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5" r:id="rId6"/>
    <p:sldId id="261" r:id="rId7"/>
    <p:sldId id="263" r:id="rId8"/>
    <p:sldId id="273" r:id="rId9"/>
    <p:sldId id="266" r:id="rId10"/>
    <p:sldId id="269" r:id="rId11"/>
    <p:sldId id="271" r:id="rId12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92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7542" y="551814"/>
            <a:ext cx="7728915" cy="605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2020" y="48766"/>
            <a:ext cx="4931979" cy="44937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161544"/>
            <a:ext cx="6483350" cy="1036319"/>
          </a:xfrm>
          <a:custGeom>
            <a:avLst/>
            <a:gdLst/>
            <a:ahLst/>
            <a:cxnLst/>
            <a:rect l="l" t="t" r="r" b="b"/>
            <a:pathLst>
              <a:path w="6483350" h="1036319">
                <a:moveTo>
                  <a:pt x="6483096" y="0"/>
                </a:moveTo>
                <a:lnTo>
                  <a:pt x="172720" y="0"/>
                </a:lnTo>
                <a:lnTo>
                  <a:pt x="126804" y="6170"/>
                </a:lnTo>
                <a:lnTo>
                  <a:pt x="85544" y="23584"/>
                </a:lnTo>
                <a:lnTo>
                  <a:pt x="50588" y="50593"/>
                </a:lnTo>
                <a:lnTo>
                  <a:pt x="23581" y="85550"/>
                </a:lnTo>
                <a:lnTo>
                  <a:pt x="6169" y="126808"/>
                </a:lnTo>
                <a:lnTo>
                  <a:pt x="0" y="172719"/>
                </a:lnTo>
                <a:lnTo>
                  <a:pt x="0" y="1036319"/>
                </a:lnTo>
                <a:lnTo>
                  <a:pt x="6310376" y="1036319"/>
                </a:lnTo>
                <a:lnTo>
                  <a:pt x="6356287" y="1030149"/>
                </a:lnTo>
                <a:lnTo>
                  <a:pt x="6397545" y="1012735"/>
                </a:lnTo>
                <a:lnTo>
                  <a:pt x="6432502" y="985726"/>
                </a:lnTo>
                <a:lnTo>
                  <a:pt x="6459511" y="950769"/>
                </a:lnTo>
                <a:lnTo>
                  <a:pt x="6476925" y="909511"/>
                </a:lnTo>
                <a:lnTo>
                  <a:pt x="6483096" y="863600"/>
                </a:lnTo>
                <a:lnTo>
                  <a:pt x="6483096" y="0"/>
                </a:lnTo>
                <a:close/>
              </a:path>
            </a:pathLst>
          </a:custGeom>
          <a:solidFill>
            <a:srgbClr val="E84E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4928" y="442924"/>
            <a:ext cx="7794142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5238" y="1691957"/>
            <a:ext cx="7771130" cy="2097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7542" y="551814"/>
            <a:ext cx="8817458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800" b="1" spc="-105" dirty="0" err="1">
                <a:latin typeface="Tahoma"/>
                <a:cs typeface="Tahoma"/>
              </a:rPr>
              <a:t>FitCoachPro</a:t>
            </a:r>
            <a:r>
              <a:rPr lang="ru-RU" sz="2800" b="1" spc="-105" dirty="0">
                <a:latin typeface="Tahoma"/>
                <a:cs typeface="Tahoma"/>
              </a:rPr>
              <a:t>: Тренируйся с Мастером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7542" y="1256791"/>
            <a:ext cx="7826858" cy="798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ru-RU" sz="1700" b="1" spc="30" dirty="0">
                <a:latin typeface="Tahoma"/>
                <a:cs typeface="Tahoma"/>
              </a:rPr>
              <a:t>Мобильное приложение позволит составить эффективную индивидуальную программу тренировок с учетом потребностей, ограничений и возможностей пользователя по цене подписки.</a:t>
            </a:r>
            <a:endParaRPr sz="1700" dirty="0">
              <a:latin typeface="Tahoma"/>
              <a:cs typeface="Tahom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3426C5-29AC-C5E1-A298-7CE826F2E3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234" y="2114550"/>
            <a:ext cx="4373166" cy="29290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4928" y="1145794"/>
            <a:ext cx="7935672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ru-RU" sz="1400" b="1" spc="-15" dirty="0">
                <a:solidFill>
                  <a:srgbClr val="0C0C0C"/>
                </a:solidFill>
                <a:latin typeface="Tahoma"/>
                <a:cs typeface="Tahoma"/>
              </a:rPr>
              <a:t>Человек любого возраста, житель любого города, который хочет усовершенствовать свое физическое здоровье, но при этом не имеет средств и времени на индивидуального тренера.</a:t>
            </a:r>
            <a:endParaRPr lang="ru-RU" sz="14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928" y="442924"/>
            <a:ext cx="35471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65" dirty="0"/>
              <a:t>Целевая</a:t>
            </a:r>
            <a:r>
              <a:rPr spc="-114" dirty="0"/>
              <a:t> </a:t>
            </a:r>
            <a:r>
              <a:rPr spc="-20" dirty="0"/>
              <a:t>ауди</a:t>
            </a:r>
            <a:r>
              <a:rPr spc="-30" dirty="0"/>
              <a:t>т</a:t>
            </a:r>
            <a:r>
              <a:rPr spc="-70" dirty="0"/>
              <a:t>ория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28278" y="4776317"/>
            <a:ext cx="1092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000" b="1" spc="20" dirty="0">
                <a:solidFill>
                  <a:srgbClr val="2D85EB"/>
                </a:solidFill>
                <a:latin typeface="Tahoma"/>
                <a:cs typeface="Tahoma"/>
              </a:rPr>
              <a:t>2</a:t>
            </a:r>
            <a:endParaRPr sz="1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0084" y="1018387"/>
            <a:ext cx="8363916" cy="559127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87960" indent="-175260">
              <a:lnSpc>
                <a:spcPct val="100000"/>
              </a:lnSpc>
              <a:spcBef>
                <a:spcPts val="1000"/>
              </a:spcBef>
              <a:buClr>
                <a:srgbClr val="2D85EB"/>
              </a:buClr>
              <a:buAutoNum type="arabicPeriod"/>
              <a:tabLst>
                <a:tab pos="187960" algn="l"/>
              </a:tabLst>
            </a:pPr>
            <a:r>
              <a:rPr lang="ru" sz="1400" b="1" dirty="0"/>
              <a:t>Невозможность составить эффективный индивидуальный план тренировок с учетом пожеланий, возможностей и ограничений пользователя без привлечения платных специалистов.</a:t>
            </a:r>
            <a:endParaRPr sz="1400" b="1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928" y="442924"/>
            <a:ext cx="19240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5" dirty="0" err="1"/>
              <a:t>Проблем</a:t>
            </a:r>
            <a:r>
              <a:rPr lang="ru-RU" spc="-55" dirty="0"/>
              <a:t>а</a:t>
            </a:r>
            <a:endParaRPr spc="-55" dirty="0"/>
          </a:p>
        </p:txBody>
      </p:sp>
      <p:sp>
        <p:nvSpPr>
          <p:cNvPr id="6" name="object 6"/>
          <p:cNvSpPr txBox="1"/>
          <p:nvPr/>
        </p:nvSpPr>
        <p:spPr>
          <a:xfrm>
            <a:off x="8826754" y="4776317"/>
            <a:ext cx="1117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000" b="1" spc="40" dirty="0">
                <a:solidFill>
                  <a:srgbClr val="2D85EB"/>
                </a:solidFill>
                <a:latin typeface="Tahoma"/>
                <a:cs typeface="Tahoma"/>
              </a:rPr>
              <a:t>3</a:t>
            </a:r>
            <a:endParaRPr sz="1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0084" y="1018387"/>
            <a:ext cx="7830516" cy="1764586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87960" indent="-175260" algn="just">
              <a:spcBef>
                <a:spcPts val="1000"/>
              </a:spcBef>
              <a:buClr>
                <a:srgbClr val="2D85EB"/>
              </a:buClr>
              <a:buFontTx/>
              <a:buAutoNum type="arabicPeriod"/>
              <a:tabLst>
                <a:tab pos="187960" algn="l"/>
              </a:tabLst>
            </a:pPr>
            <a:r>
              <a:rPr lang="ru-RU" sz="1400" b="1" dirty="0"/>
              <a:t>Для людей, желающих улучшить свое физическое здоровье, которым нужно учитывать их особенности, пожелания и нынешнее состояние, наше мобильное приложение будет составлять программы тренировок с текущим физическим состоянием. В отличие от прямых конкурентов, наше приложение будет лучше тем, что оно будет составлять индивидуальные программы тренировок под конкретный запрос людей (их существующая физическая форма, их пожелания, а также особенности или возможные проблемы).</a:t>
            </a:r>
          </a:p>
          <a:p>
            <a:pPr marL="12700" algn="just">
              <a:lnSpc>
                <a:spcPct val="100000"/>
              </a:lnSpc>
              <a:spcBef>
                <a:spcPts val="1000"/>
              </a:spcBef>
              <a:buClr>
                <a:srgbClr val="2D85EB"/>
              </a:buClr>
              <a:tabLst>
                <a:tab pos="187960" algn="l"/>
              </a:tabLst>
            </a:pPr>
            <a:endParaRPr sz="14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4928" y="442924"/>
            <a:ext cx="16084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5" dirty="0"/>
              <a:t>Решен</a:t>
            </a:r>
            <a:r>
              <a:rPr spc="-110" dirty="0"/>
              <a:t>и</a:t>
            </a:r>
            <a:r>
              <a:rPr spc="-5" dirty="0"/>
              <a:t>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28278" y="4776317"/>
            <a:ext cx="10731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000" b="1" spc="5" dirty="0">
                <a:solidFill>
                  <a:srgbClr val="2D85EB"/>
                </a:solidFill>
                <a:latin typeface="Tahoma"/>
                <a:cs typeface="Tahoma"/>
              </a:rPr>
              <a:t>4</a:t>
            </a:r>
            <a:endParaRPr sz="1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74928" y="442924"/>
            <a:ext cx="38779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pc="-30" dirty="0"/>
              <a:t>Аналоги решения</a:t>
            </a:r>
            <a:endParaRPr spc="-135" dirty="0"/>
          </a:p>
        </p:txBody>
      </p:sp>
      <p:sp>
        <p:nvSpPr>
          <p:cNvPr id="8" name="object 8"/>
          <p:cNvSpPr txBox="1"/>
          <p:nvPr/>
        </p:nvSpPr>
        <p:spPr>
          <a:xfrm>
            <a:off x="690778" y="1055319"/>
            <a:ext cx="7005422" cy="295016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0" indent="0">
              <a:spcAft>
                <a:spcPts val="1200"/>
              </a:spcAft>
              <a:buNone/>
              <a:tabLst>
                <a:tab pos="3854450" algn="l"/>
              </a:tabLst>
            </a:pPr>
            <a:r>
              <a:rPr lang="ru-RU" sz="1400" b="1" dirty="0"/>
              <a:t>На рынке уже существуют аналоги:</a:t>
            </a:r>
          </a:p>
          <a:p>
            <a:pPr marL="0" lvl="0" indent="0">
              <a:spcAft>
                <a:spcPts val="1200"/>
              </a:spcAft>
              <a:buNone/>
              <a:tabLst>
                <a:tab pos="3854450" algn="l"/>
              </a:tabLst>
            </a:pPr>
            <a:r>
              <a:rPr lang="ru-RU" sz="1400" b="1" dirty="0" err="1"/>
              <a:t>JeFit</a:t>
            </a:r>
            <a:r>
              <a:rPr lang="ru-RU" sz="1400" b="1" dirty="0"/>
              <a:t> - в данном приложении нет ориентира на нынешнее физическое здоровье пользователя, поэтому необходимо дополнительно привлекать платных специалистов для того, чтобы подобрать нужные упражнения.</a:t>
            </a:r>
          </a:p>
          <a:p>
            <a:pPr marL="0" lvl="0" indent="0">
              <a:spcAft>
                <a:spcPts val="1200"/>
              </a:spcAft>
              <a:buNone/>
              <a:tabLst>
                <a:tab pos="3854450" algn="l"/>
              </a:tabLst>
            </a:pPr>
            <a:r>
              <a:rPr lang="ru-RU" sz="1400" b="1" dirty="0" err="1"/>
              <a:t>Gym</a:t>
            </a:r>
            <a:r>
              <a:rPr lang="ru-RU" sz="1400" b="1" dirty="0"/>
              <a:t> </a:t>
            </a:r>
            <a:r>
              <a:rPr lang="ru-RU" sz="1400" b="1" dirty="0" err="1"/>
              <a:t>Boom</a:t>
            </a:r>
            <a:r>
              <a:rPr lang="ru-RU" sz="1400" b="1" dirty="0"/>
              <a:t> - аналогичная проблема, также есть проблема с неточным переводом с иностранного языка.</a:t>
            </a:r>
          </a:p>
          <a:p>
            <a:pPr marL="0" lvl="0" indent="0">
              <a:spcAft>
                <a:spcPts val="1200"/>
              </a:spcAft>
              <a:buNone/>
              <a:tabLst>
                <a:tab pos="3854450" algn="l"/>
              </a:tabLst>
            </a:pPr>
            <a:r>
              <a:rPr lang="ru-RU" sz="1400" b="1" dirty="0" err="1"/>
              <a:t>GymUp</a:t>
            </a:r>
            <a:r>
              <a:rPr lang="ru-RU" sz="1400" b="1" dirty="0"/>
              <a:t> - недостаточно удобный интерфейс</a:t>
            </a:r>
          </a:p>
          <a:p>
            <a:pPr marL="0" lvl="0" indent="0">
              <a:spcAft>
                <a:spcPts val="1200"/>
              </a:spcAft>
              <a:buNone/>
              <a:tabLst>
                <a:tab pos="3854450" algn="l"/>
              </a:tabLst>
            </a:pPr>
            <a:r>
              <a:rPr lang="ru-RU" sz="1400" b="1" dirty="0"/>
              <a:t>Частичные аналоги: фитнес-тренеры в спортивных залах, на которых требуются большие средства, а также возможность совмещения со временем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14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94750" y="4776317"/>
            <a:ext cx="1758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000" b="1" spc="-50" dirty="0">
                <a:solidFill>
                  <a:srgbClr val="2D85EB"/>
                </a:solidFill>
                <a:latin typeface="Tahoma"/>
                <a:cs typeface="Tahoma"/>
              </a:rPr>
              <a:t>5</a:t>
            </a:r>
            <a:endParaRPr sz="1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0778" y="1055319"/>
            <a:ext cx="7843622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65" dirty="0">
                <a:latin typeface="Tahoma"/>
                <a:cs typeface="Tahoma"/>
              </a:rPr>
              <a:t>Мобильное приложение, автоматически составляющее программу тренировок на основании данных и особенностей здоровья пользователя.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928" y="442924"/>
            <a:ext cx="1566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Продукт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28278" y="4776317"/>
            <a:ext cx="1092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20" dirty="0">
                <a:solidFill>
                  <a:srgbClr val="2D85EB"/>
                </a:solidFill>
                <a:latin typeface="Tahoma"/>
                <a:cs typeface="Tahoma"/>
              </a:rPr>
              <a:t>6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C0CBA1-CD97-73BF-F0D1-0739B9B115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948730"/>
            <a:ext cx="1866900" cy="28003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0928BF-EC08-3445-6FFB-54850A7FC5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948730"/>
            <a:ext cx="1866900" cy="28003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" y="3774947"/>
            <a:ext cx="9135110" cy="1369060"/>
          </a:xfrm>
          <a:custGeom>
            <a:avLst/>
            <a:gdLst/>
            <a:ahLst/>
            <a:cxnLst/>
            <a:rect l="l" t="t" r="r" b="b"/>
            <a:pathLst>
              <a:path w="9135110" h="1369060">
                <a:moveTo>
                  <a:pt x="9134856" y="1368551"/>
                </a:moveTo>
                <a:lnTo>
                  <a:pt x="9134856" y="0"/>
                </a:lnTo>
                <a:lnTo>
                  <a:pt x="0" y="0"/>
                </a:lnTo>
                <a:lnTo>
                  <a:pt x="0" y="1368551"/>
                </a:lnTo>
                <a:lnTo>
                  <a:pt x="9134856" y="1368551"/>
                </a:lnTo>
                <a:close/>
              </a:path>
            </a:pathLst>
          </a:custGeom>
          <a:solidFill>
            <a:srgbClr val="F6F6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6580" y="3937508"/>
            <a:ext cx="5128260" cy="1223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5095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Tahoma"/>
                <a:cs typeface="Tahoma"/>
              </a:rPr>
              <a:t>Total</a:t>
            </a:r>
            <a:r>
              <a:rPr sz="1100" b="1" spc="-7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Available</a:t>
            </a:r>
            <a:r>
              <a:rPr sz="1100" b="1" spc="-55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Market</a:t>
            </a:r>
            <a:r>
              <a:rPr sz="1100" b="1" spc="-9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(TAM)</a:t>
            </a:r>
            <a:r>
              <a:rPr sz="1100" b="1" spc="-45" dirty="0">
                <a:latin typeface="Tahoma"/>
                <a:cs typeface="Tahoma"/>
              </a:rPr>
              <a:t> </a:t>
            </a:r>
            <a:r>
              <a:rPr sz="1100" b="1" spc="100" dirty="0">
                <a:latin typeface="Tahoma"/>
                <a:cs typeface="Tahoma"/>
              </a:rPr>
              <a:t>—</a:t>
            </a:r>
            <a:r>
              <a:rPr sz="1100" b="1" spc="-4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размер</a:t>
            </a:r>
            <a:r>
              <a:rPr sz="1100" b="1" spc="-5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индустрии,</a:t>
            </a:r>
            <a:r>
              <a:rPr sz="1100" b="1" spc="-80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в</a:t>
            </a:r>
            <a:r>
              <a:rPr sz="1100" b="1" spc="-5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которой</a:t>
            </a:r>
            <a:r>
              <a:rPr sz="1100" b="1" spc="-45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работает </a:t>
            </a:r>
            <a:r>
              <a:rPr sz="1100" b="1" spc="-310" dirty="0">
                <a:latin typeface="Tahoma"/>
                <a:cs typeface="Tahoma"/>
              </a:rPr>
              <a:t> </a:t>
            </a:r>
            <a:r>
              <a:rPr sz="1100" b="1" spc="-35" dirty="0">
                <a:latin typeface="Tahoma"/>
                <a:cs typeface="Tahoma"/>
              </a:rPr>
              <a:t>компания.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05"/>
              </a:spcBef>
            </a:pPr>
            <a:r>
              <a:rPr sz="1100" b="1" dirty="0">
                <a:latin typeface="Tahoma"/>
                <a:cs typeface="Tahoma"/>
              </a:rPr>
              <a:t>Serviceable</a:t>
            </a:r>
            <a:r>
              <a:rPr sz="1100" b="1" spc="-60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Available</a:t>
            </a:r>
            <a:r>
              <a:rPr sz="1100" b="1" spc="-55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Market</a:t>
            </a:r>
            <a:r>
              <a:rPr sz="1100" b="1" spc="-65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(SAM)</a:t>
            </a:r>
            <a:r>
              <a:rPr sz="1100" b="1" spc="-30" dirty="0">
                <a:latin typeface="Tahoma"/>
                <a:cs typeface="Tahoma"/>
              </a:rPr>
              <a:t> </a:t>
            </a:r>
            <a:r>
              <a:rPr sz="1100" b="1" spc="100" dirty="0">
                <a:latin typeface="Tahoma"/>
                <a:cs typeface="Tahoma"/>
              </a:rPr>
              <a:t>—</a:t>
            </a:r>
            <a:r>
              <a:rPr sz="1100" b="1" spc="-60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размер</a:t>
            </a:r>
            <a:r>
              <a:rPr sz="1100" b="1" spc="-50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потенциального</a:t>
            </a:r>
            <a:r>
              <a:rPr sz="1100" b="1" spc="-70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рынка,</a:t>
            </a:r>
            <a:r>
              <a:rPr sz="1100" b="1" spc="-4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до </a:t>
            </a:r>
            <a:r>
              <a:rPr sz="1100" b="1" spc="-31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которого</a:t>
            </a:r>
            <a:r>
              <a:rPr sz="1100" b="1" spc="-5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можно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дотянуться.</a:t>
            </a: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100" b="1" spc="-10" dirty="0">
                <a:latin typeface="Tahoma"/>
                <a:cs typeface="Tahoma"/>
              </a:rPr>
              <a:t>Share</a:t>
            </a:r>
            <a:r>
              <a:rPr sz="1100" b="1" spc="-75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of</a:t>
            </a:r>
            <a:r>
              <a:rPr sz="1100" b="1" spc="-65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Market</a:t>
            </a:r>
            <a:r>
              <a:rPr sz="1100" b="1" spc="-5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(SOM)</a:t>
            </a:r>
            <a:r>
              <a:rPr sz="1100" b="1" spc="-50" dirty="0">
                <a:latin typeface="Tahoma"/>
                <a:cs typeface="Tahoma"/>
              </a:rPr>
              <a:t> </a:t>
            </a:r>
            <a:r>
              <a:rPr sz="1100" b="1" spc="105" dirty="0">
                <a:latin typeface="Tahoma"/>
                <a:cs typeface="Tahoma"/>
              </a:rPr>
              <a:t>—</a:t>
            </a:r>
            <a:r>
              <a:rPr sz="1100" b="1" spc="-4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доля</a:t>
            </a:r>
            <a:r>
              <a:rPr sz="1100" b="1" spc="-60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рынка,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которую</a:t>
            </a:r>
            <a:r>
              <a:rPr sz="1100" b="1" spc="-4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может</a:t>
            </a:r>
            <a:r>
              <a:rPr sz="1100" b="1" spc="-7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занять</a:t>
            </a:r>
            <a:r>
              <a:rPr sz="1100" b="1" spc="-60" dirty="0">
                <a:latin typeface="Tahoma"/>
                <a:cs typeface="Tahoma"/>
              </a:rPr>
              <a:t> </a:t>
            </a:r>
            <a:r>
              <a:rPr sz="1100" b="1" spc="-35" dirty="0">
                <a:latin typeface="Tahoma"/>
                <a:cs typeface="Tahoma"/>
              </a:rPr>
              <a:t>компания.</a:t>
            </a: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endParaRPr sz="11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74928" y="442924"/>
            <a:ext cx="25552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Размер</a:t>
            </a:r>
            <a:r>
              <a:rPr spc="-175" dirty="0"/>
              <a:t> </a:t>
            </a:r>
            <a:r>
              <a:rPr spc="-100" dirty="0"/>
              <a:t>рынка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28278" y="4776317"/>
            <a:ext cx="1092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000" b="1" spc="20" dirty="0">
                <a:solidFill>
                  <a:srgbClr val="2D85EB"/>
                </a:solidFill>
                <a:latin typeface="Tahoma"/>
                <a:cs typeface="Tahoma"/>
              </a:rPr>
              <a:t>7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01040" y="1182624"/>
            <a:ext cx="1798320" cy="1798320"/>
          </a:xfrm>
          <a:custGeom>
            <a:avLst/>
            <a:gdLst/>
            <a:ahLst/>
            <a:cxnLst/>
            <a:rect l="l" t="t" r="r" b="b"/>
            <a:pathLst>
              <a:path w="1798320" h="1798320">
                <a:moveTo>
                  <a:pt x="899160" y="0"/>
                </a:moveTo>
                <a:lnTo>
                  <a:pt x="851406" y="1246"/>
                </a:lnTo>
                <a:lnTo>
                  <a:pt x="804301" y="4944"/>
                </a:lnTo>
                <a:lnTo>
                  <a:pt x="757908" y="11031"/>
                </a:lnTo>
                <a:lnTo>
                  <a:pt x="712288" y="19445"/>
                </a:lnTo>
                <a:lnTo>
                  <a:pt x="667504" y="30124"/>
                </a:lnTo>
                <a:lnTo>
                  <a:pt x="623618" y="43006"/>
                </a:lnTo>
                <a:lnTo>
                  <a:pt x="580692" y="58029"/>
                </a:lnTo>
                <a:lnTo>
                  <a:pt x="538788" y="75130"/>
                </a:lnTo>
                <a:lnTo>
                  <a:pt x="497968" y="94247"/>
                </a:lnTo>
                <a:lnTo>
                  <a:pt x="458294" y="115319"/>
                </a:lnTo>
                <a:lnTo>
                  <a:pt x="419829" y="138282"/>
                </a:lnTo>
                <a:lnTo>
                  <a:pt x="382634" y="163076"/>
                </a:lnTo>
                <a:lnTo>
                  <a:pt x="346772" y="189637"/>
                </a:lnTo>
                <a:lnTo>
                  <a:pt x="312305" y="217904"/>
                </a:lnTo>
                <a:lnTo>
                  <a:pt x="279295" y="247814"/>
                </a:lnTo>
                <a:lnTo>
                  <a:pt x="247805" y="279305"/>
                </a:lnTo>
                <a:lnTo>
                  <a:pt x="217895" y="312316"/>
                </a:lnTo>
                <a:lnTo>
                  <a:pt x="189629" y="346783"/>
                </a:lnTo>
                <a:lnTo>
                  <a:pt x="163069" y="382645"/>
                </a:lnTo>
                <a:lnTo>
                  <a:pt x="138276" y="419840"/>
                </a:lnTo>
                <a:lnTo>
                  <a:pt x="115313" y="458305"/>
                </a:lnTo>
                <a:lnTo>
                  <a:pt x="94243" y="497979"/>
                </a:lnTo>
                <a:lnTo>
                  <a:pt x="75126" y="538799"/>
                </a:lnTo>
                <a:lnTo>
                  <a:pt x="58026" y="580702"/>
                </a:lnTo>
                <a:lnTo>
                  <a:pt x="43004" y="623628"/>
                </a:lnTo>
                <a:lnTo>
                  <a:pt x="30123" y="667513"/>
                </a:lnTo>
                <a:lnTo>
                  <a:pt x="19444" y="712296"/>
                </a:lnTo>
                <a:lnTo>
                  <a:pt x="11030" y="757914"/>
                </a:lnTo>
                <a:lnTo>
                  <a:pt x="4943" y="804306"/>
                </a:lnTo>
                <a:lnTo>
                  <a:pt x="1246" y="851408"/>
                </a:lnTo>
                <a:lnTo>
                  <a:pt x="0" y="899159"/>
                </a:lnTo>
                <a:lnTo>
                  <a:pt x="1246" y="946911"/>
                </a:lnTo>
                <a:lnTo>
                  <a:pt x="4943" y="994013"/>
                </a:lnTo>
                <a:lnTo>
                  <a:pt x="11030" y="1040405"/>
                </a:lnTo>
                <a:lnTo>
                  <a:pt x="19444" y="1086023"/>
                </a:lnTo>
                <a:lnTo>
                  <a:pt x="30123" y="1130806"/>
                </a:lnTo>
                <a:lnTo>
                  <a:pt x="43004" y="1174691"/>
                </a:lnTo>
                <a:lnTo>
                  <a:pt x="58026" y="1217617"/>
                </a:lnTo>
                <a:lnTo>
                  <a:pt x="75126" y="1259520"/>
                </a:lnTo>
                <a:lnTo>
                  <a:pt x="94243" y="1300340"/>
                </a:lnTo>
                <a:lnTo>
                  <a:pt x="115313" y="1340014"/>
                </a:lnTo>
                <a:lnTo>
                  <a:pt x="138276" y="1378479"/>
                </a:lnTo>
                <a:lnTo>
                  <a:pt x="163069" y="1415674"/>
                </a:lnTo>
                <a:lnTo>
                  <a:pt x="189629" y="1451536"/>
                </a:lnTo>
                <a:lnTo>
                  <a:pt x="217895" y="1486003"/>
                </a:lnTo>
                <a:lnTo>
                  <a:pt x="247805" y="1519014"/>
                </a:lnTo>
                <a:lnTo>
                  <a:pt x="279295" y="1550505"/>
                </a:lnTo>
                <a:lnTo>
                  <a:pt x="312305" y="1580415"/>
                </a:lnTo>
                <a:lnTo>
                  <a:pt x="346772" y="1608682"/>
                </a:lnTo>
                <a:lnTo>
                  <a:pt x="382634" y="1635243"/>
                </a:lnTo>
                <a:lnTo>
                  <a:pt x="419829" y="1660037"/>
                </a:lnTo>
                <a:lnTo>
                  <a:pt x="458294" y="1683000"/>
                </a:lnTo>
                <a:lnTo>
                  <a:pt x="497968" y="1704072"/>
                </a:lnTo>
                <a:lnTo>
                  <a:pt x="538788" y="1723189"/>
                </a:lnTo>
                <a:lnTo>
                  <a:pt x="580692" y="1740290"/>
                </a:lnTo>
                <a:lnTo>
                  <a:pt x="623618" y="1755313"/>
                </a:lnTo>
                <a:lnTo>
                  <a:pt x="667504" y="1768195"/>
                </a:lnTo>
                <a:lnTo>
                  <a:pt x="712288" y="1778874"/>
                </a:lnTo>
                <a:lnTo>
                  <a:pt x="757908" y="1787288"/>
                </a:lnTo>
                <a:lnTo>
                  <a:pt x="804301" y="1793375"/>
                </a:lnTo>
                <a:lnTo>
                  <a:pt x="851406" y="1797073"/>
                </a:lnTo>
                <a:lnTo>
                  <a:pt x="899160" y="1798320"/>
                </a:lnTo>
                <a:lnTo>
                  <a:pt x="946911" y="1797073"/>
                </a:lnTo>
                <a:lnTo>
                  <a:pt x="994013" y="1793375"/>
                </a:lnTo>
                <a:lnTo>
                  <a:pt x="1040405" y="1787288"/>
                </a:lnTo>
                <a:lnTo>
                  <a:pt x="1086023" y="1778874"/>
                </a:lnTo>
                <a:lnTo>
                  <a:pt x="1130806" y="1768195"/>
                </a:lnTo>
                <a:lnTo>
                  <a:pt x="1174691" y="1755313"/>
                </a:lnTo>
                <a:lnTo>
                  <a:pt x="1217617" y="1740290"/>
                </a:lnTo>
                <a:lnTo>
                  <a:pt x="1259520" y="1723189"/>
                </a:lnTo>
                <a:lnTo>
                  <a:pt x="1300340" y="1704072"/>
                </a:lnTo>
                <a:lnTo>
                  <a:pt x="1340014" y="1683000"/>
                </a:lnTo>
                <a:lnTo>
                  <a:pt x="1378479" y="1660037"/>
                </a:lnTo>
                <a:lnTo>
                  <a:pt x="1415674" y="1635243"/>
                </a:lnTo>
                <a:lnTo>
                  <a:pt x="1451536" y="1608682"/>
                </a:lnTo>
                <a:lnTo>
                  <a:pt x="1486003" y="1580415"/>
                </a:lnTo>
                <a:lnTo>
                  <a:pt x="1519014" y="1550505"/>
                </a:lnTo>
                <a:lnTo>
                  <a:pt x="1550505" y="1519014"/>
                </a:lnTo>
                <a:lnTo>
                  <a:pt x="1580415" y="1486003"/>
                </a:lnTo>
                <a:lnTo>
                  <a:pt x="1608682" y="1451536"/>
                </a:lnTo>
                <a:lnTo>
                  <a:pt x="1635243" y="1415674"/>
                </a:lnTo>
                <a:lnTo>
                  <a:pt x="1660037" y="1378479"/>
                </a:lnTo>
                <a:lnTo>
                  <a:pt x="1683000" y="1340014"/>
                </a:lnTo>
                <a:lnTo>
                  <a:pt x="1704072" y="1300340"/>
                </a:lnTo>
                <a:lnTo>
                  <a:pt x="1723189" y="1259520"/>
                </a:lnTo>
                <a:lnTo>
                  <a:pt x="1740290" y="1217617"/>
                </a:lnTo>
                <a:lnTo>
                  <a:pt x="1755313" y="1174691"/>
                </a:lnTo>
                <a:lnTo>
                  <a:pt x="1768195" y="1130806"/>
                </a:lnTo>
                <a:lnTo>
                  <a:pt x="1778874" y="1086023"/>
                </a:lnTo>
                <a:lnTo>
                  <a:pt x="1787288" y="1040405"/>
                </a:lnTo>
                <a:lnTo>
                  <a:pt x="1793375" y="994013"/>
                </a:lnTo>
                <a:lnTo>
                  <a:pt x="1797073" y="946911"/>
                </a:lnTo>
                <a:lnTo>
                  <a:pt x="1798320" y="899159"/>
                </a:lnTo>
                <a:lnTo>
                  <a:pt x="1797073" y="851408"/>
                </a:lnTo>
                <a:lnTo>
                  <a:pt x="1793375" y="804306"/>
                </a:lnTo>
                <a:lnTo>
                  <a:pt x="1787288" y="757914"/>
                </a:lnTo>
                <a:lnTo>
                  <a:pt x="1778874" y="712296"/>
                </a:lnTo>
                <a:lnTo>
                  <a:pt x="1768195" y="667513"/>
                </a:lnTo>
                <a:lnTo>
                  <a:pt x="1755313" y="623628"/>
                </a:lnTo>
                <a:lnTo>
                  <a:pt x="1740290" y="580702"/>
                </a:lnTo>
                <a:lnTo>
                  <a:pt x="1723189" y="538799"/>
                </a:lnTo>
                <a:lnTo>
                  <a:pt x="1704072" y="497979"/>
                </a:lnTo>
                <a:lnTo>
                  <a:pt x="1683000" y="458305"/>
                </a:lnTo>
                <a:lnTo>
                  <a:pt x="1660037" y="419840"/>
                </a:lnTo>
                <a:lnTo>
                  <a:pt x="1635243" y="382645"/>
                </a:lnTo>
                <a:lnTo>
                  <a:pt x="1608682" y="346783"/>
                </a:lnTo>
                <a:lnTo>
                  <a:pt x="1580415" y="312316"/>
                </a:lnTo>
                <a:lnTo>
                  <a:pt x="1550505" y="279305"/>
                </a:lnTo>
                <a:lnTo>
                  <a:pt x="1519014" y="247814"/>
                </a:lnTo>
                <a:lnTo>
                  <a:pt x="1486003" y="217904"/>
                </a:lnTo>
                <a:lnTo>
                  <a:pt x="1451536" y="189637"/>
                </a:lnTo>
                <a:lnTo>
                  <a:pt x="1415674" y="163076"/>
                </a:lnTo>
                <a:lnTo>
                  <a:pt x="1378479" y="138282"/>
                </a:lnTo>
                <a:lnTo>
                  <a:pt x="1340014" y="115319"/>
                </a:lnTo>
                <a:lnTo>
                  <a:pt x="1300340" y="94247"/>
                </a:lnTo>
                <a:lnTo>
                  <a:pt x="1259520" y="75130"/>
                </a:lnTo>
                <a:lnTo>
                  <a:pt x="1217617" y="58029"/>
                </a:lnTo>
                <a:lnTo>
                  <a:pt x="1174691" y="43006"/>
                </a:lnTo>
                <a:lnTo>
                  <a:pt x="1130806" y="30124"/>
                </a:lnTo>
                <a:lnTo>
                  <a:pt x="1086023" y="19445"/>
                </a:lnTo>
                <a:lnTo>
                  <a:pt x="1040405" y="11031"/>
                </a:lnTo>
                <a:lnTo>
                  <a:pt x="994013" y="4944"/>
                </a:lnTo>
                <a:lnTo>
                  <a:pt x="946911" y="1246"/>
                </a:lnTo>
                <a:lnTo>
                  <a:pt x="899160" y="0"/>
                </a:lnTo>
                <a:close/>
              </a:path>
            </a:pathLst>
          </a:custGeom>
          <a:solidFill>
            <a:srgbClr val="2D85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13632" y="1545336"/>
            <a:ext cx="1434465" cy="1435735"/>
          </a:xfrm>
          <a:custGeom>
            <a:avLst/>
            <a:gdLst/>
            <a:ahLst/>
            <a:cxnLst/>
            <a:rect l="l" t="t" r="r" b="b"/>
            <a:pathLst>
              <a:path w="1434464" h="1435735">
                <a:moveTo>
                  <a:pt x="717041" y="0"/>
                </a:moveTo>
                <a:lnTo>
                  <a:pt x="669899" y="1526"/>
                </a:lnTo>
                <a:lnTo>
                  <a:pt x="623570" y="6043"/>
                </a:lnTo>
                <a:lnTo>
                  <a:pt x="578149" y="13455"/>
                </a:lnTo>
                <a:lnTo>
                  <a:pt x="533731" y="23668"/>
                </a:lnTo>
                <a:lnTo>
                  <a:pt x="490411" y="36588"/>
                </a:lnTo>
                <a:lnTo>
                  <a:pt x="448282" y="52119"/>
                </a:lnTo>
                <a:lnTo>
                  <a:pt x="407440" y="70169"/>
                </a:lnTo>
                <a:lnTo>
                  <a:pt x="367978" y="90641"/>
                </a:lnTo>
                <a:lnTo>
                  <a:pt x="329993" y="113442"/>
                </a:lnTo>
                <a:lnTo>
                  <a:pt x="293577" y="138476"/>
                </a:lnTo>
                <a:lnTo>
                  <a:pt x="258825" y="165650"/>
                </a:lnTo>
                <a:lnTo>
                  <a:pt x="225833" y="194869"/>
                </a:lnTo>
                <a:lnTo>
                  <a:pt x="194694" y="226039"/>
                </a:lnTo>
                <a:lnTo>
                  <a:pt x="165503" y="259064"/>
                </a:lnTo>
                <a:lnTo>
                  <a:pt x="138354" y="293851"/>
                </a:lnTo>
                <a:lnTo>
                  <a:pt x="113343" y="330305"/>
                </a:lnTo>
                <a:lnTo>
                  <a:pt x="90563" y="368331"/>
                </a:lnTo>
                <a:lnTo>
                  <a:pt x="70109" y="407835"/>
                </a:lnTo>
                <a:lnTo>
                  <a:pt x="52076" y="448722"/>
                </a:lnTo>
                <a:lnTo>
                  <a:pt x="36557" y="490898"/>
                </a:lnTo>
                <a:lnTo>
                  <a:pt x="23648" y="534269"/>
                </a:lnTo>
                <a:lnTo>
                  <a:pt x="13444" y="578739"/>
                </a:lnTo>
                <a:lnTo>
                  <a:pt x="6038" y="624214"/>
                </a:lnTo>
                <a:lnTo>
                  <a:pt x="1525" y="670601"/>
                </a:lnTo>
                <a:lnTo>
                  <a:pt x="0" y="717803"/>
                </a:lnTo>
                <a:lnTo>
                  <a:pt x="1525" y="765006"/>
                </a:lnTo>
                <a:lnTo>
                  <a:pt x="6038" y="811393"/>
                </a:lnTo>
                <a:lnTo>
                  <a:pt x="13444" y="856868"/>
                </a:lnTo>
                <a:lnTo>
                  <a:pt x="23648" y="901338"/>
                </a:lnTo>
                <a:lnTo>
                  <a:pt x="36557" y="944709"/>
                </a:lnTo>
                <a:lnTo>
                  <a:pt x="52076" y="986885"/>
                </a:lnTo>
                <a:lnTo>
                  <a:pt x="70109" y="1027772"/>
                </a:lnTo>
                <a:lnTo>
                  <a:pt x="90563" y="1067276"/>
                </a:lnTo>
                <a:lnTo>
                  <a:pt x="113343" y="1105302"/>
                </a:lnTo>
                <a:lnTo>
                  <a:pt x="138354" y="1141756"/>
                </a:lnTo>
                <a:lnTo>
                  <a:pt x="165503" y="1176543"/>
                </a:lnTo>
                <a:lnTo>
                  <a:pt x="194694" y="1209568"/>
                </a:lnTo>
                <a:lnTo>
                  <a:pt x="225833" y="1240738"/>
                </a:lnTo>
                <a:lnTo>
                  <a:pt x="258825" y="1269957"/>
                </a:lnTo>
                <a:lnTo>
                  <a:pt x="293577" y="1297131"/>
                </a:lnTo>
                <a:lnTo>
                  <a:pt x="329993" y="1322165"/>
                </a:lnTo>
                <a:lnTo>
                  <a:pt x="367978" y="1344966"/>
                </a:lnTo>
                <a:lnTo>
                  <a:pt x="407440" y="1365438"/>
                </a:lnTo>
                <a:lnTo>
                  <a:pt x="448282" y="1383488"/>
                </a:lnTo>
                <a:lnTo>
                  <a:pt x="490411" y="1399019"/>
                </a:lnTo>
                <a:lnTo>
                  <a:pt x="533731" y="1411939"/>
                </a:lnTo>
                <a:lnTo>
                  <a:pt x="578149" y="1422152"/>
                </a:lnTo>
                <a:lnTo>
                  <a:pt x="623570" y="1429564"/>
                </a:lnTo>
                <a:lnTo>
                  <a:pt x="669899" y="1434081"/>
                </a:lnTo>
                <a:lnTo>
                  <a:pt x="717041" y="1435608"/>
                </a:lnTo>
                <a:lnTo>
                  <a:pt x="764184" y="1434081"/>
                </a:lnTo>
                <a:lnTo>
                  <a:pt x="810513" y="1429564"/>
                </a:lnTo>
                <a:lnTo>
                  <a:pt x="855934" y="1422152"/>
                </a:lnTo>
                <a:lnTo>
                  <a:pt x="900352" y="1411939"/>
                </a:lnTo>
                <a:lnTo>
                  <a:pt x="943672" y="1399019"/>
                </a:lnTo>
                <a:lnTo>
                  <a:pt x="985801" y="1383488"/>
                </a:lnTo>
                <a:lnTo>
                  <a:pt x="1026643" y="1365438"/>
                </a:lnTo>
                <a:lnTo>
                  <a:pt x="1066105" y="1344966"/>
                </a:lnTo>
                <a:lnTo>
                  <a:pt x="1104090" y="1322165"/>
                </a:lnTo>
                <a:lnTo>
                  <a:pt x="1140506" y="1297131"/>
                </a:lnTo>
                <a:lnTo>
                  <a:pt x="1175258" y="1269957"/>
                </a:lnTo>
                <a:lnTo>
                  <a:pt x="1208250" y="1240738"/>
                </a:lnTo>
                <a:lnTo>
                  <a:pt x="1239389" y="1209568"/>
                </a:lnTo>
                <a:lnTo>
                  <a:pt x="1268580" y="1176543"/>
                </a:lnTo>
                <a:lnTo>
                  <a:pt x="1295729" y="1141756"/>
                </a:lnTo>
                <a:lnTo>
                  <a:pt x="1320740" y="1105302"/>
                </a:lnTo>
                <a:lnTo>
                  <a:pt x="1343520" y="1067276"/>
                </a:lnTo>
                <a:lnTo>
                  <a:pt x="1363974" y="1027772"/>
                </a:lnTo>
                <a:lnTo>
                  <a:pt x="1382007" y="986885"/>
                </a:lnTo>
                <a:lnTo>
                  <a:pt x="1397526" y="944709"/>
                </a:lnTo>
                <a:lnTo>
                  <a:pt x="1410435" y="901338"/>
                </a:lnTo>
                <a:lnTo>
                  <a:pt x="1420639" y="856868"/>
                </a:lnTo>
                <a:lnTo>
                  <a:pt x="1428045" y="811393"/>
                </a:lnTo>
                <a:lnTo>
                  <a:pt x="1432558" y="765006"/>
                </a:lnTo>
                <a:lnTo>
                  <a:pt x="1434083" y="717803"/>
                </a:lnTo>
                <a:lnTo>
                  <a:pt x="1432558" y="670601"/>
                </a:lnTo>
                <a:lnTo>
                  <a:pt x="1428045" y="624214"/>
                </a:lnTo>
                <a:lnTo>
                  <a:pt x="1420639" y="578739"/>
                </a:lnTo>
                <a:lnTo>
                  <a:pt x="1410435" y="534269"/>
                </a:lnTo>
                <a:lnTo>
                  <a:pt x="1397526" y="490898"/>
                </a:lnTo>
                <a:lnTo>
                  <a:pt x="1382007" y="448722"/>
                </a:lnTo>
                <a:lnTo>
                  <a:pt x="1363974" y="407835"/>
                </a:lnTo>
                <a:lnTo>
                  <a:pt x="1343520" y="368331"/>
                </a:lnTo>
                <a:lnTo>
                  <a:pt x="1320740" y="330305"/>
                </a:lnTo>
                <a:lnTo>
                  <a:pt x="1295729" y="293851"/>
                </a:lnTo>
                <a:lnTo>
                  <a:pt x="1268580" y="259064"/>
                </a:lnTo>
                <a:lnTo>
                  <a:pt x="1239389" y="226039"/>
                </a:lnTo>
                <a:lnTo>
                  <a:pt x="1208250" y="194869"/>
                </a:lnTo>
                <a:lnTo>
                  <a:pt x="1175258" y="165650"/>
                </a:lnTo>
                <a:lnTo>
                  <a:pt x="1140506" y="138476"/>
                </a:lnTo>
                <a:lnTo>
                  <a:pt x="1104090" y="113442"/>
                </a:lnTo>
                <a:lnTo>
                  <a:pt x="1066105" y="90641"/>
                </a:lnTo>
                <a:lnTo>
                  <a:pt x="1026643" y="70169"/>
                </a:lnTo>
                <a:lnTo>
                  <a:pt x="985801" y="52119"/>
                </a:lnTo>
                <a:lnTo>
                  <a:pt x="943672" y="36588"/>
                </a:lnTo>
                <a:lnTo>
                  <a:pt x="900352" y="23668"/>
                </a:lnTo>
                <a:lnTo>
                  <a:pt x="855934" y="13455"/>
                </a:lnTo>
                <a:lnTo>
                  <a:pt x="810513" y="6043"/>
                </a:lnTo>
                <a:lnTo>
                  <a:pt x="764184" y="1526"/>
                </a:lnTo>
                <a:lnTo>
                  <a:pt x="717041" y="0"/>
                </a:lnTo>
                <a:close/>
              </a:path>
            </a:pathLst>
          </a:custGeom>
          <a:solidFill>
            <a:srgbClr val="2D85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91528" y="1924811"/>
            <a:ext cx="1056640" cy="1056640"/>
          </a:xfrm>
          <a:custGeom>
            <a:avLst/>
            <a:gdLst/>
            <a:ahLst/>
            <a:cxnLst/>
            <a:rect l="l" t="t" r="r" b="b"/>
            <a:pathLst>
              <a:path w="1056640" h="1056639">
                <a:moveTo>
                  <a:pt x="528066" y="0"/>
                </a:moveTo>
                <a:lnTo>
                  <a:pt x="480008" y="2158"/>
                </a:lnTo>
                <a:lnTo>
                  <a:pt x="433158" y="8509"/>
                </a:lnTo>
                <a:lnTo>
                  <a:pt x="387702" y="18866"/>
                </a:lnTo>
                <a:lnTo>
                  <a:pt x="343827" y="33042"/>
                </a:lnTo>
                <a:lnTo>
                  <a:pt x="301718" y="50852"/>
                </a:lnTo>
                <a:lnTo>
                  <a:pt x="261563" y="72107"/>
                </a:lnTo>
                <a:lnTo>
                  <a:pt x="223548" y="96622"/>
                </a:lnTo>
                <a:lnTo>
                  <a:pt x="187860" y="124211"/>
                </a:lnTo>
                <a:lnTo>
                  <a:pt x="154685" y="154686"/>
                </a:lnTo>
                <a:lnTo>
                  <a:pt x="124211" y="187860"/>
                </a:lnTo>
                <a:lnTo>
                  <a:pt x="96622" y="223548"/>
                </a:lnTo>
                <a:lnTo>
                  <a:pt x="72107" y="261563"/>
                </a:lnTo>
                <a:lnTo>
                  <a:pt x="50852" y="301718"/>
                </a:lnTo>
                <a:lnTo>
                  <a:pt x="33042" y="343827"/>
                </a:lnTo>
                <a:lnTo>
                  <a:pt x="18866" y="387702"/>
                </a:lnTo>
                <a:lnTo>
                  <a:pt x="8509" y="433158"/>
                </a:lnTo>
                <a:lnTo>
                  <a:pt x="2158" y="480008"/>
                </a:lnTo>
                <a:lnTo>
                  <a:pt x="0" y="528065"/>
                </a:lnTo>
                <a:lnTo>
                  <a:pt x="2158" y="576123"/>
                </a:lnTo>
                <a:lnTo>
                  <a:pt x="8509" y="622973"/>
                </a:lnTo>
                <a:lnTo>
                  <a:pt x="18866" y="668429"/>
                </a:lnTo>
                <a:lnTo>
                  <a:pt x="33042" y="712304"/>
                </a:lnTo>
                <a:lnTo>
                  <a:pt x="50852" y="754413"/>
                </a:lnTo>
                <a:lnTo>
                  <a:pt x="72107" y="794568"/>
                </a:lnTo>
                <a:lnTo>
                  <a:pt x="96622" y="832583"/>
                </a:lnTo>
                <a:lnTo>
                  <a:pt x="124211" y="868271"/>
                </a:lnTo>
                <a:lnTo>
                  <a:pt x="154685" y="901445"/>
                </a:lnTo>
                <a:lnTo>
                  <a:pt x="187860" y="931920"/>
                </a:lnTo>
                <a:lnTo>
                  <a:pt x="223548" y="959509"/>
                </a:lnTo>
                <a:lnTo>
                  <a:pt x="261563" y="984024"/>
                </a:lnTo>
                <a:lnTo>
                  <a:pt x="301718" y="1005279"/>
                </a:lnTo>
                <a:lnTo>
                  <a:pt x="343827" y="1023089"/>
                </a:lnTo>
                <a:lnTo>
                  <a:pt x="387702" y="1037265"/>
                </a:lnTo>
                <a:lnTo>
                  <a:pt x="433158" y="1047622"/>
                </a:lnTo>
                <a:lnTo>
                  <a:pt x="480008" y="1053973"/>
                </a:lnTo>
                <a:lnTo>
                  <a:pt x="528066" y="1056132"/>
                </a:lnTo>
                <a:lnTo>
                  <a:pt x="576123" y="1053973"/>
                </a:lnTo>
                <a:lnTo>
                  <a:pt x="622973" y="1047622"/>
                </a:lnTo>
                <a:lnTo>
                  <a:pt x="668429" y="1037265"/>
                </a:lnTo>
                <a:lnTo>
                  <a:pt x="712304" y="1023089"/>
                </a:lnTo>
                <a:lnTo>
                  <a:pt x="754413" y="1005279"/>
                </a:lnTo>
                <a:lnTo>
                  <a:pt x="794568" y="984024"/>
                </a:lnTo>
                <a:lnTo>
                  <a:pt x="832583" y="959509"/>
                </a:lnTo>
                <a:lnTo>
                  <a:pt x="868271" y="931920"/>
                </a:lnTo>
                <a:lnTo>
                  <a:pt x="901446" y="901445"/>
                </a:lnTo>
                <a:lnTo>
                  <a:pt x="931920" y="868271"/>
                </a:lnTo>
                <a:lnTo>
                  <a:pt x="959509" y="832583"/>
                </a:lnTo>
                <a:lnTo>
                  <a:pt x="984024" y="794568"/>
                </a:lnTo>
                <a:lnTo>
                  <a:pt x="1005279" y="754413"/>
                </a:lnTo>
                <a:lnTo>
                  <a:pt x="1023089" y="712304"/>
                </a:lnTo>
                <a:lnTo>
                  <a:pt x="1037265" y="668429"/>
                </a:lnTo>
                <a:lnTo>
                  <a:pt x="1047622" y="622973"/>
                </a:lnTo>
                <a:lnTo>
                  <a:pt x="1053973" y="576123"/>
                </a:lnTo>
                <a:lnTo>
                  <a:pt x="1056131" y="528065"/>
                </a:lnTo>
                <a:lnTo>
                  <a:pt x="1053973" y="480008"/>
                </a:lnTo>
                <a:lnTo>
                  <a:pt x="1047622" y="433158"/>
                </a:lnTo>
                <a:lnTo>
                  <a:pt x="1037265" y="387702"/>
                </a:lnTo>
                <a:lnTo>
                  <a:pt x="1023089" y="343827"/>
                </a:lnTo>
                <a:lnTo>
                  <a:pt x="1005279" y="301718"/>
                </a:lnTo>
                <a:lnTo>
                  <a:pt x="984024" y="261563"/>
                </a:lnTo>
                <a:lnTo>
                  <a:pt x="959509" y="223548"/>
                </a:lnTo>
                <a:lnTo>
                  <a:pt x="931920" y="187860"/>
                </a:lnTo>
                <a:lnTo>
                  <a:pt x="901446" y="154686"/>
                </a:lnTo>
                <a:lnTo>
                  <a:pt x="868271" y="124211"/>
                </a:lnTo>
                <a:lnTo>
                  <a:pt x="832583" y="96622"/>
                </a:lnTo>
                <a:lnTo>
                  <a:pt x="794568" y="72107"/>
                </a:lnTo>
                <a:lnTo>
                  <a:pt x="754413" y="50852"/>
                </a:lnTo>
                <a:lnTo>
                  <a:pt x="712304" y="33042"/>
                </a:lnTo>
                <a:lnTo>
                  <a:pt x="668429" y="18866"/>
                </a:lnTo>
                <a:lnTo>
                  <a:pt x="622973" y="8509"/>
                </a:lnTo>
                <a:lnTo>
                  <a:pt x="576123" y="2158"/>
                </a:lnTo>
                <a:lnTo>
                  <a:pt x="528066" y="0"/>
                </a:lnTo>
                <a:close/>
              </a:path>
            </a:pathLst>
          </a:custGeom>
          <a:solidFill>
            <a:srgbClr val="2D85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22375" y="1759966"/>
            <a:ext cx="99123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i="0" dirty="0">
                <a:solidFill>
                  <a:schemeClr val="bg1"/>
                </a:solidFill>
                <a:effectLst/>
                <a:latin typeface="-apple-system"/>
              </a:rPr>
              <a:t>$21,8 млрд</a:t>
            </a:r>
            <a:endParaRPr sz="2100" b="1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78286" y="2004287"/>
            <a:ext cx="11430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2715" algn="ctr">
              <a:lnSpc>
                <a:spcPct val="100000"/>
              </a:lnSpc>
              <a:spcBef>
                <a:spcPts val="105"/>
              </a:spcBef>
            </a:pPr>
            <a:r>
              <a:rPr lang="ru-RU" b="1" i="0" dirty="0">
                <a:solidFill>
                  <a:schemeClr val="bg1"/>
                </a:solidFill>
                <a:effectLst/>
                <a:latin typeface="-apple-system"/>
              </a:rPr>
              <a:t>18,2 млрд </a:t>
            </a:r>
            <a:r>
              <a:rPr b="1" spc="-80" dirty="0">
                <a:solidFill>
                  <a:schemeClr val="bg1"/>
                </a:solidFill>
                <a:latin typeface="-apple-system"/>
                <a:cs typeface="Tahoma"/>
              </a:rPr>
              <a:t> </a:t>
            </a:r>
            <a:r>
              <a:rPr sz="1700" b="1" spc="160" dirty="0">
                <a:solidFill>
                  <a:srgbClr val="FFFFFF"/>
                </a:solidFill>
                <a:latin typeface="Tahoma"/>
                <a:cs typeface="Tahoma"/>
              </a:rPr>
              <a:t>₽</a:t>
            </a:r>
            <a:endParaRPr sz="17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35494" y="2216023"/>
            <a:ext cx="5835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1500" b="1" spc="-15" dirty="0">
                <a:solidFill>
                  <a:srgbClr val="FFFFFF"/>
                </a:solidFill>
                <a:latin typeface="Tahoma"/>
                <a:cs typeface="Tahoma"/>
              </a:rPr>
              <a:t>177</a:t>
            </a:r>
            <a:endParaRPr sz="15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500" b="1" spc="-65" dirty="0">
                <a:solidFill>
                  <a:srgbClr val="FFFFFF"/>
                </a:solidFill>
                <a:latin typeface="Tahoma"/>
                <a:cs typeface="Tahoma"/>
              </a:rPr>
              <a:t>мл</a:t>
            </a:r>
            <a:r>
              <a:rPr sz="1500" b="1" spc="-55" dirty="0">
                <a:solidFill>
                  <a:srgbClr val="FFFFFF"/>
                </a:solidFill>
                <a:latin typeface="Tahoma"/>
                <a:cs typeface="Tahoma"/>
              </a:rPr>
              <a:t>н</a:t>
            </a:r>
            <a:r>
              <a:rPr sz="15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135" dirty="0">
                <a:solidFill>
                  <a:srgbClr val="FFFFFF"/>
                </a:solidFill>
                <a:latin typeface="Tahoma"/>
                <a:cs typeface="Tahoma"/>
              </a:rPr>
              <a:t>₽</a:t>
            </a:r>
            <a:endParaRPr sz="15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85309" y="3026446"/>
            <a:ext cx="528955" cy="43688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650"/>
              </a:spcBef>
            </a:pPr>
            <a:r>
              <a:rPr sz="1100" b="1" spc="40" dirty="0">
                <a:latin typeface="Tahoma"/>
                <a:cs typeface="Tahoma"/>
              </a:rPr>
              <a:t>SAM</a:t>
            </a:r>
            <a:endParaRPr sz="11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05"/>
              </a:spcBef>
            </a:pPr>
            <a:endParaRPr sz="80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58355" y="3026446"/>
            <a:ext cx="528955" cy="43688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sz="1100" b="1" spc="20" dirty="0">
                <a:latin typeface="Tahoma"/>
                <a:cs typeface="Tahoma"/>
              </a:rPr>
              <a:t>SOM</a:t>
            </a:r>
            <a:endParaRPr sz="11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05"/>
              </a:spcBef>
            </a:pPr>
            <a:endParaRPr sz="8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54074" y="3026446"/>
            <a:ext cx="528955" cy="43688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sz="1100" b="1" spc="50" dirty="0">
                <a:latin typeface="Tahoma"/>
                <a:cs typeface="Tahoma"/>
              </a:rPr>
              <a:t>ТАМ</a:t>
            </a:r>
            <a:endParaRPr sz="11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05"/>
              </a:spcBef>
            </a:pPr>
            <a:endParaRPr sz="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74928" y="442924"/>
            <a:ext cx="38779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Модел</a:t>
            </a:r>
            <a:r>
              <a:rPr spc="-20" dirty="0"/>
              <a:t>ь</a:t>
            </a:r>
            <a:r>
              <a:rPr spc="-130" dirty="0"/>
              <a:t> </a:t>
            </a:r>
            <a:r>
              <a:rPr spc="15" dirty="0"/>
              <a:t>м</a:t>
            </a:r>
            <a:r>
              <a:rPr spc="-50" dirty="0"/>
              <a:t>онет</a:t>
            </a:r>
            <a:r>
              <a:rPr spc="-70" dirty="0"/>
              <a:t>и</a:t>
            </a:r>
            <a:r>
              <a:rPr spc="-35" dirty="0"/>
              <a:t>за</a:t>
            </a:r>
            <a:r>
              <a:rPr spc="-60" dirty="0"/>
              <a:t>ц</a:t>
            </a:r>
            <a:r>
              <a:rPr spc="-135" dirty="0"/>
              <a:t>ии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8229" y="1363870"/>
            <a:ext cx="6624422" cy="20422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65" dirty="0">
                <a:latin typeface="Tahoma"/>
                <a:cs typeface="Tahoma"/>
              </a:rPr>
              <a:t>Модель заработка из приложения – подписка на год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1400" b="1" spc="65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65" dirty="0">
                <a:latin typeface="Tahoma"/>
                <a:cs typeface="Tahoma"/>
              </a:rPr>
              <a:t>Фиксированная цена – 1490 рублей, в случае продления подписки цена остается неизменной.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1400" b="1" spc="65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65" dirty="0">
                <a:latin typeface="Tahoma"/>
                <a:cs typeface="Tahoma"/>
              </a:rPr>
              <a:t>Ожидаемое количество пользователей за год: 120 тыс. человек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1400" b="1" spc="65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65" dirty="0">
                <a:latin typeface="Tahoma"/>
                <a:cs typeface="Tahoma"/>
              </a:rPr>
              <a:t>В таком случае получится заработать 178,8 млн рублей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14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94750" y="4776317"/>
            <a:ext cx="1758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000" b="1" spc="-50" dirty="0">
                <a:solidFill>
                  <a:srgbClr val="2D85EB"/>
                </a:solidFill>
                <a:latin typeface="Tahoma"/>
                <a:cs typeface="Tahoma"/>
              </a:rPr>
              <a:t>8</a:t>
            </a:r>
            <a:endParaRPr sz="10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27320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34867" y="1356360"/>
            <a:ext cx="2186940" cy="1144905"/>
          </a:xfrm>
          <a:custGeom>
            <a:avLst/>
            <a:gdLst/>
            <a:ahLst/>
            <a:cxnLst/>
            <a:rect l="l" t="t" r="r" b="b"/>
            <a:pathLst>
              <a:path w="2186940" h="1144905">
                <a:moveTo>
                  <a:pt x="0" y="190753"/>
                </a:moveTo>
                <a:lnTo>
                  <a:pt x="5034" y="146997"/>
                </a:lnTo>
                <a:lnTo>
                  <a:pt x="19378" y="106839"/>
                </a:lnTo>
                <a:lnTo>
                  <a:pt x="41887" y="71422"/>
                </a:lnTo>
                <a:lnTo>
                  <a:pt x="71422" y="41887"/>
                </a:lnTo>
                <a:lnTo>
                  <a:pt x="106839" y="19378"/>
                </a:lnTo>
                <a:lnTo>
                  <a:pt x="146997" y="5034"/>
                </a:lnTo>
                <a:lnTo>
                  <a:pt x="190754" y="0"/>
                </a:lnTo>
                <a:lnTo>
                  <a:pt x="1996185" y="0"/>
                </a:lnTo>
                <a:lnTo>
                  <a:pt x="2039942" y="5034"/>
                </a:lnTo>
                <a:lnTo>
                  <a:pt x="2080100" y="19378"/>
                </a:lnTo>
                <a:lnTo>
                  <a:pt x="2115517" y="41887"/>
                </a:lnTo>
                <a:lnTo>
                  <a:pt x="2145052" y="71422"/>
                </a:lnTo>
                <a:lnTo>
                  <a:pt x="2167561" y="106839"/>
                </a:lnTo>
                <a:lnTo>
                  <a:pt x="2181905" y="146997"/>
                </a:lnTo>
                <a:lnTo>
                  <a:pt x="2186940" y="190753"/>
                </a:lnTo>
                <a:lnTo>
                  <a:pt x="2186940" y="953769"/>
                </a:lnTo>
                <a:lnTo>
                  <a:pt x="2181905" y="997526"/>
                </a:lnTo>
                <a:lnTo>
                  <a:pt x="2167561" y="1037684"/>
                </a:lnTo>
                <a:lnTo>
                  <a:pt x="2145052" y="1073101"/>
                </a:lnTo>
                <a:lnTo>
                  <a:pt x="2115517" y="1102636"/>
                </a:lnTo>
                <a:lnTo>
                  <a:pt x="2080100" y="1125145"/>
                </a:lnTo>
                <a:lnTo>
                  <a:pt x="2039942" y="1139489"/>
                </a:lnTo>
                <a:lnTo>
                  <a:pt x="1996185" y="1144523"/>
                </a:lnTo>
                <a:lnTo>
                  <a:pt x="190754" y="1144523"/>
                </a:lnTo>
                <a:lnTo>
                  <a:pt x="146997" y="1139489"/>
                </a:lnTo>
                <a:lnTo>
                  <a:pt x="106839" y="1125145"/>
                </a:lnTo>
                <a:lnTo>
                  <a:pt x="71422" y="1102636"/>
                </a:lnTo>
                <a:lnTo>
                  <a:pt x="41887" y="1073101"/>
                </a:lnTo>
                <a:lnTo>
                  <a:pt x="19378" y="1037684"/>
                </a:lnTo>
                <a:lnTo>
                  <a:pt x="5034" y="997526"/>
                </a:lnTo>
                <a:lnTo>
                  <a:pt x="0" y="953769"/>
                </a:lnTo>
                <a:lnTo>
                  <a:pt x="0" y="190753"/>
                </a:lnTo>
                <a:close/>
              </a:path>
            </a:pathLst>
          </a:custGeom>
          <a:ln w="9144">
            <a:solidFill>
              <a:srgbClr val="2D85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62600" y="1356360"/>
            <a:ext cx="2186940" cy="1144905"/>
          </a:xfrm>
          <a:custGeom>
            <a:avLst/>
            <a:gdLst/>
            <a:ahLst/>
            <a:cxnLst/>
            <a:rect l="l" t="t" r="r" b="b"/>
            <a:pathLst>
              <a:path w="2186940" h="1144905">
                <a:moveTo>
                  <a:pt x="0" y="190753"/>
                </a:moveTo>
                <a:lnTo>
                  <a:pt x="5034" y="146997"/>
                </a:lnTo>
                <a:lnTo>
                  <a:pt x="19378" y="106839"/>
                </a:lnTo>
                <a:lnTo>
                  <a:pt x="41887" y="71422"/>
                </a:lnTo>
                <a:lnTo>
                  <a:pt x="71422" y="41887"/>
                </a:lnTo>
                <a:lnTo>
                  <a:pt x="106839" y="19378"/>
                </a:lnTo>
                <a:lnTo>
                  <a:pt x="146997" y="5034"/>
                </a:lnTo>
                <a:lnTo>
                  <a:pt x="190753" y="0"/>
                </a:lnTo>
                <a:lnTo>
                  <a:pt x="1996185" y="0"/>
                </a:lnTo>
                <a:lnTo>
                  <a:pt x="2039942" y="5034"/>
                </a:lnTo>
                <a:lnTo>
                  <a:pt x="2080100" y="19378"/>
                </a:lnTo>
                <a:lnTo>
                  <a:pt x="2115517" y="41887"/>
                </a:lnTo>
                <a:lnTo>
                  <a:pt x="2145052" y="71422"/>
                </a:lnTo>
                <a:lnTo>
                  <a:pt x="2167561" y="106839"/>
                </a:lnTo>
                <a:lnTo>
                  <a:pt x="2181905" y="146997"/>
                </a:lnTo>
                <a:lnTo>
                  <a:pt x="2186940" y="190753"/>
                </a:lnTo>
                <a:lnTo>
                  <a:pt x="2186940" y="953769"/>
                </a:lnTo>
                <a:lnTo>
                  <a:pt x="2181905" y="997526"/>
                </a:lnTo>
                <a:lnTo>
                  <a:pt x="2167561" y="1037684"/>
                </a:lnTo>
                <a:lnTo>
                  <a:pt x="2145052" y="1073101"/>
                </a:lnTo>
                <a:lnTo>
                  <a:pt x="2115517" y="1102636"/>
                </a:lnTo>
                <a:lnTo>
                  <a:pt x="2080100" y="1125145"/>
                </a:lnTo>
                <a:lnTo>
                  <a:pt x="2039942" y="1139489"/>
                </a:lnTo>
                <a:lnTo>
                  <a:pt x="1996185" y="1144523"/>
                </a:lnTo>
                <a:lnTo>
                  <a:pt x="190753" y="1144523"/>
                </a:lnTo>
                <a:lnTo>
                  <a:pt x="146997" y="1139489"/>
                </a:lnTo>
                <a:lnTo>
                  <a:pt x="106839" y="1125145"/>
                </a:lnTo>
                <a:lnTo>
                  <a:pt x="71422" y="1102636"/>
                </a:lnTo>
                <a:lnTo>
                  <a:pt x="41887" y="1073101"/>
                </a:lnTo>
                <a:lnTo>
                  <a:pt x="19378" y="1037684"/>
                </a:lnTo>
                <a:lnTo>
                  <a:pt x="5034" y="997526"/>
                </a:lnTo>
                <a:lnTo>
                  <a:pt x="0" y="953769"/>
                </a:lnTo>
                <a:lnTo>
                  <a:pt x="0" y="190753"/>
                </a:lnTo>
                <a:close/>
              </a:path>
            </a:pathLst>
          </a:custGeom>
          <a:ln w="9144">
            <a:solidFill>
              <a:srgbClr val="2D85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79192" y="3014472"/>
            <a:ext cx="1524000" cy="1097280"/>
          </a:xfrm>
          <a:custGeom>
            <a:avLst/>
            <a:gdLst/>
            <a:ahLst/>
            <a:cxnLst/>
            <a:rect l="l" t="t" r="r" b="b"/>
            <a:pathLst>
              <a:path w="1524000" h="1097279">
                <a:moveTo>
                  <a:pt x="0" y="182879"/>
                </a:moveTo>
                <a:lnTo>
                  <a:pt x="6535" y="134276"/>
                </a:lnTo>
                <a:lnTo>
                  <a:pt x="24976" y="90593"/>
                </a:lnTo>
                <a:lnTo>
                  <a:pt x="53578" y="53578"/>
                </a:lnTo>
                <a:lnTo>
                  <a:pt x="90593" y="24976"/>
                </a:lnTo>
                <a:lnTo>
                  <a:pt x="134276" y="6535"/>
                </a:lnTo>
                <a:lnTo>
                  <a:pt x="182880" y="0"/>
                </a:lnTo>
                <a:lnTo>
                  <a:pt x="1341120" y="0"/>
                </a:lnTo>
                <a:lnTo>
                  <a:pt x="1389723" y="6535"/>
                </a:lnTo>
                <a:lnTo>
                  <a:pt x="1433406" y="24976"/>
                </a:lnTo>
                <a:lnTo>
                  <a:pt x="1470421" y="53578"/>
                </a:lnTo>
                <a:lnTo>
                  <a:pt x="1499023" y="90593"/>
                </a:lnTo>
                <a:lnTo>
                  <a:pt x="1517464" y="134276"/>
                </a:lnTo>
                <a:lnTo>
                  <a:pt x="1523999" y="182879"/>
                </a:lnTo>
                <a:lnTo>
                  <a:pt x="1523999" y="914399"/>
                </a:lnTo>
                <a:lnTo>
                  <a:pt x="1517464" y="963017"/>
                </a:lnTo>
                <a:lnTo>
                  <a:pt x="1499023" y="1006703"/>
                </a:lnTo>
                <a:lnTo>
                  <a:pt x="1470421" y="1043716"/>
                </a:lnTo>
                <a:lnTo>
                  <a:pt x="1433406" y="1072311"/>
                </a:lnTo>
                <a:lnTo>
                  <a:pt x="1389723" y="1090747"/>
                </a:lnTo>
                <a:lnTo>
                  <a:pt x="1341120" y="1097280"/>
                </a:lnTo>
                <a:lnTo>
                  <a:pt x="182880" y="1097280"/>
                </a:lnTo>
                <a:lnTo>
                  <a:pt x="134276" y="1090747"/>
                </a:lnTo>
                <a:lnTo>
                  <a:pt x="90593" y="1072311"/>
                </a:lnTo>
                <a:lnTo>
                  <a:pt x="53578" y="1043716"/>
                </a:lnTo>
                <a:lnTo>
                  <a:pt x="24976" y="1006703"/>
                </a:lnTo>
                <a:lnTo>
                  <a:pt x="6535" y="963017"/>
                </a:lnTo>
                <a:lnTo>
                  <a:pt x="0" y="914399"/>
                </a:lnTo>
                <a:lnTo>
                  <a:pt x="0" y="182879"/>
                </a:lnTo>
                <a:close/>
              </a:path>
            </a:pathLst>
          </a:custGeom>
          <a:ln w="9144">
            <a:solidFill>
              <a:srgbClr val="2D85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24171" y="3014472"/>
            <a:ext cx="1524000" cy="1097280"/>
          </a:xfrm>
          <a:custGeom>
            <a:avLst/>
            <a:gdLst/>
            <a:ahLst/>
            <a:cxnLst/>
            <a:rect l="l" t="t" r="r" b="b"/>
            <a:pathLst>
              <a:path w="1524000" h="1097279">
                <a:moveTo>
                  <a:pt x="0" y="182879"/>
                </a:moveTo>
                <a:lnTo>
                  <a:pt x="6535" y="134276"/>
                </a:lnTo>
                <a:lnTo>
                  <a:pt x="24976" y="90593"/>
                </a:lnTo>
                <a:lnTo>
                  <a:pt x="53578" y="53578"/>
                </a:lnTo>
                <a:lnTo>
                  <a:pt x="90593" y="24976"/>
                </a:lnTo>
                <a:lnTo>
                  <a:pt x="134276" y="6535"/>
                </a:lnTo>
                <a:lnTo>
                  <a:pt x="182879" y="0"/>
                </a:lnTo>
                <a:lnTo>
                  <a:pt x="1341119" y="0"/>
                </a:lnTo>
                <a:lnTo>
                  <a:pt x="1389723" y="6535"/>
                </a:lnTo>
                <a:lnTo>
                  <a:pt x="1433406" y="24976"/>
                </a:lnTo>
                <a:lnTo>
                  <a:pt x="1470421" y="53578"/>
                </a:lnTo>
                <a:lnTo>
                  <a:pt x="1499023" y="90593"/>
                </a:lnTo>
                <a:lnTo>
                  <a:pt x="1517464" y="134276"/>
                </a:lnTo>
                <a:lnTo>
                  <a:pt x="1524000" y="182879"/>
                </a:lnTo>
                <a:lnTo>
                  <a:pt x="1524000" y="914399"/>
                </a:lnTo>
                <a:lnTo>
                  <a:pt x="1517464" y="963017"/>
                </a:lnTo>
                <a:lnTo>
                  <a:pt x="1499023" y="1006703"/>
                </a:lnTo>
                <a:lnTo>
                  <a:pt x="1470421" y="1043716"/>
                </a:lnTo>
                <a:lnTo>
                  <a:pt x="1433406" y="1072311"/>
                </a:lnTo>
                <a:lnTo>
                  <a:pt x="1389723" y="1090747"/>
                </a:lnTo>
                <a:lnTo>
                  <a:pt x="1341119" y="1097280"/>
                </a:lnTo>
                <a:lnTo>
                  <a:pt x="182879" y="1097280"/>
                </a:lnTo>
                <a:lnTo>
                  <a:pt x="134276" y="1090747"/>
                </a:lnTo>
                <a:lnTo>
                  <a:pt x="90593" y="1072311"/>
                </a:lnTo>
                <a:lnTo>
                  <a:pt x="53578" y="1043716"/>
                </a:lnTo>
                <a:lnTo>
                  <a:pt x="24976" y="1006703"/>
                </a:lnTo>
                <a:lnTo>
                  <a:pt x="6535" y="963017"/>
                </a:lnTo>
                <a:lnTo>
                  <a:pt x="0" y="914399"/>
                </a:lnTo>
                <a:lnTo>
                  <a:pt x="0" y="182879"/>
                </a:lnTo>
                <a:close/>
              </a:path>
            </a:pathLst>
          </a:custGeom>
          <a:ln w="9144">
            <a:solidFill>
              <a:srgbClr val="2D85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67628" y="3014472"/>
            <a:ext cx="1765300" cy="1097280"/>
          </a:xfrm>
          <a:custGeom>
            <a:avLst/>
            <a:gdLst/>
            <a:ahLst/>
            <a:cxnLst/>
            <a:rect l="l" t="t" r="r" b="b"/>
            <a:pathLst>
              <a:path w="1765300" h="1097279">
                <a:moveTo>
                  <a:pt x="0" y="182879"/>
                </a:moveTo>
                <a:lnTo>
                  <a:pt x="6535" y="134276"/>
                </a:lnTo>
                <a:lnTo>
                  <a:pt x="24976" y="90593"/>
                </a:lnTo>
                <a:lnTo>
                  <a:pt x="53578" y="53578"/>
                </a:lnTo>
                <a:lnTo>
                  <a:pt x="90593" y="24976"/>
                </a:lnTo>
                <a:lnTo>
                  <a:pt x="134276" y="6535"/>
                </a:lnTo>
                <a:lnTo>
                  <a:pt x="182880" y="0"/>
                </a:lnTo>
                <a:lnTo>
                  <a:pt x="1581912" y="0"/>
                </a:lnTo>
                <a:lnTo>
                  <a:pt x="1630515" y="6535"/>
                </a:lnTo>
                <a:lnTo>
                  <a:pt x="1674198" y="24976"/>
                </a:lnTo>
                <a:lnTo>
                  <a:pt x="1711213" y="53578"/>
                </a:lnTo>
                <a:lnTo>
                  <a:pt x="1739815" y="90593"/>
                </a:lnTo>
                <a:lnTo>
                  <a:pt x="1758256" y="134276"/>
                </a:lnTo>
                <a:lnTo>
                  <a:pt x="1764792" y="182879"/>
                </a:lnTo>
                <a:lnTo>
                  <a:pt x="1764792" y="914399"/>
                </a:lnTo>
                <a:lnTo>
                  <a:pt x="1758256" y="963017"/>
                </a:lnTo>
                <a:lnTo>
                  <a:pt x="1739815" y="1006703"/>
                </a:lnTo>
                <a:lnTo>
                  <a:pt x="1711213" y="1043716"/>
                </a:lnTo>
                <a:lnTo>
                  <a:pt x="1674198" y="1072311"/>
                </a:lnTo>
                <a:lnTo>
                  <a:pt x="1630515" y="1090747"/>
                </a:lnTo>
                <a:lnTo>
                  <a:pt x="1581912" y="1097280"/>
                </a:lnTo>
                <a:lnTo>
                  <a:pt x="182880" y="1097280"/>
                </a:lnTo>
                <a:lnTo>
                  <a:pt x="134276" y="1090747"/>
                </a:lnTo>
                <a:lnTo>
                  <a:pt x="90593" y="1072311"/>
                </a:lnTo>
                <a:lnTo>
                  <a:pt x="53578" y="1043716"/>
                </a:lnTo>
                <a:lnTo>
                  <a:pt x="24976" y="1006703"/>
                </a:lnTo>
                <a:lnTo>
                  <a:pt x="6535" y="963017"/>
                </a:lnTo>
                <a:lnTo>
                  <a:pt x="0" y="914399"/>
                </a:lnTo>
                <a:lnTo>
                  <a:pt x="0" y="182879"/>
                </a:lnTo>
                <a:close/>
              </a:path>
            </a:pathLst>
          </a:custGeom>
          <a:ln w="9144">
            <a:solidFill>
              <a:srgbClr val="2D85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7136" y="3014472"/>
            <a:ext cx="1765300" cy="1097280"/>
          </a:xfrm>
          <a:custGeom>
            <a:avLst/>
            <a:gdLst/>
            <a:ahLst/>
            <a:cxnLst/>
            <a:rect l="l" t="t" r="r" b="b"/>
            <a:pathLst>
              <a:path w="1765300" h="1097279">
                <a:moveTo>
                  <a:pt x="0" y="182879"/>
                </a:moveTo>
                <a:lnTo>
                  <a:pt x="6532" y="134276"/>
                </a:lnTo>
                <a:lnTo>
                  <a:pt x="24968" y="90593"/>
                </a:lnTo>
                <a:lnTo>
                  <a:pt x="53563" y="53578"/>
                </a:lnTo>
                <a:lnTo>
                  <a:pt x="90576" y="24976"/>
                </a:lnTo>
                <a:lnTo>
                  <a:pt x="134262" y="6535"/>
                </a:lnTo>
                <a:lnTo>
                  <a:pt x="182879" y="0"/>
                </a:lnTo>
                <a:lnTo>
                  <a:pt x="1581912" y="0"/>
                </a:lnTo>
                <a:lnTo>
                  <a:pt x="1630515" y="6535"/>
                </a:lnTo>
                <a:lnTo>
                  <a:pt x="1674198" y="24976"/>
                </a:lnTo>
                <a:lnTo>
                  <a:pt x="1711213" y="53578"/>
                </a:lnTo>
                <a:lnTo>
                  <a:pt x="1739815" y="90593"/>
                </a:lnTo>
                <a:lnTo>
                  <a:pt x="1758256" y="134276"/>
                </a:lnTo>
                <a:lnTo>
                  <a:pt x="1764791" y="182879"/>
                </a:lnTo>
                <a:lnTo>
                  <a:pt x="1764791" y="914399"/>
                </a:lnTo>
                <a:lnTo>
                  <a:pt x="1758256" y="963017"/>
                </a:lnTo>
                <a:lnTo>
                  <a:pt x="1739815" y="1006703"/>
                </a:lnTo>
                <a:lnTo>
                  <a:pt x="1711213" y="1043716"/>
                </a:lnTo>
                <a:lnTo>
                  <a:pt x="1674198" y="1072311"/>
                </a:lnTo>
                <a:lnTo>
                  <a:pt x="1630515" y="1090747"/>
                </a:lnTo>
                <a:lnTo>
                  <a:pt x="1581912" y="1097280"/>
                </a:lnTo>
                <a:lnTo>
                  <a:pt x="182879" y="1097280"/>
                </a:lnTo>
                <a:lnTo>
                  <a:pt x="134262" y="1090747"/>
                </a:lnTo>
                <a:lnTo>
                  <a:pt x="90576" y="1072311"/>
                </a:lnTo>
                <a:lnTo>
                  <a:pt x="53563" y="1043716"/>
                </a:lnTo>
                <a:lnTo>
                  <a:pt x="24968" y="1006703"/>
                </a:lnTo>
                <a:lnTo>
                  <a:pt x="6532" y="963017"/>
                </a:lnTo>
                <a:lnTo>
                  <a:pt x="0" y="914399"/>
                </a:lnTo>
                <a:lnTo>
                  <a:pt x="0" y="182879"/>
                </a:lnTo>
                <a:close/>
              </a:path>
            </a:pathLst>
          </a:custGeom>
          <a:ln w="9144">
            <a:solidFill>
              <a:srgbClr val="2D85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7136" y="1356360"/>
            <a:ext cx="2186940" cy="1144905"/>
          </a:xfrm>
          <a:custGeom>
            <a:avLst/>
            <a:gdLst/>
            <a:ahLst/>
            <a:cxnLst/>
            <a:rect l="l" t="t" r="r" b="b"/>
            <a:pathLst>
              <a:path w="2186940" h="1144905">
                <a:moveTo>
                  <a:pt x="0" y="190753"/>
                </a:moveTo>
                <a:lnTo>
                  <a:pt x="5038" y="146997"/>
                </a:lnTo>
                <a:lnTo>
                  <a:pt x="19389" y="106839"/>
                </a:lnTo>
                <a:lnTo>
                  <a:pt x="41907" y="71422"/>
                </a:lnTo>
                <a:lnTo>
                  <a:pt x="71448" y="41887"/>
                </a:lnTo>
                <a:lnTo>
                  <a:pt x="106866" y="19378"/>
                </a:lnTo>
                <a:lnTo>
                  <a:pt x="147017" y="5034"/>
                </a:lnTo>
                <a:lnTo>
                  <a:pt x="190754" y="0"/>
                </a:lnTo>
                <a:lnTo>
                  <a:pt x="1996186" y="0"/>
                </a:lnTo>
                <a:lnTo>
                  <a:pt x="2039942" y="5034"/>
                </a:lnTo>
                <a:lnTo>
                  <a:pt x="2080100" y="19378"/>
                </a:lnTo>
                <a:lnTo>
                  <a:pt x="2115517" y="41887"/>
                </a:lnTo>
                <a:lnTo>
                  <a:pt x="2145052" y="71422"/>
                </a:lnTo>
                <a:lnTo>
                  <a:pt x="2167561" y="106839"/>
                </a:lnTo>
                <a:lnTo>
                  <a:pt x="2181905" y="146997"/>
                </a:lnTo>
                <a:lnTo>
                  <a:pt x="2186940" y="190753"/>
                </a:lnTo>
                <a:lnTo>
                  <a:pt x="2186940" y="953769"/>
                </a:lnTo>
                <a:lnTo>
                  <a:pt x="2181905" y="997526"/>
                </a:lnTo>
                <a:lnTo>
                  <a:pt x="2167561" y="1037684"/>
                </a:lnTo>
                <a:lnTo>
                  <a:pt x="2145052" y="1073101"/>
                </a:lnTo>
                <a:lnTo>
                  <a:pt x="2115517" y="1102636"/>
                </a:lnTo>
                <a:lnTo>
                  <a:pt x="2080100" y="1125145"/>
                </a:lnTo>
                <a:lnTo>
                  <a:pt x="2039942" y="1139489"/>
                </a:lnTo>
                <a:lnTo>
                  <a:pt x="1996186" y="1144523"/>
                </a:lnTo>
                <a:lnTo>
                  <a:pt x="190754" y="1144523"/>
                </a:lnTo>
                <a:lnTo>
                  <a:pt x="147017" y="1139489"/>
                </a:lnTo>
                <a:lnTo>
                  <a:pt x="106866" y="1125145"/>
                </a:lnTo>
                <a:lnTo>
                  <a:pt x="71448" y="1102636"/>
                </a:lnTo>
                <a:lnTo>
                  <a:pt x="41907" y="1073101"/>
                </a:lnTo>
                <a:lnTo>
                  <a:pt x="19389" y="1037684"/>
                </a:lnTo>
                <a:lnTo>
                  <a:pt x="5038" y="997526"/>
                </a:lnTo>
                <a:lnTo>
                  <a:pt x="0" y="953769"/>
                </a:lnTo>
                <a:lnTo>
                  <a:pt x="0" y="190753"/>
                </a:lnTo>
                <a:close/>
              </a:path>
            </a:pathLst>
          </a:custGeom>
          <a:ln w="9143">
            <a:solidFill>
              <a:srgbClr val="2D85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17219" y="1462380"/>
            <a:ext cx="1565910" cy="911860"/>
          </a:xfrm>
          <a:prstGeom prst="rect">
            <a:avLst/>
          </a:prstGeom>
        </p:spPr>
        <p:txBody>
          <a:bodyPr vert="horz" wrap="square" lIns="0" tIns="156845" rIns="0" bIns="0" rtlCol="0">
            <a:spAutoFit/>
          </a:bodyPr>
          <a:lstStyle/>
          <a:p>
            <a:pPr marL="36830" algn="ctr">
              <a:lnSpc>
                <a:spcPct val="100000"/>
              </a:lnSpc>
              <a:spcBef>
                <a:spcPts val="1235"/>
              </a:spcBef>
            </a:pPr>
            <a:r>
              <a:rPr sz="2100" b="1" spc="-330" dirty="0">
                <a:solidFill>
                  <a:srgbClr val="2D85EB"/>
                </a:solidFill>
                <a:latin typeface="Tahoma"/>
                <a:cs typeface="Tahoma"/>
              </a:rPr>
              <a:t>1</a:t>
            </a:r>
            <a:r>
              <a:rPr sz="2100" b="1" spc="-95" dirty="0">
                <a:solidFill>
                  <a:srgbClr val="2D85EB"/>
                </a:solidFill>
                <a:latin typeface="Tahoma"/>
                <a:cs typeface="Tahoma"/>
              </a:rPr>
              <a:t> </a:t>
            </a:r>
            <a:r>
              <a:rPr lang="ru-RU" sz="2100" b="1" spc="-95" dirty="0">
                <a:solidFill>
                  <a:srgbClr val="2D85EB"/>
                </a:solidFill>
                <a:latin typeface="Tahoma"/>
                <a:cs typeface="Tahoma"/>
              </a:rPr>
              <a:t>0</a:t>
            </a:r>
            <a:r>
              <a:rPr sz="2100" b="1" spc="-750" dirty="0">
                <a:solidFill>
                  <a:srgbClr val="2D85EB"/>
                </a:solidFill>
                <a:latin typeface="Tahoma"/>
                <a:cs typeface="Tahoma"/>
              </a:rPr>
              <a:t>%</a:t>
            </a:r>
            <a:endParaRPr sz="2100" dirty="0">
              <a:latin typeface="Tahoma"/>
              <a:cs typeface="Tahoma"/>
            </a:endParaRPr>
          </a:p>
          <a:p>
            <a:pPr marL="12065" marR="5080" indent="-635" algn="ctr">
              <a:lnSpc>
                <a:spcPct val="100000"/>
              </a:lnSpc>
              <a:spcBef>
                <a:spcPts val="440"/>
              </a:spcBef>
            </a:pPr>
            <a:r>
              <a:rPr sz="800" b="1" spc="35" dirty="0">
                <a:latin typeface="Tahoma"/>
                <a:cs typeface="Tahoma"/>
              </a:rPr>
              <a:t>Т</a:t>
            </a:r>
            <a:r>
              <a:rPr sz="800" b="1" dirty="0">
                <a:latin typeface="Tahoma"/>
                <a:cs typeface="Tahoma"/>
              </a:rPr>
              <a:t>е</a:t>
            </a:r>
            <a:r>
              <a:rPr sz="800" b="1" spc="-20" dirty="0">
                <a:latin typeface="Tahoma"/>
                <a:cs typeface="Tahoma"/>
              </a:rPr>
              <a:t>к</a:t>
            </a:r>
            <a:r>
              <a:rPr sz="800" b="1" spc="-15" dirty="0">
                <a:latin typeface="Tahoma"/>
                <a:cs typeface="Tahoma"/>
              </a:rPr>
              <a:t>у</a:t>
            </a:r>
            <a:r>
              <a:rPr sz="800" b="1" spc="-10" dirty="0">
                <a:latin typeface="Tahoma"/>
                <a:cs typeface="Tahoma"/>
              </a:rPr>
              <a:t>щ</a:t>
            </a:r>
            <a:r>
              <a:rPr sz="800" b="1" spc="-15" dirty="0">
                <a:latin typeface="Tahoma"/>
                <a:cs typeface="Tahoma"/>
              </a:rPr>
              <a:t>а</a:t>
            </a:r>
            <a:r>
              <a:rPr sz="800" b="1" spc="-30" dirty="0">
                <a:latin typeface="Tahoma"/>
                <a:cs typeface="Tahoma"/>
              </a:rPr>
              <a:t>я</a:t>
            </a:r>
            <a:r>
              <a:rPr sz="800" b="1" spc="-60" dirty="0">
                <a:latin typeface="Tahoma"/>
                <a:cs typeface="Tahoma"/>
              </a:rPr>
              <a:t> </a:t>
            </a:r>
            <a:r>
              <a:rPr sz="800" b="1" spc="-35" dirty="0">
                <a:latin typeface="Tahoma"/>
                <a:cs typeface="Tahoma"/>
              </a:rPr>
              <a:t>и</a:t>
            </a:r>
            <a:r>
              <a:rPr sz="800" b="1" spc="-40" dirty="0">
                <a:latin typeface="Tahoma"/>
                <a:cs typeface="Tahoma"/>
              </a:rPr>
              <a:t>ли</a:t>
            </a:r>
            <a:r>
              <a:rPr sz="800" b="1" spc="-55" dirty="0">
                <a:latin typeface="Tahoma"/>
                <a:cs typeface="Tahoma"/>
              </a:rPr>
              <a:t> </a:t>
            </a:r>
            <a:r>
              <a:rPr sz="800" b="1" spc="-5" dirty="0">
                <a:latin typeface="Tahoma"/>
                <a:cs typeface="Tahoma"/>
              </a:rPr>
              <a:t>о</a:t>
            </a:r>
            <a:r>
              <a:rPr sz="800" b="1" spc="-20" dirty="0">
                <a:latin typeface="Tahoma"/>
                <a:cs typeface="Tahoma"/>
              </a:rPr>
              <a:t>ж</a:t>
            </a:r>
            <a:r>
              <a:rPr sz="800" b="1" spc="-35" dirty="0">
                <a:latin typeface="Tahoma"/>
                <a:cs typeface="Tahoma"/>
              </a:rPr>
              <a:t>и</a:t>
            </a:r>
            <a:r>
              <a:rPr sz="800" b="1" spc="-5" dirty="0">
                <a:latin typeface="Tahoma"/>
                <a:cs typeface="Tahoma"/>
              </a:rPr>
              <a:t>д</a:t>
            </a:r>
            <a:r>
              <a:rPr sz="800" b="1" dirty="0">
                <a:latin typeface="Tahoma"/>
                <a:cs typeface="Tahoma"/>
              </a:rPr>
              <a:t>ае</a:t>
            </a:r>
            <a:r>
              <a:rPr sz="800" b="1" spc="-15" dirty="0">
                <a:latin typeface="Tahoma"/>
                <a:cs typeface="Tahoma"/>
              </a:rPr>
              <a:t>м</a:t>
            </a:r>
            <a:r>
              <a:rPr sz="800" b="1" spc="-5" dirty="0">
                <a:latin typeface="Tahoma"/>
                <a:cs typeface="Tahoma"/>
              </a:rPr>
              <a:t>а</a:t>
            </a:r>
            <a:r>
              <a:rPr sz="800" b="1" spc="-20" dirty="0">
                <a:latin typeface="Tahoma"/>
                <a:cs typeface="Tahoma"/>
              </a:rPr>
              <a:t>я  </a:t>
            </a:r>
            <a:r>
              <a:rPr sz="800" b="1" spc="-35" dirty="0">
                <a:latin typeface="Tahoma"/>
                <a:cs typeface="Tahoma"/>
              </a:rPr>
              <a:t>конв</a:t>
            </a:r>
            <a:r>
              <a:rPr sz="800" b="1" dirty="0">
                <a:latin typeface="Tahoma"/>
                <a:cs typeface="Tahoma"/>
              </a:rPr>
              <a:t>е</a:t>
            </a:r>
            <a:r>
              <a:rPr sz="800" b="1" spc="20" dirty="0">
                <a:latin typeface="Tahoma"/>
                <a:cs typeface="Tahoma"/>
              </a:rPr>
              <a:t>рс</a:t>
            </a:r>
            <a:r>
              <a:rPr sz="800" b="1" spc="-35" dirty="0">
                <a:latin typeface="Tahoma"/>
                <a:cs typeface="Tahoma"/>
              </a:rPr>
              <a:t>и</a:t>
            </a:r>
            <a:r>
              <a:rPr sz="800" b="1" spc="-30" dirty="0">
                <a:latin typeface="Tahoma"/>
                <a:cs typeface="Tahoma"/>
              </a:rPr>
              <a:t>я</a:t>
            </a:r>
            <a:r>
              <a:rPr sz="800" b="1" spc="-45" dirty="0">
                <a:latin typeface="Tahoma"/>
                <a:cs typeface="Tahoma"/>
              </a:rPr>
              <a:t> </a:t>
            </a:r>
            <a:r>
              <a:rPr sz="800" b="1" spc="-30" dirty="0">
                <a:latin typeface="Tahoma"/>
                <a:cs typeface="Tahoma"/>
              </a:rPr>
              <a:t>в</a:t>
            </a:r>
            <a:r>
              <a:rPr sz="800" b="1" spc="-35" dirty="0">
                <a:latin typeface="Tahoma"/>
                <a:cs typeface="Tahoma"/>
              </a:rPr>
              <a:t> </a:t>
            </a:r>
            <a:r>
              <a:rPr sz="800" b="1" spc="-40" dirty="0">
                <a:latin typeface="Tahoma"/>
                <a:cs typeface="Tahoma"/>
              </a:rPr>
              <a:t>кл</a:t>
            </a:r>
            <a:r>
              <a:rPr sz="800" b="1" spc="-35" dirty="0">
                <a:latin typeface="Tahoma"/>
                <a:cs typeface="Tahoma"/>
              </a:rPr>
              <a:t>и</a:t>
            </a:r>
            <a:r>
              <a:rPr sz="800" b="1" dirty="0">
                <a:latin typeface="Tahoma"/>
                <a:cs typeface="Tahoma"/>
              </a:rPr>
              <a:t>е</a:t>
            </a:r>
            <a:r>
              <a:rPr sz="800" b="1" spc="-60" dirty="0">
                <a:latin typeface="Tahoma"/>
                <a:cs typeface="Tahoma"/>
              </a:rPr>
              <a:t>н</a:t>
            </a:r>
            <a:r>
              <a:rPr sz="800" b="1" spc="-5" dirty="0">
                <a:latin typeface="Tahoma"/>
                <a:cs typeface="Tahoma"/>
              </a:rPr>
              <a:t>т</a:t>
            </a:r>
            <a:r>
              <a:rPr sz="800" b="1" dirty="0">
                <a:latin typeface="Tahoma"/>
                <a:cs typeface="Tahoma"/>
              </a:rPr>
              <a:t>а</a:t>
            </a:r>
            <a:r>
              <a:rPr sz="800" b="1" spc="-50" dirty="0">
                <a:latin typeface="Tahoma"/>
                <a:cs typeface="Tahoma"/>
              </a:rPr>
              <a:t> </a:t>
            </a:r>
            <a:r>
              <a:rPr sz="800" b="1" spc="-160" dirty="0">
                <a:latin typeface="Tahoma"/>
                <a:cs typeface="Tahoma"/>
              </a:rPr>
              <a:t>/</a:t>
            </a:r>
            <a:r>
              <a:rPr sz="800" b="1" spc="-50" dirty="0">
                <a:latin typeface="Tahoma"/>
                <a:cs typeface="Tahoma"/>
              </a:rPr>
              <a:t> </a:t>
            </a:r>
            <a:r>
              <a:rPr sz="800" b="1" spc="-45" dirty="0">
                <a:latin typeface="Tahoma"/>
                <a:cs typeface="Tahoma"/>
              </a:rPr>
              <a:t>п</a:t>
            </a:r>
            <a:r>
              <a:rPr sz="800" b="1" dirty="0">
                <a:latin typeface="Tahoma"/>
                <a:cs typeface="Tahoma"/>
              </a:rPr>
              <a:t>е</a:t>
            </a:r>
            <a:r>
              <a:rPr sz="800" b="1" spc="-10" dirty="0">
                <a:latin typeface="Tahoma"/>
                <a:cs typeface="Tahoma"/>
              </a:rPr>
              <a:t>рву</a:t>
            </a:r>
            <a:r>
              <a:rPr sz="800" b="1" spc="-45" dirty="0">
                <a:latin typeface="Tahoma"/>
                <a:cs typeface="Tahoma"/>
              </a:rPr>
              <a:t>ю  п</a:t>
            </a:r>
            <a:r>
              <a:rPr sz="800" b="1" spc="-5" dirty="0">
                <a:latin typeface="Tahoma"/>
                <a:cs typeface="Tahoma"/>
              </a:rPr>
              <a:t>о</a:t>
            </a:r>
            <a:r>
              <a:rPr sz="800" b="1" spc="-20" dirty="0">
                <a:latin typeface="Tahoma"/>
                <a:cs typeface="Tahoma"/>
              </a:rPr>
              <a:t>к</a:t>
            </a:r>
            <a:r>
              <a:rPr sz="800" b="1" spc="-15" dirty="0">
                <a:latin typeface="Tahoma"/>
                <a:cs typeface="Tahoma"/>
              </a:rPr>
              <a:t>у</a:t>
            </a:r>
            <a:r>
              <a:rPr sz="800" b="1" spc="-45" dirty="0">
                <a:latin typeface="Tahoma"/>
                <a:cs typeface="Tahoma"/>
              </a:rPr>
              <a:t>п</a:t>
            </a:r>
            <a:r>
              <a:rPr sz="800" b="1" spc="-20" dirty="0">
                <a:latin typeface="Tahoma"/>
                <a:cs typeface="Tahoma"/>
              </a:rPr>
              <a:t>к</a:t>
            </a:r>
            <a:r>
              <a:rPr sz="800" b="1" spc="-15" dirty="0">
                <a:latin typeface="Tahoma"/>
                <a:cs typeface="Tahoma"/>
              </a:rPr>
              <a:t>у</a:t>
            </a:r>
            <a:r>
              <a:rPr sz="800" b="1" spc="-65" dirty="0">
                <a:latin typeface="Tahoma"/>
                <a:cs typeface="Tahoma"/>
              </a:rPr>
              <a:t> </a:t>
            </a:r>
            <a:r>
              <a:rPr sz="800" b="1" spc="-55" dirty="0">
                <a:latin typeface="Tahoma"/>
                <a:cs typeface="Tahoma"/>
              </a:rPr>
              <a:t>(</a:t>
            </a:r>
            <a:r>
              <a:rPr sz="800" b="1" spc="-40" dirty="0">
                <a:latin typeface="Tahoma"/>
                <a:cs typeface="Tahoma"/>
              </a:rPr>
              <a:t>С1)</a:t>
            </a:r>
            <a:endParaRPr sz="8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85717" y="1462380"/>
            <a:ext cx="1287780" cy="789940"/>
          </a:xfrm>
          <a:prstGeom prst="rect">
            <a:avLst/>
          </a:prstGeom>
        </p:spPr>
        <p:txBody>
          <a:bodyPr vert="horz" wrap="square" lIns="0" tIns="156845" rIns="0" bIns="0" rtlCol="0">
            <a:spAutoFit/>
          </a:bodyPr>
          <a:lstStyle/>
          <a:p>
            <a:pPr marL="34925" algn="ctr">
              <a:lnSpc>
                <a:spcPct val="100000"/>
              </a:lnSpc>
              <a:spcBef>
                <a:spcPts val="1235"/>
              </a:spcBef>
            </a:pPr>
            <a:r>
              <a:rPr lang="ru-RU" sz="2100" b="1" spc="-10" dirty="0">
                <a:solidFill>
                  <a:srgbClr val="2D85EB"/>
                </a:solidFill>
                <a:latin typeface="Tahoma"/>
                <a:cs typeface="Tahoma"/>
              </a:rPr>
              <a:t>1</a:t>
            </a:r>
            <a:r>
              <a:rPr sz="2100" b="1" spc="-10" dirty="0">
                <a:solidFill>
                  <a:srgbClr val="2D85EB"/>
                </a:solidFill>
                <a:latin typeface="Tahoma"/>
                <a:cs typeface="Tahoma"/>
              </a:rPr>
              <a:t>5</a:t>
            </a:r>
            <a:r>
              <a:rPr lang="ru-RU" sz="2100" b="1" spc="-10" dirty="0">
                <a:solidFill>
                  <a:srgbClr val="2D85EB"/>
                </a:solidFill>
                <a:latin typeface="Tahoma"/>
                <a:cs typeface="Tahoma"/>
              </a:rPr>
              <a:t>, 87</a:t>
            </a:r>
            <a:r>
              <a:rPr sz="2100" b="1" spc="-125" dirty="0">
                <a:solidFill>
                  <a:srgbClr val="2D85EB"/>
                </a:solidFill>
                <a:latin typeface="Tahoma"/>
                <a:cs typeface="Tahoma"/>
              </a:rPr>
              <a:t> </a:t>
            </a:r>
            <a:r>
              <a:rPr sz="2100" b="1" spc="190" dirty="0">
                <a:solidFill>
                  <a:srgbClr val="2D85EB"/>
                </a:solidFill>
                <a:latin typeface="Tahoma"/>
                <a:cs typeface="Tahoma"/>
              </a:rPr>
              <a:t>₽</a:t>
            </a:r>
            <a:endParaRPr sz="2100" dirty="0">
              <a:latin typeface="Tahoma"/>
              <a:cs typeface="Tahoma"/>
            </a:endParaRPr>
          </a:p>
          <a:p>
            <a:pPr marL="12700" marR="5080" algn="ctr">
              <a:lnSpc>
                <a:spcPct val="100000"/>
              </a:lnSpc>
              <a:spcBef>
                <a:spcPts val="440"/>
              </a:spcBef>
            </a:pPr>
            <a:r>
              <a:rPr sz="800" b="1" spc="40" dirty="0">
                <a:latin typeface="Tahoma"/>
                <a:cs typeface="Tahoma"/>
              </a:rPr>
              <a:t>Ст</a:t>
            </a:r>
            <a:r>
              <a:rPr sz="800" b="1" spc="-5" dirty="0">
                <a:latin typeface="Tahoma"/>
                <a:cs typeface="Tahoma"/>
              </a:rPr>
              <a:t>о</a:t>
            </a:r>
            <a:r>
              <a:rPr sz="800" b="1" spc="-35" dirty="0">
                <a:latin typeface="Tahoma"/>
                <a:cs typeface="Tahoma"/>
              </a:rPr>
              <a:t>и</a:t>
            </a:r>
            <a:r>
              <a:rPr sz="800" b="1" spc="-5" dirty="0">
                <a:latin typeface="Tahoma"/>
                <a:cs typeface="Tahoma"/>
              </a:rPr>
              <a:t>м</a:t>
            </a:r>
            <a:r>
              <a:rPr sz="800" b="1" dirty="0">
                <a:latin typeface="Tahoma"/>
                <a:cs typeface="Tahoma"/>
              </a:rPr>
              <a:t>о</a:t>
            </a:r>
            <a:r>
              <a:rPr sz="800" b="1" spc="40" dirty="0">
                <a:latin typeface="Tahoma"/>
                <a:cs typeface="Tahoma"/>
              </a:rPr>
              <a:t>с</a:t>
            </a:r>
            <a:r>
              <a:rPr sz="800" b="1" spc="5" dirty="0">
                <a:latin typeface="Tahoma"/>
                <a:cs typeface="Tahoma"/>
              </a:rPr>
              <a:t>т</a:t>
            </a:r>
            <a:r>
              <a:rPr sz="800" b="1" spc="15" dirty="0">
                <a:latin typeface="Tahoma"/>
                <a:cs typeface="Tahoma"/>
              </a:rPr>
              <a:t>ь</a:t>
            </a:r>
            <a:r>
              <a:rPr sz="800" b="1" spc="-60" dirty="0">
                <a:latin typeface="Tahoma"/>
                <a:cs typeface="Tahoma"/>
              </a:rPr>
              <a:t> </a:t>
            </a:r>
            <a:r>
              <a:rPr sz="800" b="1" spc="-45" dirty="0">
                <a:latin typeface="Tahoma"/>
                <a:cs typeface="Tahoma"/>
              </a:rPr>
              <a:t>п</a:t>
            </a:r>
            <a:r>
              <a:rPr sz="800" b="1" spc="-20" dirty="0">
                <a:latin typeface="Tahoma"/>
                <a:cs typeface="Tahoma"/>
              </a:rPr>
              <a:t>р</a:t>
            </a:r>
            <a:r>
              <a:rPr sz="800" b="1" spc="-15" dirty="0">
                <a:latin typeface="Tahoma"/>
                <a:cs typeface="Tahoma"/>
              </a:rPr>
              <a:t>и</a:t>
            </a:r>
            <a:r>
              <a:rPr sz="800" b="1" spc="-35" dirty="0">
                <a:latin typeface="Tahoma"/>
                <a:cs typeface="Tahoma"/>
              </a:rPr>
              <a:t>в</a:t>
            </a:r>
            <a:r>
              <a:rPr sz="800" b="1" spc="-25" dirty="0">
                <a:latin typeface="Tahoma"/>
                <a:cs typeface="Tahoma"/>
              </a:rPr>
              <a:t>лече</a:t>
            </a:r>
            <a:r>
              <a:rPr sz="800" b="1" spc="-30" dirty="0">
                <a:latin typeface="Tahoma"/>
                <a:cs typeface="Tahoma"/>
              </a:rPr>
              <a:t>н</a:t>
            </a:r>
            <a:r>
              <a:rPr sz="800" b="1" spc="-35" dirty="0">
                <a:latin typeface="Tahoma"/>
                <a:cs typeface="Tahoma"/>
              </a:rPr>
              <a:t>и</a:t>
            </a:r>
            <a:r>
              <a:rPr sz="800" b="1" spc="-20" dirty="0">
                <a:latin typeface="Tahoma"/>
                <a:cs typeface="Tahoma"/>
              </a:rPr>
              <a:t>я  </a:t>
            </a:r>
            <a:r>
              <a:rPr sz="800" b="1" spc="-40" dirty="0">
                <a:latin typeface="Tahoma"/>
                <a:cs typeface="Tahoma"/>
              </a:rPr>
              <a:t>кл</a:t>
            </a:r>
            <a:r>
              <a:rPr sz="800" b="1" spc="-35" dirty="0">
                <a:latin typeface="Tahoma"/>
                <a:cs typeface="Tahoma"/>
              </a:rPr>
              <a:t>и</a:t>
            </a:r>
            <a:r>
              <a:rPr sz="800" b="1" dirty="0">
                <a:latin typeface="Tahoma"/>
                <a:cs typeface="Tahoma"/>
              </a:rPr>
              <a:t>е</a:t>
            </a:r>
            <a:r>
              <a:rPr sz="800" b="1" spc="-60" dirty="0">
                <a:latin typeface="Tahoma"/>
                <a:cs typeface="Tahoma"/>
              </a:rPr>
              <a:t>н</a:t>
            </a:r>
            <a:r>
              <a:rPr sz="800" b="1" spc="-5" dirty="0">
                <a:latin typeface="Tahoma"/>
                <a:cs typeface="Tahoma"/>
              </a:rPr>
              <a:t>т</a:t>
            </a:r>
            <a:r>
              <a:rPr sz="800" b="1" dirty="0">
                <a:latin typeface="Tahoma"/>
                <a:cs typeface="Tahoma"/>
              </a:rPr>
              <a:t>а</a:t>
            </a:r>
            <a:r>
              <a:rPr sz="800" b="1" spc="-50" dirty="0">
                <a:latin typeface="Tahoma"/>
                <a:cs typeface="Tahoma"/>
              </a:rPr>
              <a:t> </a:t>
            </a:r>
            <a:r>
              <a:rPr sz="800" b="1" spc="-55" dirty="0">
                <a:latin typeface="Tahoma"/>
                <a:cs typeface="Tahoma"/>
              </a:rPr>
              <a:t>(</a:t>
            </a:r>
            <a:r>
              <a:rPr sz="800" b="1" spc="45" dirty="0">
                <a:latin typeface="Tahoma"/>
                <a:cs typeface="Tahoma"/>
              </a:rPr>
              <a:t>С</a:t>
            </a:r>
            <a:r>
              <a:rPr sz="800" b="1" spc="40" dirty="0">
                <a:latin typeface="Tahoma"/>
                <a:cs typeface="Tahoma"/>
              </a:rPr>
              <a:t>А</a:t>
            </a:r>
            <a:r>
              <a:rPr sz="800" b="1" spc="5" dirty="0">
                <a:latin typeface="Tahoma"/>
                <a:cs typeface="Tahoma"/>
              </a:rPr>
              <a:t>С)</a:t>
            </a:r>
            <a:endParaRPr sz="80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39154" y="1462380"/>
            <a:ext cx="1433830" cy="911860"/>
          </a:xfrm>
          <a:prstGeom prst="rect">
            <a:avLst/>
          </a:prstGeom>
        </p:spPr>
        <p:txBody>
          <a:bodyPr vert="horz" wrap="square" lIns="0" tIns="156845" rIns="0" bIns="0" rtlCol="0">
            <a:spAutoFit/>
          </a:bodyPr>
          <a:lstStyle/>
          <a:p>
            <a:pPr marL="38735" algn="ctr">
              <a:lnSpc>
                <a:spcPct val="100000"/>
              </a:lnSpc>
              <a:spcBef>
                <a:spcPts val="1235"/>
              </a:spcBef>
            </a:pPr>
            <a:r>
              <a:rPr lang="ru-RU" sz="2100" b="1" spc="-170" dirty="0">
                <a:solidFill>
                  <a:srgbClr val="2D85EB"/>
                </a:solidFill>
                <a:latin typeface="Tahoma"/>
                <a:cs typeface="Tahoma"/>
              </a:rPr>
              <a:t>2980</a:t>
            </a:r>
            <a:r>
              <a:rPr sz="2100" b="1" spc="-105" dirty="0">
                <a:solidFill>
                  <a:srgbClr val="2D85EB"/>
                </a:solidFill>
                <a:latin typeface="Tahoma"/>
                <a:cs typeface="Tahoma"/>
              </a:rPr>
              <a:t> </a:t>
            </a:r>
            <a:r>
              <a:rPr sz="2100" b="1" spc="190" dirty="0">
                <a:solidFill>
                  <a:srgbClr val="2D85EB"/>
                </a:solidFill>
                <a:latin typeface="Tahoma"/>
                <a:cs typeface="Tahoma"/>
              </a:rPr>
              <a:t>₽</a:t>
            </a:r>
            <a:endParaRPr sz="2100" dirty="0">
              <a:latin typeface="Tahoma"/>
              <a:cs typeface="Tahoma"/>
            </a:endParaRPr>
          </a:p>
          <a:p>
            <a:pPr marL="12700" marR="5080" indent="3175" algn="ctr">
              <a:lnSpc>
                <a:spcPct val="100000"/>
              </a:lnSpc>
              <a:spcBef>
                <a:spcPts val="440"/>
              </a:spcBef>
            </a:pPr>
            <a:r>
              <a:rPr sz="800" b="1" spc="30" dirty="0">
                <a:latin typeface="Tahoma"/>
                <a:cs typeface="Tahoma"/>
              </a:rPr>
              <a:t>Ср</a:t>
            </a:r>
            <a:r>
              <a:rPr sz="800" b="1" dirty="0">
                <a:latin typeface="Tahoma"/>
                <a:cs typeface="Tahoma"/>
              </a:rPr>
              <a:t>е</a:t>
            </a:r>
            <a:r>
              <a:rPr sz="800" b="1" spc="-20" dirty="0">
                <a:latin typeface="Tahoma"/>
                <a:cs typeface="Tahoma"/>
              </a:rPr>
              <a:t>д</a:t>
            </a:r>
            <a:r>
              <a:rPr sz="800" b="1" spc="-25" dirty="0">
                <a:latin typeface="Tahoma"/>
                <a:cs typeface="Tahoma"/>
              </a:rPr>
              <a:t>н</a:t>
            </a:r>
            <a:r>
              <a:rPr sz="800" b="1" spc="-35" dirty="0">
                <a:latin typeface="Tahoma"/>
                <a:cs typeface="Tahoma"/>
              </a:rPr>
              <a:t>я</a:t>
            </a:r>
            <a:r>
              <a:rPr sz="800" b="1" spc="-30" dirty="0">
                <a:latin typeface="Tahoma"/>
                <a:cs typeface="Tahoma"/>
              </a:rPr>
              <a:t>я</a:t>
            </a:r>
            <a:r>
              <a:rPr sz="800" b="1" spc="-40" dirty="0">
                <a:latin typeface="Tahoma"/>
                <a:cs typeface="Tahoma"/>
              </a:rPr>
              <a:t> </a:t>
            </a:r>
            <a:r>
              <a:rPr sz="800" b="1" spc="-35" dirty="0">
                <a:latin typeface="Tahoma"/>
                <a:cs typeface="Tahoma"/>
              </a:rPr>
              <a:t>в</a:t>
            </a:r>
            <a:r>
              <a:rPr sz="800" b="1" spc="-45" dirty="0">
                <a:latin typeface="Tahoma"/>
                <a:cs typeface="Tahoma"/>
              </a:rPr>
              <a:t>ы</a:t>
            </a:r>
            <a:r>
              <a:rPr sz="800" b="1" dirty="0">
                <a:latin typeface="Tahoma"/>
                <a:cs typeface="Tahoma"/>
              </a:rPr>
              <a:t>р</a:t>
            </a:r>
            <a:r>
              <a:rPr sz="800" b="1" spc="5" dirty="0">
                <a:latin typeface="Tahoma"/>
                <a:cs typeface="Tahoma"/>
              </a:rPr>
              <a:t>у</a:t>
            </a:r>
            <a:r>
              <a:rPr sz="800" b="1" spc="-30" dirty="0">
                <a:latin typeface="Tahoma"/>
                <a:cs typeface="Tahoma"/>
              </a:rPr>
              <a:t>чк</a:t>
            </a:r>
            <a:r>
              <a:rPr sz="800" b="1" spc="-20" dirty="0">
                <a:latin typeface="Tahoma"/>
                <a:cs typeface="Tahoma"/>
              </a:rPr>
              <a:t>а</a:t>
            </a:r>
            <a:r>
              <a:rPr sz="800" b="1" spc="-45" dirty="0">
                <a:latin typeface="Tahoma"/>
                <a:cs typeface="Tahoma"/>
              </a:rPr>
              <a:t> </a:t>
            </a:r>
            <a:r>
              <a:rPr sz="800" b="1" spc="-5" dirty="0">
                <a:latin typeface="Tahoma"/>
                <a:cs typeface="Tahoma"/>
              </a:rPr>
              <a:t>з</a:t>
            </a:r>
            <a:r>
              <a:rPr sz="800" b="1" spc="-20" dirty="0">
                <a:latin typeface="Tahoma"/>
                <a:cs typeface="Tahoma"/>
              </a:rPr>
              <a:t>а</a:t>
            </a:r>
            <a:r>
              <a:rPr sz="800" b="1" spc="-40" dirty="0">
                <a:latin typeface="Tahoma"/>
                <a:cs typeface="Tahoma"/>
              </a:rPr>
              <a:t> </a:t>
            </a:r>
            <a:r>
              <a:rPr sz="800" b="1" spc="-35" dirty="0">
                <a:latin typeface="Tahoma"/>
                <a:cs typeface="Tahoma"/>
              </a:rPr>
              <a:t>в</a:t>
            </a:r>
            <a:r>
              <a:rPr sz="800" b="1" dirty="0">
                <a:latin typeface="Tahoma"/>
                <a:cs typeface="Tahoma"/>
              </a:rPr>
              <a:t>ре</a:t>
            </a:r>
            <a:r>
              <a:rPr sz="800" b="1" spc="-15" dirty="0">
                <a:latin typeface="Tahoma"/>
                <a:cs typeface="Tahoma"/>
              </a:rPr>
              <a:t>мя  </a:t>
            </a:r>
            <a:r>
              <a:rPr sz="800" b="1" spc="-20" dirty="0">
                <a:latin typeface="Tahoma"/>
                <a:cs typeface="Tahoma"/>
              </a:rPr>
              <a:t>ж</a:t>
            </a:r>
            <a:r>
              <a:rPr sz="800" b="1" spc="-35" dirty="0">
                <a:latin typeface="Tahoma"/>
                <a:cs typeface="Tahoma"/>
              </a:rPr>
              <a:t>и</a:t>
            </a:r>
            <a:r>
              <a:rPr sz="800" b="1" spc="-5" dirty="0">
                <a:latin typeface="Tahoma"/>
                <a:cs typeface="Tahoma"/>
              </a:rPr>
              <a:t>з</a:t>
            </a:r>
            <a:r>
              <a:rPr sz="800" b="1" spc="-60" dirty="0">
                <a:latin typeface="Tahoma"/>
                <a:cs typeface="Tahoma"/>
              </a:rPr>
              <a:t>н</a:t>
            </a:r>
            <a:r>
              <a:rPr sz="800" b="1" spc="-35" dirty="0">
                <a:latin typeface="Tahoma"/>
                <a:cs typeface="Tahoma"/>
              </a:rPr>
              <a:t>и</a:t>
            </a:r>
            <a:r>
              <a:rPr sz="800" b="1" spc="-55" dirty="0">
                <a:latin typeface="Tahoma"/>
                <a:cs typeface="Tahoma"/>
              </a:rPr>
              <a:t> </a:t>
            </a:r>
            <a:r>
              <a:rPr sz="800" b="1" spc="-40" dirty="0">
                <a:latin typeface="Tahoma"/>
                <a:cs typeface="Tahoma"/>
              </a:rPr>
              <a:t>кл</a:t>
            </a:r>
            <a:r>
              <a:rPr sz="800" b="1" spc="-35" dirty="0">
                <a:latin typeface="Tahoma"/>
                <a:cs typeface="Tahoma"/>
              </a:rPr>
              <a:t>и</a:t>
            </a:r>
            <a:r>
              <a:rPr sz="800" b="1" dirty="0">
                <a:latin typeface="Tahoma"/>
                <a:cs typeface="Tahoma"/>
              </a:rPr>
              <a:t>е</a:t>
            </a:r>
            <a:r>
              <a:rPr sz="800" b="1" spc="-60" dirty="0">
                <a:latin typeface="Tahoma"/>
                <a:cs typeface="Tahoma"/>
              </a:rPr>
              <a:t>н</a:t>
            </a:r>
            <a:r>
              <a:rPr sz="800" b="1" spc="-5" dirty="0">
                <a:latin typeface="Tahoma"/>
                <a:cs typeface="Tahoma"/>
              </a:rPr>
              <a:t>т</a:t>
            </a:r>
            <a:r>
              <a:rPr sz="800" b="1" dirty="0">
                <a:latin typeface="Tahoma"/>
                <a:cs typeface="Tahoma"/>
              </a:rPr>
              <a:t>а</a:t>
            </a:r>
            <a:r>
              <a:rPr sz="800" b="1" spc="-50" dirty="0">
                <a:latin typeface="Tahoma"/>
                <a:cs typeface="Tahoma"/>
              </a:rPr>
              <a:t> </a:t>
            </a:r>
            <a:r>
              <a:rPr sz="800" b="1" spc="-55" dirty="0">
                <a:latin typeface="Tahoma"/>
                <a:cs typeface="Tahoma"/>
              </a:rPr>
              <a:t>(</a:t>
            </a:r>
            <a:r>
              <a:rPr sz="800" b="1" spc="20" dirty="0">
                <a:latin typeface="Tahoma"/>
                <a:cs typeface="Tahoma"/>
              </a:rPr>
              <a:t>A</a:t>
            </a:r>
            <a:r>
              <a:rPr sz="800" b="1" spc="10" dirty="0">
                <a:latin typeface="Tahoma"/>
                <a:cs typeface="Tahoma"/>
              </a:rPr>
              <a:t>M</a:t>
            </a:r>
            <a:r>
              <a:rPr sz="800" b="1" spc="-15" dirty="0">
                <a:latin typeface="Tahoma"/>
                <a:cs typeface="Tahoma"/>
              </a:rPr>
              <a:t>PP</a:t>
            </a:r>
            <a:r>
              <a:rPr sz="800" b="1" spc="-10" dirty="0">
                <a:latin typeface="Tahoma"/>
                <a:cs typeface="Tahoma"/>
              </a:rPr>
              <a:t>U</a:t>
            </a:r>
            <a:r>
              <a:rPr sz="800" b="1" spc="-60" dirty="0">
                <a:latin typeface="Tahoma"/>
                <a:cs typeface="Tahoma"/>
              </a:rPr>
              <a:t> </a:t>
            </a:r>
            <a:r>
              <a:rPr sz="800" b="1" spc="-35" dirty="0">
                <a:latin typeface="Tahoma"/>
                <a:cs typeface="Tahoma"/>
              </a:rPr>
              <a:t>и</a:t>
            </a:r>
            <a:r>
              <a:rPr sz="800" b="1" spc="-30" dirty="0">
                <a:latin typeface="Tahoma"/>
                <a:cs typeface="Tahoma"/>
              </a:rPr>
              <a:t>ли  </a:t>
            </a:r>
            <a:r>
              <a:rPr sz="800" b="1" spc="5" dirty="0">
                <a:latin typeface="Tahoma"/>
                <a:cs typeface="Tahoma"/>
              </a:rPr>
              <a:t>LTV)</a:t>
            </a:r>
            <a:endParaRPr sz="8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7219" y="2989791"/>
            <a:ext cx="1445133" cy="1050288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222885">
              <a:lnSpc>
                <a:spcPct val="100000"/>
              </a:lnSpc>
              <a:spcBef>
                <a:spcPts val="930"/>
              </a:spcBef>
            </a:pPr>
            <a:r>
              <a:rPr lang="ru-RU" sz="2100" b="1" spc="-35" dirty="0">
                <a:solidFill>
                  <a:srgbClr val="2D85EB"/>
                </a:solidFill>
                <a:latin typeface="Tahoma"/>
                <a:cs typeface="Tahoma"/>
              </a:rPr>
              <a:t>178,8</a:t>
            </a:r>
            <a:r>
              <a:rPr sz="2100" b="1" spc="-100" dirty="0">
                <a:solidFill>
                  <a:srgbClr val="2D85EB"/>
                </a:solidFill>
                <a:latin typeface="Tahoma"/>
                <a:cs typeface="Tahoma"/>
              </a:rPr>
              <a:t> </a:t>
            </a:r>
            <a:r>
              <a:rPr sz="2100" b="1" spc="-60" dirty="0">
                <a:solidFill>
                  <a:srgbClr val="2D85EB"/>
                </a:solidFill>
                <a:latin typeface="Tahoma"/>
                <a:cs typeface="Tahoma"/>
              </a:rPr>
              <a:t>мл</a:t>
            </a:r>
            <a:r>
              <a:rPr sz="2100" b="1" spc="-130" dirty="0">
                <a:solidFill>
                  <a:srgbClr val="2D85EB"/>
                </a:solidFill>
                <a:latin typeface="Tahoma"/>
                <a:cs typeface="Tahoma"/>
              </a:rPr>
              <a:t>н</a:t>
            </a:r>
            <a:r>
              <a:rPr sz="2100" b="1" spc="-90" dirty="0">
                <a:solidFill>
                  <a:srgbClr val="2D85EB"/>
                </a:solidFill>
                <a:latin typeface="Tahoma"/>
                <a:cs typeface="Tahoma"/>
              </a:rPr>
              <a:t> </a:t>
            </a:r>
            <a:r>
              <a:rPr sz="2100" b="1" spc="195" dirty="0">
                <a:solidFill>
                  <a:srgbClr val="2D85EB"/>
                </a:solidFill>
                <a:latin typeface="Tahoma"/>
                <a:cs typeface="Tahoma"/>
              </a:rPr>
              <a:t>₽</a:t>
            </a:r>
            <a:endParaRPr sz="2100" dirty="0">
              <a:latin typeface="Tahoma"/>
              <a:cs typeface="Tahoma"/>
            </a:endParaRPr>
          </a:p>
          <a:p>
            <a:pPr marR="59055" algn="ctr">
              <a:lnSpc>
                <a:spcPct val="100000"/>
              </a:lnSpc>
              <a:spcBef>
                <a:spcPts val="320"/>
              </a:spcBef>
            </a:pPr>
            <a:r>
              <a:rPr sz="800" b="1" spc="-25" dirty="0">
                <a:latin typeface="Tahoma"/>
                <a:cs typeface="Tahoma"/>
              </a:rPr>
              <a:t>В</a:t>
            </a:r>
            <a:r>
              <a:rPr sz="800" b="1" spc="-20" dirty="0">
                <a:latin typeface="Tahoma"/>
                <a:cs typeface="Tahoma"/>
              </a:rPr>
              <a:t>а</a:t>
            </a:r>
            <a:r>
              <a:rPr sz="800" b="1" spc="-25" dirty="0">
                <a:latin typeface="Tahoma"/>
                <a:cs typeface="Tahoma"/>
              </a:rPr>
              <a:t>лова</a:t>
            </a:r>
            <a:r>
              <a:rPr sz="800" b="1" spc="-30" dirty="0">
                <a:latin typeface="Tahoma"/>
                <a:cs typeface="Tahoma"/>
              </a:rPr>
              <a:t>я</a:t>
            </a:r>
            <a:r>
              <a:rPr sz="800" b="1" spc="-50" dirty="0">
                <a:latin typeface="Tahoma"/>
                <a:cs typeface="Tahoma"/>
              </a:rPr>
              <a:t> </a:t>
            </a:r>
            <a:r>
              <a:rPr sz="800" b="1" spc="-45" dirty="0">
                <a:latin typeface="Tahoma"/>
                <a:cs typeface="Tahoma"/>
              </a:rPr>
              <a:t>п</a:t>
            </a:r>
            <a:r>
              <a:rPr sz="800" b="1" spc="-20" dirty="0">
                <a:latin typeface="Tahoma"/>
                <a:cs typeface="Tahoma"/>
              </a:rPr>
              <a:t>р</a:t>
            </a:r>
            <a:r>
              <a:rPr sz="800" b="1" spc="-15" dirty="0">
                <a:latin typeface="Tahoma"/>
                <a:cs typeface="Tahoma"/>
              </a:rPr>
              <a:t>и</a:t>
            </a:r>
            <a:r>
              <a:rPr sz="800" b="1" spc="-20" dirty="0">
                <a:latin typeface="Tahoma"/>
                <a:cs typeface="Tahoma"/>
              </a:rPr>
              <a:t>б</a:t>
            </a:r>
            <a:r>
              <a:rPr sz="800" b="1" spc="-45" dirty="0">
                <a:latin typeface="Tahoma"/>
                <a:cs typeface="Tahoma"/>
              </a:rPr>
              <a:t>ы</a:t>
            </a:r>
            <a:r>
              <a:rPr sz="800" b="1" spc="-20" dirty="0">
                <a:latin typeface="Tahoma"/>
                <a:cs typeface="Tahoma"/>
              </a:rPr>
              <a:t>ль</a:t>
            </a:r>
            <a:endParaRPr sz="800" dirty="0">
              <a:latin typeface="Tahoma"/>
              <a:cs typeface="Tahoma"/>
            </a:endParaRPr>
          </a:p>
          <a:p>
            <a:pPr marR="59055" algn="ctr">
              <a:lnSpc>
                <a:spcPct val="100000"/>
              </a:lnSpc>
            </a:pPr>
            <a:r>
              <a:rPr sz="800" b="1" spc="-55" dirty="0">
                <a:latin typeface="Tahoma"/>
                <a:cs typeface="Tahoma"/>
              </a:rPr>
              <a:t>(</a:t>
            </a:r>
            <a:r>
              <a:rPr sz="800" b="1" spc="25" dirty="0">
                <a:latin typeface="Tahoma"/>
                <a:cs typeface="Tahoma"/>
              </a:rPr>
              <a:t>A</a:t>
            </a:r>
            <a:r>
              <a:rPr sz="800" b="1" spc="10" dirty="0">
                <a:latin typeface="Tahoma"/>
                <a:cs typeface="Tahoma"/>
              </a:rPr>
              <a:t>M</a:t>
            </a:r>
            <a:r>
              <a:rPr sz="800" b="1" spc="-15" dirty="0">
                <a:latin typeface="Tahoma"/>
                <a:cs typeface="Tahoma"/>
              </a:rPr>
              <a:t>P</a:t>
            </a:r>
            <a:r>
              <a:rPr sz="800" b="1" spc="-10" dirty="0">
                <a:latin typeface="Tahoma"/>
                <a:cs typeface="Tahoma"/>
              </a:rPr>
              <a:t>P</a:t>
            </a:r>
            <a:r>
              <a:rPr sz="800" b="1" spc="-5" dirty="0">
                <a:latin typeface="Tahoma"/>
                <a:cs typeface="Tahoma"/>
              </a:rPr>
              <a:t>U</a:t>
            </a:r>
            <a:r>
              <a:rPr sz="800" b="1" spc="-55" dirty="0">
                <a:latin typeface="Tahoma"/>
                <a:cs typeface="Tahoma"/>
              </a:rPr>
              <a:t> </a:t>
            </a:r>
            <a:r>
              <a:rPr sz="800" b="1" spc="-75" dirty="0">
                <a:latin typeface="Tahoma"/>
                <a:cs typeface="Tahoma"/>
              </a:rPr>
              <a:t>*</a:t>
            </a:r>
            <a:r>
              <a:rPr sz="800" b="1" spc="-25" dirty="0">
                <a:latin typeface="Tahoma"/>
                <a:cs typeface="Tahoma"/>
              </a:rPr>
              <a:t> </a:t>
            </a:r>
            <a:r>
              <a:rPr sz="800" b="1" spc="-45" dirty="0">
                <a:latin typeface="Tahoma"/>
                <a:cs typeface="Tahoma"/>
              </a:rPr>
              <a:t>п</a:t>
            </a:r>
            <a:r>
              <a:rPr sz="800" b="1" spc="-5" dirty="0">
                <a:latin typeface="Tahoma"/>
                <a:cs typeface="Tahoma"/>
              </a:rPr>
              <a:t>о</a:t>
            </a:r>
            <a:r>
              <a:rPr sz="800" b="1" spc="-20" dirty="0">
                <a:latin typeface="Tahoma"/>
                <a:cs typeface="Tahoma"/>
              </a:rPr>
              <a:t>к</a:t>
            </a:r>
            <a:r>
              <a:rPr sz="800" b="1" spc="-15" dirty="0">
                <a:latin typeface="Tahoma"/>
                <a:cs typeface="Tahoma"/>
              </a:rPr>
              <a:t>у</a:t>
            </a:r>
            <a:r>
              <a:rPr sz="800" b="1" spc="-45" dirty="0">
                <a:latin typeface="Tahoma"/>
                <a:cs typeface="Tahoma"/>
              </a:rPr>
              <a:t>п</a:t>
            </a:r>
            <a:r>
              <a:rPr sz="800" b="1" spc="-15" dirty="0">
                <a:latin typeface="Tahoma"/>
                <a:cs typeface="Tahoma"/>
              </a:rPr>
              <a:t>а</a:t>
            </a:r>
            <a:r>
              <a:rPr sz="800" b="1" spc="10" dirty="0">
                <a:latin typeface="Tahoma"/>
                <a:cs typeface="Tahoma"/>
              </a:rPr>
              <a:t>т</a:t>
            </a:r>
            <a:r>
              <a:rPr sz="800" b="1" dirty="0">
                <a:latin typeface="Tahoma"/>
                <a:cs typeface="Tahoma"/>
              </a:rPr>
              <a:t>е</a:t>
            </a:r>
            <a:r>
              <a:rPr sz="800" b="1" spc="-40" dirty="0">
                <a:latin typeface="Tahoma"/>
                <a:cs typeface="Tahoma"/>
              </a:rPr>
              <a:t>л</a:t>
            </a:r>
            <a:r>
              <a:rPr sz="800" b="1" spc="-50" dirty="0">
                <a:latin typeface="Tahoma"/>
                <a:cs typeface="Tahoma"/>
              </a:rPr>
              <a:t>и)</a:t>
            </a:r>
            <a:endParaRPr sz="8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8120" y="3178546"/>
            <a:ext cx="1390015" cy="73596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lang="ru-RU" sz="2100" b="1" spc="35" dirty="0">
                <a:solidFill>
                  <a:srgbClr val="2D85EB"/>
                </a:solidFill>
                <a:latin typeface="Tahoma"/>
                <a:cs typeface="Tahoma"/>
              </a:rPr>
              <a:t>1,9</a:t>
            </a:r>
            <a:r>
              <a:rPr sz="2100" b="1" spc="-155" dirty="0">
                <a:solidFill>
                  <a:srgbClr val="2D85EB"/>
                </a:solidFill>
                <a:latin typeface="Tahoma"/>
                <a:cs typeface="Tahoma"/>
              </a:rPr>
              <a:t> </a:t>
            </a:r>
            <a:r>
              <a:rPr lang="ru-RU" sz="2100" b="1" spc="15" dirty="0">
                <a:solidFill>
                  <a:srgbClr val="2D85EB"/>
                </a:solidFill>
                <a:latin typeface="Tahoma"/>
                <a:cs typeface="Tahoma"/>
              </a:rPr>
              <a:t>млн</a:t>
            </a:r>
            <a:r>
              <a:rPr sz="2100" b="1" spc="-125" dirty="0">
                <a:solidFill>
                  <a:srgbClr val="2D85EB"/>
                </a:solidFill>
                <a:latin typeface="Tahoma"/>
                <a:cs typeface="Tahoma"/>
              </a:rPr>
              <a:t> </a:t>
            </a:r>
            <a:r>
              <a:rPr sz="2100" b="1" spc="195" dirty="0">
                <a:solidFill>
                  <a:srgbClr val="2D85EB"/>
                </a:solidFill>
                <a:latin typeface="Tahoma"/>
                <a:cs typeface="Tahoma"/>
              </a:rPr>
              <a:t>₽</a:t>
            </a:r>
            <a:endParaRPr sz="2100" dirty="0">
              <a:latin typeface="Tahoma"/>
              <a:cs typeface="Tahoma"/>
            </a:endParaRPr>
          </a:p>
          <a:p>
            <a:pPr marL="63500" algn="ctr">
              <a:lnSpc>
                <a:spcPct val="100000"/>
              </a:lnSpc>
              <a:spcBef>
                <a:spcPts val="320"/>
              </a:spcBef>
            </a:pPr>
            <a:r>
              <a:rPr sz="800" b="1" spc="-20" dirty="0">
                <a:latin typeface="Tahoma"/>
                <a:cs typeface="Tahoma"/>
              </a:rPr>
              <a:t>Р</a:t>
            </a:r>
            <a:r>
              <a:rPr sz="800" b="1" spc="-15" dirty="0">
                <a:latin typeface="Tahoma"/>
                <a:cs typeface="Tahoma"/>
              </a:rPr>
              <a:t>а</a:t>
            </a:r>
            <a:r>
              <a:rPr sz="800" b="1" spc="40" dirty="0">
                <a:latin typeface="Tahoma"/>
                <a:cs typeface="Tahoma"/>
              </a:rPr>
              <a:t>с</a:t>
            </a:r>
            <a:r>
              <a:rPr sz="800" b="1" spc="-35" dirty="0">
                <a:latin typeface="Tahoma"/>
                <a:cs typeface="Tahoma"/>
              </a:rPr>
              <a:t>х</a:t>
            </a:r>
            <a:r>
              <a:rPr sz="800" b="1" spc="-5" dirty="0">
                <a:latin typeface="Tahoma"/>
                <a:cs typeface="Tahoma"/>
              </a:rPr>
              <a:t>о</a:t>
            </a:r>
            <a:r>
              <a:rPr sz="800" b="1" spc="-15" dirty="0">
                <a:latin typeface="Tahoma"/>
                <a:cs typeface="Tahoma"/>
              </a:rPr>
              <a:t>ды</a:t>
            </a:r>
            <a:r>
              <a:rPr sz="800" b="1" spc="-65" dirty="0">
                <a:latin typeface="Tahoma"/>
                <a:cs typeface="Tahoma"/>
              </a:rPr>
              <a:t> </a:t>
            </a:r>
            <a:r>
              <a:rPr sz="800" b="1" spc="-60" dirty="0">
                <a:latin typeface="Tahoma"/>
                <a:cs typeface="Tahoma"/>
              </a:rPr>
              <a:t>н</a:t>
            </a:r>
            <a:r>
              <a:rPr sz="800" b="1" spc="-20" dirty="0">
                <a:latin typeface="Tahoma"/>
                <a:cs typeface="Tahoma"/>
              </a:rPr>
              <a:t>а</a:t>
            </a:r>
            <a:r>
              <a:rPr sz="800" b="1" spc="-30" dirty="0">
                <a:latin typeface="Tahoma"/>
                <a:cs typeface="Tahoma"/>
              </a:rPr>
              <a:t> </a:t>
            </a:r>
            <a:r>
              <a:rPr sz="800" b="1" spc="-45" dirty="0">
                <a:latin typeface="Tahoma"/>
                <a:cs typeface="Tahoma"/>
              </a:rPr>
              <a:t>п</a:t>
            </a:r>
            <a:r>
              <a:rPr sz="800" b="1" spc="-20" dirty="0">
                <a:latin typeface="Tahoma"/>
                <a:cs typeface="Tahoma"/>
              </a:rPr>
              <a:t>р</a:t>
            </a:r>
            <a:r>
              <a:rPr sz="800" b="1" spc="-15" dirty="0">
                <a:latin typeface="Tahoma"/>
                <a:cs typeface="Tahoma"/>
              </a:rPr>
              <a:t>и</a:t>
            </a:r>
            <a:r>
              <a:rPr sz="800" b="1" spc="-35" dirty="0">
                <a:latin typeface="Tahoma"/>
                <a:cs typeface="Tahoma"/>
              </a:rPr>
              <a:t>в</a:t>
            </a:r>
            <a:r>
              <a:rPr sz="800" b="1" spc="-25" dirty="0">
                <a:latin typeface="Tahoma"/>
                <a:cs typeface="Tahoma"/>
              </a:rPr>
              <a:t>лече</a:t>
            </a:r>
            <a:r>
              <a:rPr sz="800" b="1" spc="-30" dirty="0">
                <a:latin typeface="Tahoma"/>
                <a:cs typeface="Tahoma"/>
              </a:rPr>
              <a:t>н</a:t>
            </a:r>
            <a:r>
              <a:rPr sz="800" b="1" spc="-35" dirty="0">
                <a:latin typeface="Tahoma"/>
                <a:cs typeface="Tahoma"/>
              </a:rPr>
              <a:t>и</a:t>
            </a:r>
            <a:r>
              <a:rPr sz="800" b="1" dirty="0">
                <a:latin typeface="Tahoma"/>
                <a:cs typeface="Tahoma"/>
              </a:rPr>
              <a:t>е</a:t>
            </a:r>
            <a:endParaRPr sz="800" dirty="0">
              <a:latin typeface="Tahoma"/>
              <a:cs typeface="Tahoma"/>
            </a:endParaRPr>
          </a:p>
          <a:p>
            <a:pPr marL="62865" algn="ctr">
              <a:lnSpc>
                <a:spcPct val="100000"/>
              </a:lnSpc>
            </a:pPr>
            <a:r>
              <a:rPr sz="800" b="1" spc="-55" dirty="0">
                <a:latin typeface="Tahoma"/>
                <a:cs typeface="Tahoma"/>
              </a:rPr>
              <a:t>(</a:t>
            </a:r>
            <a:r>
              <a:rPr sz="800" b="1" spc="20" dirty="0">
                <a:latin typeface="Tahoma"/>
                <a:cs typeface="Tahoma"/>
              </a:rPr>
              <a:t>A</a:t>
            </a:r>
            <a:r>
              <a:rPr sz="800" b="1" spc="40" dirty="0">
                <a:latin typeface="Tahoma"/>
                <a:cs typeface="Tahoma"/>
              </a:rPr>
              <a:t>c</a:t>
            </a:r>
            <a:r>
              <a:rPr sz="800" b="1" spc="-15" dirty="0">
                <a:latin typeface="Tahoma"/>
                <a:cs typeface="Tahoma"/>
              </a:rPr>
              <a:t>qu</a:t>
            </a:r>
            <a:r>
              <a:rPr sz="800" b="1" spc="-45" dirty="0">
                <a:latin typeface="Tahoma"/>
                <a:cs typeface="Tahoma"/>
              </a:rPr>
              <a:t>i</a:t>
            </a:r>
            <a:r>
              <a:rPr sz="800" b="1" spc="25" dirty="0">
                <a:latin typeface="Tahoma"/>
                <a:cs typeface="Tahoma"/>
              </a:rPr>
              <a:t>s</a:t>
            </a:r>
            <a:r>
              <a:rPr sz="800" b="1" spc="-45" dirty="0">
                <a:latin typeface="Tahoma"/>
                <a:cs typeface="Tahoma"/>
              </a:rPr>
              <a:t>i</a:t>
            </a:r>
            <a:r>
              <a:rPr sz="800" b="1" spc="-40" dirty="0">
                <a:latin typeface="Tahoma"/>
                <a:cs typeface="Tahoma"/>
              </a:rPr>
              <a:t>t</a:t>
            </a:r>
            <a:r>
              <a:rPr sz="800" b="1" spc="-45" dirty="0">
                <a:latin typeface="Tahoma"/>
                <a:cs typeface="Tahoma"/>
              </a:rPr>
              <a:t>i</a:t>
            </a:r>
            <a:r>
              <a:rPr sz="800" b="1" spc="-5" dirty="0">
                <a:latin typeface="Tahoma"/>
                <a:cs typeface="Tahoma"/>
              </a:rPr>
              <a:t>o</a:t>
            </a:r>
            <a:r>
              <a:rPr sz="800" b="1" spc="-25" dirty="0">
                <a:latin typeface="Tahoma"/>
                <a:cs typeface="Tahoma"/>
              </a:rPr>
              <a:t>n</a:t>
            </a:r>
            <a:r>
              <a:rPr sz="800" b="1" spc="-45" dirty="0">
                <a:latin typeface="Tahoma"/>
                <a:cs typeface="Tahoma"/>
              </a:rPr>
              <a:t> </a:t>
            </a:r>
            <a:r>
              <a:rPr sz="800" b="1" spc="25" dirty="0">
                <a:latin typeface="Tahoma"/>
                <a:cs typeface="Tahoma"/>
              </a:rPr>
              <a:t>Cos</a:t>
            </a:r>
            <a:r>
              <a:rPr sz="800" b="1" spc="-40" dirty="0">
                <a:latin typeface="Tahoma"/>
                <a:cs typeface="Tahoma"/>
              </a:rPr>
              <a:t>t</a:t>
            </a:r>
            <a:r>
              <a:rPr sz="800" b="1" spc="25" dirty="0">
                <a:latin typeface="Tahoma"/>
                <a:cs typeface="Tahoma"/>
              </a:rPr>
              <a:t>s</a:t>
            </a:r>
            <a:r>
              <a:rPr sz="800" b="1" spc="-50" dirty="0">
                <a:latin typeface="Tahoma"/>
                <a:cs typeface="Tahoma"/>
              </a:rPr>
              <a:t>)</a:t>
            </a:r>
            <a:endParaRPr sz="80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18101" y="3178546"/>
            <a:ext cx="1136015" cy="73596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34925" algn="ctr">
              <a:lnSpc>
                <a:spcPct val="100000"/>
              </a:lnSpc>
              <a:spcBef>
                <a:spcPts val="930"/>
              </a:spcBef>
            </a:pPr>
            <a:r>
              <a:rPr lang="ru-RU" sz="2100" b="1" spc="-330" dirty="0">
                <a:solidFill>
                  <a:srgbClr val="2D85EB"/>
                </a:solidFill>
                <a:latin typeface="Tahoma"/>
                <a:cs typeface="Tahoma"/>
              </a:rPr>
              <a:t>3</a:t>
            </a:r>
            <a:r>
              <a:rPr sz="2100" b="1" spc="-95" dirty="0">
                <a:solidFill>
                  <a:srgbClr val="2D85EB"/>
                </a:solidFill>
                <a:latin typeface="Tahoma"/>
                <a:cs typeface="Tahoma"/>
              </a:rPr>
              <a:t> </a:t>
            </a:r>
            <a:r>
              <a:rPr sz="2100" b="1" spc="-85" dirty="0">
                <a:solidFill>
                  <a:srgbClr val="2D85EB"/>
                </a:solidFill>
                <a:latin typeface="Tahoma"/>
                <a:cs typeface="Tahoma"/>
              </a:rPr>
              <a:t>мл</a:t>
            </a:r>
            <a:r>
              <a:rPr sz="2100" b="1" spc="-75" dirty="0">
                <a:solidFill>
                  <a:srgbClr val="2D85EB"/>
                </a:solidFill>
                <a:latin typeface="Tahoma"/>
                <a:cs typeface="Tahoma"/>
              </a:rPr>
              <a:t>н</a:t>
            </a:r>
            <a:r>
              <a:rPr sz="2100" b="1" spc="-85" dirty="0">
                <a:solidFill>
                  <a:srgbClr val="2D85EB"/>
                </a:solidFill>
                <a:latin typeface="Tahoma"/>
                <a:cs typeface="Tahoma"/>
              </a:rPr>
              <a:t> </a:t>
            </a:r>
            <a:r>
              <a:rPr sz="2100" b="1" spc="195" dirty="0">
                <a:solidFill>
                  <a:srgbClr val="2D85EB"/>
                </a:solidFill>
                <a:latin typeface="Tahoma"/>
                <a:cs typeface="Tahoma"/>
              </a:rPr>
              <a:t>₽</a:t>
            </a:r>
            <a:endParaRPr sz="21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800" b="1" spc="-15" dirty="0">
                <a:latin typeface="Tahoma"/>
                <a:cs typeface="Tahoma"/>
              </a:rPr>
              <a:t>П</a:t>
            </a:r>
            <a:r>
              <a:rPr sz="800" b="1" spc="-5" dirty="0">
                <a:latin typeface="Tahoma"/>
                <a:cs typeface="Tahoma"/>
              </a:rPr>
              <a:t>о</a:t>
            </a:r>
            <a:r>
              <a:rPr sz="800" b="1" spc="40" dirty="0">
                <a:latin typeface="Tahoma"/>
                <a:cs typeface="Tahoma"/>
              </a:rPr>
              <a:t>с</a:t>
            </a:r>
            <a:r>
              <a:rPr sz="800" b="1" dirty="0">
                <a:latin typeface="Tahoma"/>
                <a:cs typeface="Tahoma"/>
              </a:rPr>
              <a:t>т</a:t>
            </a:r>
            <a:r>
              <a:rPr sz="800" b="1" spc="10" dirty="0">
                <a:latin typeface="Tahoma"/>
                <a:cs typeface="Tahoma"/>
              </a:rPr>
              <a:t>о</a:t>
            </a:r>
            <a:r>
              <a:rPr sz="800" b="1" spc="-35" dirty="0">
                <a:latin typeface="Tahoma"/>
                <a:cs typeface="Tahoma"/>
              </a:rPr>
              <a:t>я</a:t>
            </a:r>
            <a:r>
              <a:rPr sz="800" b="1" spc="-60" dirty="0">
                <a:latin typeface="Tahoma"/>
                <a:cs typeface="Tahoma"/>
              </a:rPr>
              <a:t>нн</a:t>
            </a:r>
            <a:r>
              <a:rPr sz="800" b="1" spc="-45" dirty="0">
                <a:latin typeface="Tahoma"/>
                <a:cs typeface="Tahoma"/>
              </a:rPr>
              <a:t>ы</a:t>
            </a:r>
            <a:r>
              <a:rPr sz="800" b="1" dirty="0">
                <a:latin typeface="Tahoma"/>
                <a:cs typeface="Tahoma"/>
              </a:rPr>
              <a:t>е</a:t>
            </a:r>
            <a:r>
              <a:rPr sz="800" b="1" spc="-40" dirty="0">
                <a:latin typeface="Tahoma"/>
                <a:cs typeface="Tahoma"/>
              </a:rPr>
              <a:t> </a:t>
            </a:r>
            <a:r>
              <a:rPr sz="800" b="1" spc="-10" dirty="0">
                <a:latin typeface="Tahoma"/>
                <a:cs typeface="Tahoma"/>
              </a:rPr>
              <a:t>р</a:t>
            </a:r>
            <a:r>
              <a:rPr sz="800" b="1" spc="-5" dirty="0">
                <a:latin typeface="Tahoma"/>
                <a:cs typeface="Tahoma"/>
              </a:rPr>
              <a:t>а</a:t>
            </a:r>
            <a:r>
              <a:rPr sz="800" b="1" spc="40" dirty="0">
                <a:latin typeface="Tahoma"/>
                <a:cs typeface="Tahoma"/>
              </a:rPr>
              <a:t>с</a:t>
            </a:r>
            <a:r>
              <a:rPr sz="800" b="1" spc="-35" dirty="0">
                <a:latin typeface="Tahoma"/>
                <a:cs typeface="Tahoma"/>
              </a:rPr>
              <a:t>х</a:t>
            </a:r>
            <a:r>
              <a:rPr sz="800" b="1" spc="-5" dirty="0">
                <a:latin typeface="Tahoma"/>
                <a:cs typeface="Tahoma"/>
              </a:rPr>
              <a:t>о</a:t>
            </a:r>
            <a:r>
              <a:rPr sz="800" b="1" spc="-15" dirty="0">
                <a:latin typeface="Tahoma"/>
                <a:cs typeface="Tahoma"/>
              </a:rPr>
              <a:t>ды</a:t>
            </a:r>
            <a:endParaRPr sz="8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800" b="1" spc="-55" dirty="0">
                <a:latin typeface="Tahoma"/>
                <a:cs typeface="Tahoma"/>
              </a:rPr>
              <a:t>(</a:t>
            </a:r>
            <a:r>
              <a:rPr sz="800" b="1" dirty="0">
                <a:latin typeface="Tahoma"/>
                <a:cs typeface="Tahoma"/>
              </a:rPr>
              <a:t>F</a:t>
            </a:r>
            <a:r>
              <a:rPr sz="800" b="1" spc="-45" dirty="0">
                <a:latin typeface="Tahoma"/>
                <a:cs typeface="Tahoma"/>
              </a:rPr>
              <a:t>i</a:t>
            </a:r>
            <a:r>
              <a:rPr sz="800" b="1" spc="-35" dirty="0">
                <a:latin typeface="Tahoma"/>
                <a:cs typeface="Tahoma"/>
              </a:rPr>
              <a:t>x</a:t>
            </a:r>
            <a:r>
              <a:rPr sz="800" b="1" spc="-40" dirty="0">
                <a:latin typeface="Tahoma"/>
                <a:cs typeface="Tahoma"/>
              </a:rPr>
              <a:t> </a:t>
            </a:r>
            <a:r>
              <a:rPr sz="800" b="1" spc="25" dirty="0">
                <a:latin typeface="Tahoma"/>
                <a:cs typeface="Tahoma"/>
              </a:rPr>
              <a:t>Cos</a:t>
            </a:r>
            <a:r>
              <a:rPr sz="800" b="1" spc="-40" dirty="0">
                <a:latin typeface="Tahoma"/>
                <a:cs typeface="Tahoma"/>
              </a:rPr>
              <a:t>t</a:t>
            </a:r>
            <a:r>
              <a:rPr sz="800" b="1" spc="25" dirty="0">
                <a:latin typeface="Tahoma"/>
                <a:cs typeface="Tahoma"/>
              </a:rPr>
              <a:t>s</a:t>
            </a:r>
            <a:r>
              <a:rPr sz="800" b="1" spc="-50" dirty="0">
                <a:latin typeface="Tahoma"/>
                <a:cs typeface="Tahoma"/>
              </a:rPr>
              <a:t>)</a:t>
            </a:r>
            <a:endParaRPr sz="8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42278" y="3082939"/>
            <a:ext cx="1390650" cy="927177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lang="ru-RU" sz="2100" b="1" spc="35" dirty="0">
                <a:solidFill>
                  <a:srgbClr val="2D85EB"/>
                </a:solidFill>
                <a:latin typeface="Tahoma"/>
                <a:cs typeface="Tahoma"/>
              </a:rPr>
              <a:t>173,9</a:t>
            </a:r>
            <a:r>
              <a:rPr sz="2100" b="1" spc="-150" dirty="0">
                <a:solidFill>
                  <a:srgbClr val="2D85EB"/>
                </a:solidFill>
                <a:latin typeface="Tahoma"/>
                <a:cs typeface="Tahoma"/>
              </a:rPr>
              <a:t> </a:t>
            </a:r>
            <a:r>
              <a:rPr lang="ru-RU" sz="2100" b="1" spc="15" dirty="0">
                <a:solidFill>
                  <a:srgbClr val="2D85EB"/>
                </a:solidFill>
                <a:latin typeface="Tahoma"/>
                <a:cs typeface="Tahoma"/>
              </a:rPr>
              <a:t>млн</a:t>
            </a:r>
            <a:r>
              <a:rPr sz="2100" b="1" spc="-114" dirty="0">
                <a:solidFill>
                  <a:srgbClr val="2D85EB"/>
                </a:solidFill>
                <a:latin typeface="Tahoma"/>
                <a:cs typeface="Tahoma"/>
              </a:rPr>
              <a:t> </a:t>
            </a:r>
            <a:r>
              <a:rPr sz="2100" b="1" spc="195" dirty="0">
                <a:solidFill>
                  <a:srgbClr val="2D85EB"/>
                </a:solidFill>
                <a:latin typeface="Tahoma"/>
                <a:cs typeface="Tahoma"/>
              </a:rPr>
              <a:t>₽</a:t>
            </a:r>
            <a:endParaRPr sz="2100" dirty="0">
              <a:latin typeface="Tahoma"/>
              <a:cs typeface="Tahoma"/>
            </a:endParaRPr>
          </a:p>
          <a:p>
            <a:pPr marL="36830">
              <a:lnSpc>
                <a:spcPct val="100000"/>
              </a:lnSpc>
              <a:spcBef>
                <a:spcPts val="320"/>
              </a:spcBef>
            </a:pPr>
            <a:r>
              <a:rPr sz="800" b="1" spc="-15" dirty="0">
                <a:latin typeface="Tahoma"/>
                <a:cs typeface="Tahoma"/>
              </a:rPr>
              <a:t>П</a:t>
            </a:r>
            <a:r>
              <a:rPr sz="800" b="1" spc="-20" dirty="0">
                <a:latin typeface="Tahoma"/>
                <a:cs typeface="Tahoma"/>
              </a:rPr>
              <a:t>р</a:t>
            </a:r>
            <a:r>
              <a:rPr sz="800" b="1" spc="-15" dirty="0">
                <a:latin typeface="Tahoma"/>
                <a:cs typeface="Tahoma"/>
              </a:rPr>
              <a:t>и</a:t>
            </a:r>
            <a:r>
              <a:rPr sz="800" b="1" spc="-20" dirty="0">
                <a:latin typeface="Tahoma"/>
                <a:cs typeface="Tahoma"/>
              </a:rPr>
              <a:t>б</a:t>
            </a:r>
            <a:r>
              <a:rPr sz="800" b="1" spc="-45" dirty="0">
                <a:latin typeface="Tahoma"/>
                <a:cs typeface="Tahoma"/>
              </a:rPr>
              <a:t>ы</a:t>
            </a:r>
            <a:r>
              <a:rPr sz="800" b="1" spc="-20" dirty="0">
                <a:latin typeface="Tahoma"/>
                <a:cs typeface="Tahoma"/>
              </a:rPr>
              <a:t>ль</a:t>
            </a:r>
            <a:r>
              <a:rPr sz="800" b="1" spc="-55" dirty="0">
                <a:latin typeface="Tahoma"/>
                <a:cs typeface="Tahoma"/>
              </a:rPr>
              <a:t> (</a:t>
            </a:r>
            <a:r>
              <a:rPr sz="800" b="1" spc="-25" dirty="0">
                <a:latin typeface="Tahoma"/>
                <a:cs typeface="Tahoma"/>
              </a:rPr>
              <a:t>N</a:t>
            </a:r>
            <a:r>
              <a:rPr sz="800" b="1" dirty="0">
                <a:latin typeface="Tahoma"/>
                <a:cs typeface="Tahoma"/>
              </a:rPr>
              <a:t>e</a:t>
            </a:r>
            <a:r>
              <a:rPr sz="800" b="1" spc="-30" dirty="0">
                <a:latin typeface="Tahoma"/>
                <a:cs typeface="Tahoma"/>
              </a:rPr>
              <a:t>t</a:t>
            </a:r>
            <a:r>
              <a:rPr sz="800" b="1" spc="-60" dirty="0">
                <a:latin typeface="Tahoma"/>
                <a:cs typeface="Tahoma"/>
              </a:rPr>
              <a:t> </a:t>
            </a:r>
            <a:r>
              <a:rPr sz="800" b="1" spc="-30" dirty="0">
                <a:latin typeface="Tahoma"/>
                <a:cs typeface="Tahoma"/>
              </a:rPr>
              <a:t>P</a:t>
            </a:r>
            <a:r>
              <a:rPr sz="800" b="1" spc="-15" dirty="0">
                <a:latin typeface="Tahoma"/>
                <a:cs typeface="Tahoma"/>
              </a:rPr>
              <a:t>r</a:t>
            </a:r>
            <a:r>
              <a:rPr sz="800" b="1" spc="-5" dirty="0">
                <a:latin typeface="Tahoma"/>
                <a:cs typeface="Tahoma"/>
              </a:rPr>
              <a:t>o</a:t>
            </a:r>
            <a:r>
              <a:rPr sz="800" b="1" spc="-10" dirty="0">
                <a:latin typeface="Tahoma"/>
                <a:cs typeface="Tahoma"/>
              </a:rPr>
              <a:t>f</a:t>
            </a:r>
            <a:r>
              <a:rPr sz="800" b="1" spc="-45" dirty="0">
                <a:latin typeface="Tahoma"/>
                <a:cs typeface="Tahoma"/>
              </a:rPr>
              <a:t>i</a:t>
            </a:r>
            <a:r>
              <a:rPr sz="800" b="1" spc="-40" dirty="0">
                <a:latin typeface="Tahoma"/>
                <a:cs typeface="Tahoma"/>
              </a:rPr>
              <a:t>t</a:t>
            </a:r>
            <a:r>
              <a:rPr sz="800" b="1" spc="-50" dirty="0">
                <a:latin typeface="Tahoma"/>
                <a:cs typeface="Tahoma"/>
              </a:rPr>
              <a:t>)</a:t>
            </a:r>
            <a:endParaRPr sz="800" dirty="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7672" y="1057401"/>
            <a:ext cx="12477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35" dirty="0">
                <a:latin typeface="Tahoma"/>
                <a:cs typeface="Tahoma"/>
              </a:rPr>
              <a:t>Н</a:t>
            </a:r>
            <a:r>
              <a:rPr sz="1400" b="1" spc="-25" dirty="0">
                <a:latin typeface="Tahoma"/>
                <a:cs typeface="Tahoma"/>
              </a:rPr>
              <a:t>а</a:t>
            </a:r>
            <a:r>
              <a:rPr sz="1400" b="1" spc="-85" dirty="0">
                <a:latin typeface="Tahoma"/>
                <a:cs typeface="Tahoma"/>
              </a:rPr>
              <a:t> </a:t>
            </a:r>
            <a:r>
              <a:rPr sz="1400" b="1" spc="15" dirty="0">
                <a:latin typeface="Tahoma"/>
                <a:cs typeface="Tahoma"/>
              </a:rPr>
              <a:t>о</a:t>
            </a:r>
            <a:r>
              <a:rPr sz="1400" b="1" spc="5" dirty="0">
                <a:latin typeface="Tahoma"/>
                <a:cs typeface="Tahoma"/>
              </a:rPr>
              <a:t>д</a:t>
            </a:r>
            <a:r>
              <a:rPr sz="1400" b="1" spc="-55" dirty="0">
                <a:latin typeface="Tahoma"/>
                <a:cs typeface="Tahoma"/>
              </a:rPr>
              <a:t>и</a:t>
            </a:r>
            <a:r>
              <a:rPr sz="1400" b="1" spc="-80" dirty="0">
                <a:latin typeface="Tahoma"/>
                <a:cs typeface="Tahoma"/>
              </a:rPr>
              <a:t>н</a:t>
            </a:r>
            <a:r>
              <a:rPr sz="1400" b="1" spc="-105" dirty="0">
                <a:latin typeface="Tahoma"/>
                <a:cs typeface="Tahoma"/>
              </a:rPr>
              <a:t> </a:t>
            </a:r>
            <a:r>
              <a:rPr sz="1400" b="1" spc="-110" dirty="0">
                <a:latin typeface="Tahoma"/>
                <a:cs typeface="Tahoma"/>
              </a:rPr>
              <a:t>юн</a:t>
            </a:r>
            <a:r>
              <a:rPr sz="1400" b="1" spc="-55" dirty="0">
                <a:latin typeface="Tahoma"/>
                <a:cs typeface="Tahoma"/>
              </a:rPr>
              <a:t>и</a:t>
            </a:r>
            <a:r>
              <a:rPr sz="1400" b="1" spc="50" dirty="0">
                <a:latin typeface="Tahoma"/>
                <a:cs typeface="Tahoma"/>
              </a:rPr>
              <a:t>т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7672" y="2678379"/>
            <a:ext cx="133604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35" dirty="0">
                <a:latin typeface="Tahoma"/>
                <a:cs typeface="Tahoma"/>
              </a:rPr>
              <a:t>Н</a:t>
            </a:r>
            <a:r>
              <a:rPr sz="1400" b="1" spc="-25" dirty="0">
                <a:latin typeface="Tahoma"/>
                <a:cs typeface="Tahoma"/>
              </a:rPr>
              <a:t>а</a:t>
            </a:r>
            <a:r>
              <a:rPr sz="1400" b="1" spc="-85" dirty="0">
                <a:latin typeface="Tahoma"/>
                <a:cs typeface="Tahoma"/>
              </a:rPr>
              <a:t> </a:t>
            </a:r>
            <a:r>
              <a:rPr sz="1400" b="1" spc="-55" dirty="0">
                <a:latin typeface="Tahoma"/>
                <a:cs typeface="Tahoma"/>
              </a:rPr>
              <a:t>г</a:t>
            </a:r>
            <a:r>
              <a:rPr sz="1400" b="1" spc="15" dirty="0">
                <a:latin typeface="Tahoma"/>
                <a:cs typeface="Tahoma"/>
              </a:rPr>
              <a:t>од</a:t>
            </a:r>
            <a:r>
              <a:rPr sz="1400" b="1" spc="-85" dirty="0">
                <a:latin typeface="Tahoma"/>
                <a:cs typeface="Tahoma"/>
              </a:rPr>
              <a:t> </a:t>
            </a:r>
            <a:r>
              <a:rPr sz="1400" b="1" spc="-260" dirty="0">
                <a:latin typeface="Tahoma"/>
                <a:cs typeface="Tahoma"/>
              </a:rPr>
              <a:t>/</a:t>
            </a:r>
            <a:r>
              <a:rPr sz="1400" b="1" spc="-95" dirty="0">
                <a:latin typeface="Tahoma"/>
                <a:cs typeface="Tahoma"/>
              </a:rPr>
              <a:t> </a:t>
            </a:r>
            <a:r>
              <a:rPr sz="1400" b="1" spc="15" dirty="0">
                <a:latin typeface="Tahoma"/>
                <a:cs typeface="Tahoma"/>
              </a:rPr>
              <a:t>меся</a:t>
            </a:r>
            <a:r>
              <a:rPr sz="1400" b="1" spc="5" dirty="0">
                <a:latin typeface="Tahoma"/>
                <a:cs typeface="Tahoma"/>
              </a:rPr>
              <a:t>ц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74928" y="442924"/>
            <a:ext cx="16478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40" dirty="0"/>
              <a:t>Фина</a:t>
            </a:r>
            <a:r>
              <a:rPr spc="-135" dirty="0"/>
              <a:t>н</a:t>
            </a:r>
            <a:r>
              <a:rPr spc="-10" dirty="0"/>
              <a:t>сы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819642" y="4792979"/>
            <a:ext cx="125095" cy="153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65"/>
              </a:lnSpc>
            </a:pPr>
            <a:r>
              <a:rPr lang="ru-RU" sz="1000" b="1" spc="-150" dirty="0">
                <a:solidFill>
                  <a:srgbClr val="2D85EB"/>
                </a:solidFill>
                <a:latin typeface="Tahoma"/>
                <a:cs typeface="Tahoma"/>
              </a:rPr>
              <a:t>9</a:t>
            </a:r>
            <a:endParaRPr sz="1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74928" y="442924"/>
            <a:ext cx="1606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5" dirty="0"/>
              <a:t>Команда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05100" y="1567884"/>
            <a:ext cx="3733800" cy="1320874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lang="ru-RU" sz="1400" b="1" spc="90" dirty="0">
                <a:latin typeface="Tahoma"/>
                <a:cs typeface="Tahoma"/>
              </a:rPr>
              <a:t>Иван Лагунов</a:t>
            </a:r>
            <a:endParaRPr sz="1400" dirty="0">
              <a:latin typeface="Tahoma"/>
              <a:cs typeface="Tahoma"/>
            </a:endParaRPr>
          </a:p>
          <a:p>
            <a:pPr marL="14604">
              <a:lnSpc>
                <a:spcPct val="100000"/>
              </a:lnSpc>
              <a:spcBef>
                <a:spcPts val="310"/>
              </a:spcBef>
            </a:pPr>
            <a:r>
              <a:rPr lang="ru-RU" sz="900" b="1" spc="30" dirty="0">
                <a:latin typeface="Tahoma"/>
                <a:cs typeface="Tahoma"/>
              </a:rPr>
              <a:t>Лидер проекта</a:t>
            </a:r>
            <a:endParaRPr sz="9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 dirty="0">
              <a:latin typeface="Tahoma"/>
              <a:cs typeface="Tahoma"/>
            </a:endParaRPr>
          </a:p>
          <a:p>
            <a:pPr marL="14604" marR="330835">
              <a:lnSpc>
                <a:spcPct val="100000"/>
              </a:lnSpc>
            </a:pPr>
            <a:r>
              <a:rPr lang="ru-RU" sz="1200" b="1" spc="50" dirty="0">
                <a:latin typeface="Tahoma"/>
                <a:cs typeface="Tahoma"/>
              </a:rPr>
              <a:t>фитнес-тренер, с опытом и навыками разработки и вывода на рынок мобильного приложения “МФТ 2023”</a:t>
            </a:r>
            <a:endParaRPr sz="14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96273" y="4776317"/>
            <a:ext cx="1746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5" dirty="0">
                <a:solidFill>
                  <a:srgbClr val="2D85EB"/>
                </a:solidFill>
                <a:latin typeface="Tahoma"/>
                <a:cs typeface="Tahoma"/>
              </a:rPr>
              <a:t>1</a:t>
            </a:r>
            <a:r>
              <a:rPr lang="ru-RU" sz="1000" b="1" spc="-55" dirty="0">
                <a:solidFill>
                  <a:srgbClr val="2D85EB"/>
                </a:solidFill>
                <a:latin typeface="Tahoma"/>
                <a:cs typeface="Tahoma"/>
              </a:rPr>
              <a:t>0</a:t>
            </a:r>
            <a:endParaRPr sz="1000" dirty="0">
              <a:latin typeface="Tahoma"/>
              <a:cs typeface="Tahoma"/>
            </a:endParaRPr>
          </a:p>
        </p:txBody>
      </p:sp>
      <p:pic>
        <p:nvPicPr>
          <p:cNvPr id="10" name="Google Shape;87;p18">
            <a:extLst>
              <a:ext uri="{FF2B5EF4-FFF2-40B4-BE49-F238E27FC236}">
                <a16:creationId xmlns:a16="http://schemas.microsoft.com/office/drawing/2014/main" id="{301A5829-84DF-C260-CD76-E86CF0369D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773" y="1257123"/>
            <a:ext cx="1736811" cy="163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778" y="1056843"/>
            <a:ext cx="6167222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100" b="1" spc="-10" dirty="0">
                <a:latin typeface="Tahoma"/>
                <a:cs typeface="Tahoma"/>
              </a:rPr>
              <a:t>Если вы заинтересовались данным проектом, просьба написать на почту с вопросом или позвонить по телефону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74928" y="442924"/>
            <a:ext cx="17748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5" dirty="0"/>
              <a:t>Контакты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0778" y="3186617"/>
            <a:ext cx="1263015" cy="84518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lang="ru-RU" sz="1400" b="1" spc="-35" dirty="0">
                <a:latin typeface="Tahoma"/>
                <a:cs typeface="Tahoma"/>
              </a:rPr>
              <a:t>Иван Лагунов</a:t>
            </a:r>
            <a:endParaRPr sz="1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1100" b="1" spc="-15" dirty="0">
                <a:latin typeface="Tahoma"/>
                <a:cs typeface="Tahoma"/>
              </a:rPr>
              <a:t>Звоните</a:t>
            </a: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100" b="1" spc="-105" dirty="0">
                <a:latin typeface="Tahoma"/>
                <a:cs typeface="Tahoma"/>
              </a:rPr>
              <a:t>+7</a:t>
            </a:r>
            <a:r>
              <a:rPr sz="1100" b="1" spc="-50" dirty="0">
                <a:latin typeface="Tahoma"/>
                <a:cs typeface="Tahoma"/>
              </a:rPr>
              <a:t> </a:t>
            </a:r>
            <a:r>
              <a:rPr sz="1100" b="1" spc="20" dirty="0">
                <a:latin typeface="Tahoma"/>
                <a:cs typeface="Tahoma"/>
              </a:rPr>
              <a:t>9</a:t>
            </a:r>
            <a:r>
              <a:rPr sz="1100" b="1" spc="5" dirty="0">
                <a:latin typeface="Tahoma"/>
                <a:cs typeface="Tahoma"/>
              </a:rPr>
              <a:t>2</a:t>
            </a:r>
            <a:r>
              <a:rPr lang="ru-RU" sz="1100" b="1" spc="10" dirty="0">
                <a:latin typeface="Tahoma"/>
                <a:cs typeface="Tahoma"/>
              </a:rPr>
              <a:t>7</a:t>
            </a:r>
            <a:r>
              <a:rPr sz="1100" b="1" spc="-55" dirty="0">
                <a:latin typeface="Tahoma"/>
                <a:cs typeface="Tahoma"/>
              </a:rPr>
              <a:t> </a:t>
            </a:r>
            <a:r>
              <a:rPr lang="ru-RU" sz="1100" b="1" spc="-70" dirty="0">
                <a:latin typeface="Tahoma"/>
                <a:cs typeface="Tahoma"/>
              </a:rPr>
              <a:t>213</a:t>
            </a:r>
            <a:r>
              <a:rPr sz="1100" b="1" spc="-55" dirty="0">
                <a:latin typeface="Tahoma"/>
                <a:cs typeface="Tahoma"/>
              </a:rPr>
              <a:t> </a:t>
            </a:r>
            <a:r>
              <a:rPr lang="ru-RU" sz="1100" b="1" spc="25" dirty="0">
                <a:latin typeface="Tahoma"/>
                <a:cs typeface="Tahoma"/>
              </a:rPr>
              <a:t>55</a:t>
            </a:r>
            <a:r>
              <a:rPr sz="1100" b="1" spc="-50" dirty="0">
                <a:latin typeface="Tahoma"/>
                <a:cs typeface="Tahoma"/>
              </a:rPr>
              <a:t> </a:t>
            </a:r>
            <a:r>
              <a:rPr sz="1100" b="1" spc="35" dirty="0">
                <a:latin typeface="Tahoma"/>
                <a:cs typeface="Tahoma"/>
              </a:rPr>
              <a:t>4</a:t>
            </a:r>
            <a:r>
              <a:rPr lang="ru-RU" sz="1100" b="1" spc="35" dirty="0">
                <a:latin typeface="Tahoma"/>
                <a:cs typeface="Tahoma"/>
              </a:rPr>
              <a:t>5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95270" y="3542233"/>
            <a:ext cx="1590930" cy="48026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100" b="1" spc="-30" dirty="0">
                <a:latin typeface="Tahoma"/>
                <a:cs typeface="Tahoma"/>
              </a:rPr>
              <a:t>Пишите</a:t>
            </a: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lang="en-US" sz="1100" b="1" spc="-20" dirty="0">
                <a:latin typeface="Tahoma"/>
                <a:cs typeface="Tahoma"/>
              </a:rPr>
              <a:t>lagunov.vanya</a:t>
            </a:r>
            <a:r>
              <a:rPr sz="1100" b="1" spc="-20" dirty="0">
                <a:latin typeface="Tahoma"/>
                <a:cs typeface="Tahoma"/>
              </a:rPr>
              <a:t>@</a:t>
            </a:r>
            <a:r>
              <a:rPr lang="en-US" sz="1100" b="1" spc="-20" dirty="0">
                <a:latin typeface="Tahoma"/>
                <a:cs typeface="Tahoma"/>
              </a:rPr>
              <a:t>list</a:t>
            </a:r>
            <a:r>
              <a:rPr sz="1100" b="1" spc="-20" dirty="0">
                <a:latin typeface="Tahoma"/>
                <a:cs typeface="Tahoma"/>
              </a:rPr>
              <a:t>.</a:t>
            </a:r>
            <a:r>
              <a:rPr lang="en-US" sz="1100" b="1" spc="-20" dirty="0">
                <a:latin typeface="Tahoma"/>
                <a:cs typeface="Tahoma"/>
              </a:rPr>
              <a:t>ru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96273" y="4776317"/>
            <a:ext cx="1720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000" b="1" spc="-65" dirty="0">
                <a:solidFill>
                  <a:srgbClr val="2D85EB"/>
                </a:solidFill>
                <a:latin typeface="Tahoma"/>
                <a:cs typeface="Tahoma"/>
              </a:rPr>
              <a:t>11</a:t>
            </a:r>
            <a:endParaRPr sz="1000" dirty="0">
              <a:latin typeface="Tahoma"/>
              <a:cs typeface="Tahoma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8E7773-8D98-4253-23B1-D950F43B4D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422" y="1521716"/>
            <a:ext cx="3733800" cy="25007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494</Words>
  <Application>Microsoft Office PowerPoint</Application>
  <PresentationFormat>Экран (16:9)</PresentationFormat>
  <Paragraphs>77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-apple-system</vt:lpstr>
      <vt:lpstr>Calibri</vt:lpstr>
      <vt:lpstr>Tahoma</vt:lpstr>
      <vt:lpstr>Office Theme</vt:lpstr>
      <vt:lpstr>Презентация PowerPoint</vt:lpstr>
      <vt:lpstr>Целевая аудитория</vt:lpstr>
      <vt:lpstr>Проблема</vt:lpstr>
      <vt:lpstr>Решение</vt:lpstr>
      <vt:lpstr>Аналоги решения</vt:lpstr>
      <vt:lpstr>Продукт</vt:lpstr>
      <vt:lpstr>Размер рынка</vt:lpstr>
      <vt:lpstr>Модель монетизации</vt:lpstr>
      <vt:lpstr>Финансы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компании</dc:title>
  <dc:creator>Роман Хромченко</dc:creator>
  <cp:lastModifiedBy>lagun</cp:lastModifiedBy>
  <cp:revision>3</cp:revision>
  <dcterms:created xsi:type="dcterms:W3CDTF">2023-11-13T12:49:48Z</dcterms:created>
  <dcterms:modified xsi:type="dcterms:W3CDTF">2023-11-20T12:40:48Z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2023-11-13T00:00:00Z</vt:filetime>
  </property>
</Properties>
</file>