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21"/>
  </p:notesMasterIdLst>
  <p:sldIdLst>
    <p:sldId id="276" r:id="rId2"/>
    <p:sldId id="256" r:id="rId3"/>
    <p:sldId id="271" r:id="rId4"/>
    <p:sldId id="257" r:id="rId5"/>
    <p:sldId id="258" r:id="rId6"/>
    <p:sldId id="259" r:id="rId7"/>
    <p:sldId id="260" r:id="rId8"/>
    <p:sldId id="264" r:id="rId9"/>
    <p:sldId id="265" r:id="rId10"/>
    <p:sldId id="266" r:id="rId11"/>
    <p:sldId id="277" r:id="rId12"/>
    <p:sldId id="278" r:id="rId13"/>
    <p:sldId id="279" r:id="rId14"/>
    <p:sldId id="280" r:id="rId15"/>
    <p:sldId id="268" r:id="rId16"/>
    <p:sldId id="275" r:id="rId17"/>
    <p:sldId id="272" r:id="rId18"/>
    <p:sldId id="273" r:id="rId19"/>
    <p:sldId id="281" r:id="rId20"/>
  </p:sldIdLst>
  <p:sldSz cx="9144000" cy="5143500" type="screen16x9"/>
  <p:notesSz cx="6858000" cy="9144000"/>
  <p:embeddedFontLst>
    <p:embeddedFont>
      <p:font typeface="Inter" panose="020B0604020202020204" charset="0"/>
      <p:regular r:id="rId22"/>
      <p:bold r:id="rId23"/>
    </p:embeddedFont>
    <p:embeddedFont>
      <p:font typeface="Inter SemiBold" panose="020B0604020202020204" charset="0"/>
      <p:regular r:id="rId24"/>
      <p:bold r:id="rId25"/>
    </p:embeddedFont>
    <p:embeddedFont>
      <p:font typeface="TT Commons Pro" panose="020B0604020202020204" charset="0"/>
      <p:regular r:id="rId2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2810">
          <p15:clr>
            <a:srgbClr val="9AA0A6"/>
          </p15:clr>
        </p15:guide>
        <p15:guide id="4" pos="454">
          <p15:clr>
            <a:srgbClr val="9AA0A6"/>
          </p15:clr>
        </p15:guide>
      </p15:sld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0" roundtripDataSignature="AMtx7mhn1ruHU9y22ylInsZ2kzIgm5cke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0016F95-CD63-4554-AEC5-948CB566EC59}">
  <a:tblStyle styleId="{A0016F95-CD63-4554-AEC5-948CB566EC59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5033" autoAdjust="0"/>
  </p:normalViewPr>
  <p:slideViewPr>
    <p:cSldViewPr snapToGrid="0">
      <p:cViewPr varScale="1">
        <p:scale>
          <a:sx n="104" d="100"/>
          <a:sy n="104" d="100"/>
        </p:scale>
        <p:origin x="850" y="72"/>
      </p:cViewPr>
      <p:guideLst>
        <p:guide orient="horz" pos="1620"/>
        <p:guide pos="2880"/>
        <p:guide orient="horz" pos="2810"/>
        <p:guide pos="45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30" Type="http://customschemas.google.com/relationships/presentationmetadata" Target="meta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" name="Google Shape;52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0" name="Google Shape;280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Обязательно для скоринга</a:t>
            </a:r>
            <a:br>
              <a:rPr lang="ru">
                <a:solidFill>
                  <a:schemeClr val="dk1"/>
                </a:solidFill>
              </a:rPr>
            </a:br>
            <a:r>
              <a:rPr lang="ru">
                <a:solidFill>
                  <a:schemeClr val="dk1"/>
                </a:solidFill>
              </a:rPr>
              <a:t>Обязательна для питча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9" name="Google Shape;5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"/>
              <a:t>Опционально для скоринга</a:t>
            </a:r>
            <a:br>
              <a:rPr lang="ru"/>
            </a:br>
            <a:r>
              <a:rPr lang="ru"/>
              <a:t>Обязательна для питча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7" name="Google Shape;67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Обязательна для скоринга</a:t>
            </a:r>
            <a:br>
              <a:rPr lang="ru">
                <a:solidFill>
                  <a:schemeClr val="dk1"/>
                </a:solidFill>
              </a:rPr>
            </a:br>
            <a:r>
              <a:rPr lang="ru">
                <a:solidFill>
                  <a:schemeClr val="dk1"/>
                </a:solidFill>
              </a:rPr>
              <a:t>Обязательна для питча + cusdev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8" name="Google Shape;78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Обязательна для скоринга</a:t>
            </a:r>
            <a:br>
              <a:rPr lang="ru">
                <a:solidFill>
                  <a:schemeClr val="dk1"/>
                </a:solidFill>
              </a:rPr>
            </a:br>
            <a:r>
              <a:rPr lang="ru">
                <a:solidFill>
                  <a:schemeClr val="dk1"/>
                </a:solidFill>
              </a:rPr>
              <a:t>Обязательна для питча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7" name="Google Shape;87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dirty="0">
                <a:solidFill>
                  <a:schemeClr val="dk1"/>
                </a:solidFill>
              </a:rPr>
              <a:t>Опционально для скоринга</a:t>
            </a:r>
            <a:br>
              <a:rPr lang="ru" dirty="0">
                <a:solidFill>
                  <a:schemeClr val="dk1"/>
                </a:solidFill>
              </a:rPr>
            </a:br>
            <a:r>
              <a:rPr lang="ru" dirty="0">
                <a:solidFill>
                  <a:schemeClr val="dk1"/>
                </a:solidFill>
              </a:rPr>
              <a:t>Обязательна для питча</a:t>
            </a:r>
            <a:endParaRPr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0" name="Google Shape;140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Обязательно для скоринга – 1-2 главных конкурента</a:t>
            </a:r>
            <a:br>
              <a:rPr lang="ru">
                <a:solidFill>
                  <a:schemeClr val="dk1"/>
                </a:solidFill>
              </a:rPr>
            </a:br>
            <a:r>
              <a:rPr lang="ru">
                <a:solidFill>
                  <a:schemeClr val="dk1"/>
                </a:solidFill>
              </a:rPr>
              <a:t>Обязательна для питча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9" name="Google Shape;149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Опционально для скоринга</a:t>
            </a:r>
            <a:br>
              <a:rPr lang="ru">
                <a:solidFill>
                  <a:schemeClr val="dk1"/>
                </a:solidFill>
              </a:rPr>
            </a:br>
            <a:r>
              <a:rPr lang="ru">
                <a:solidFill>
                  <a:schemeClr val="dk1"/>
                </a:solidFill>
              </a:rPr>
              <a:t>Обязательна для питча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9" name="Google Shape;169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Опционально для скоринга</a:t>
            </a:r>
            <a:br>
              <a:rPr lang="ru">
                <a:solidFill>
                  <a:schemeClr val="dk1"/>
                </a:solidFill>
              </a:rPr>
            </a:br>
            <a:r>
              <a:rPr lang="ru">
                <a:solidFill>
                  <a:schemeClr val="dk1"/>
                </a:solidFill>
              </a:rPr>
              <a:t>Обязательна для питча</a:t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8" name="Google Shape;178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Опционально для скоринга</a:t>
            </a:r>
            <a:br>
              <a:rPr lang="ru">
                <a:solidFill>
                  <a:schemeClr val="dk1"/>
                </a:solidFill>
              </a:rPr>
            </a:br>
            <a:r>
              <a:rPr lang="ru">
                <a:solidFill>
                  <a:schemeClr val="dk1"/>
                </a:solidFill>
              </a:rPr>
              <a:t>Обязательна для питча</a:t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8" name="Google Shape;178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Опционально для скоринга</a:t>
            </a:r>
            <a:br>
              <a:rPr lang="ru">
                <a:solidFill>
                  <a:schemeClr val="dk1"/>
                </a:solidFill>
              </a:rPr>
            </a:br>
            <a:r>
              <a:rPr lang="ru">
                <a:solidFill>
                  <a:schemeClr val="dk1"/>
                </a:solidFill>
              </a:rPr>
              <a:t>Обязательна для питча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62761175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8" name="Google Shape;178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Опционально для скоринга</a:t>
            </a:r>
            <a:br>
              <a:rPr lang="ru">
                <a:solidFill>
                  <a:schemeClr val="dk1"/>
                </a:solidFill>
              </a:rPr>
            </a:br>
            <a:r>
              <a:rPr lang="ru">
                <a:solidFill>
                  <a:schemeClr val="dk1"/>
                </a:solidFill>
              </a:rPr>
              <a:t>Обязательна для питча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42720274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8" name="Google Shape;178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Опционально для скоринга</a:t>
            </a:r>
            <a:br>
              <a:rPr lang="ru">
                <a:solidFill>
                  <a:schemeClr val="dk1"/>
                </a:solidFill>
              </a:rPr>
            </a:br>
            <a:r>
              <a:rPr lang="ru">
                <a:solidFill>
                  <a:schemeClr val="dk1"/>
                </a:solidFill>
              </a:rPr>
              <a:t>Обязательна для питча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4555091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9" name="Google Shape;209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Опционально для скоринга</a:t>
            </a:r>
            <a:br>
              <a:rPr lang="ru">
                <a:solidFill>
                  <a:schemeClr val="dk1"/>
                </a:solidFill>
              </a:rPr>
            </a:br>
            <a:r>
              <a:rPr lang="ru">
                <a:solidFill>
                  <a:schemeClr val="dk1"/>
                </a:solidFill>
              </a:rPr>
              <a:t>Обязательна для питча</a:t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9" name="Google Shape;209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Опционально для скоринга</a:t>
            </a:r>
            <a:br>
              <a:rPr lang="ru">
                <a:solidFill>
                  <a:schemeClr val="dk1"/>
                </a:solidFill>
              </a:rPr>
            </a:br>
            <a:r>
              <a:rPr lang="ru">
                <a:solidFill>
                  <a:schemeClr val="dk1"/>
                </a:solidFill>
              </a:rPr>
              <a:t>Обязательна для питча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79077467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07" name="Google Shape;307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Обязателно для скоринга</a:t>
            </a:r>
            <a:br>
              <a:rPr lang="ru">
                <a:solidFill>
                  <a:schemeClr val="dk1"/>
                </a:solidFill>
              </a:rPr>
            </a:br>
            <a:r>
              <a:rPr lang="ru">
                <a:solidFill>
                  <a:schemeClr val="dk1"/>
                </a:solidFill>
              </a:rPr>
              <a:t>Обязательна для питча</a:t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5" name="Google Shape;315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Опционально для скоринга</a:t>
            </a:r>
            <a:br>
              <a:rPr lang="ru">
                <a:solidFill>
                  <a:schemeClr val="dk1"/>
                </a:solidFill>
              </a:rPr>
            </a:br>
            <a:r>
              <a:rPr lang="ru">
                <a:solidFill>
                  <a:schemeClr val="dk1"/>
                </a:solidFill>
              </a:rPr>
              <a:t>Обязательна для питча</a:t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0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0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6" name="Google Shape;16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2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9" name="Google Shape;19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2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2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23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2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25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25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2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26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2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27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27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27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27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2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28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2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29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29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2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3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78D0613-2A93-45F0-790E-6355D848C3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936B12D-D01B-938F-610C-1E3940E7541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9C4D80D9-899A-BC9D-F9A8-6FA0F52FBA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38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28818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"/>
          <p:cNvSpPr txBox="1">
            <a:spLocks noGrp="1"/>
          </p:cNvSpPr>
          <p:nvPr>
            <p:ph type="ctrTitle"/>
          </p:nvPr>
        </p:nvSpPr>
        <p:spPr>
          <a:xfrm>
            <a:off x="720000" y="1258648"/>
            <a:ext cx="6425100" cy="69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lang="ru" sz="3800" dirty="0">
                <a:latin typeface="Inter SemiBold"/>
                <a:ea typeface="Inter SemiBold"/>
                <a:cs typeface="Inter SemiBold"/>
                <a:sym typeface="Inter SemiBold"/>
              </a:rPr>
              <a:t>Разработка и внедрение чат-бота для внутреннего пользования</a:t>
            </a:r>
            <a:endParaRPr sz="3800" dirty="0">
              <a:latin typeface="Inter SemiBold"/>
              <a:ea typeface="Inter SemiBold"/>
              <a:cs typeface="Inter SemiBold"/>
              <a:sym typeface="Inter SemiBold"/>
            </a:endParaRPr>
          </a:p>
        </p:txBody>
      </p:sp>
      <p:sp>
        <p:nvSpPr>
          <p:cNvPr id="2" name="Google Shape;55;p1">
            <a:extLst>
              <a:ext uri="{FF2B5EF4-FFF2-40B4-BE49-F238E27FC236}">
                <a16:creationId xmlns:a16="http://schemas.microsoft.com/office/drawing/2014/main" id="{0E07B54B-5FC0-5599-B1D1-56F15C4605CE}"/>
              </a:ext>
            </a:extLst>
          </p:cNvPr>
          <p:cNvSpPr txBox="1"/>
          <p:nvPr/>
        </p:nvSpPr>
        <p:spPr>
          <a:xfrm>
            <a:off x="720000" y="3030799"/>
            <a:ext cx="68238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ru" sz="1700" b="0" i="0" u="none" strike="noStrike" cap="none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Чат-бот помогает участникам среднего и крупного бизнеса разрешить проблемы, связанные с </a:t>
            </a:r>
            <a:r>
              <a:rPr lang="en-US" sz="1700" b="0" i="0" u="none" strike="noStrike" cap="none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HR</a:t>
            </a:r>
            <a:r>
              <a:rPr lang="ru-RU" sz="1700" b="0" i="0" u="none" strike="noStrike" cap="none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-процессами</a:t>
            </a:r>
            <a:endParaRPr sz="1700" b="0" i="0" u="none" strike="noStrike" cap="none" dirty="0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15"/>
          <p:cNvSpPr/>
          <p:nvPr/>
        </p:nvSpPr>
        <p:spPr>
          <a:xfrm>
            <a:off x="9225" y="4016225"/>
            <a:ext cx="9144000" cy="1127400"/>
          </a:xfrm>
          <a:prstGeom prst="rect">
            <a:avLst/>
          </a:prstGeom>
          <a:solidFill>
            <a:srgbClr val="F6F6FA"/>
          </a:solidFill>
          <a:ln>
            <a:noFill/>
          </a:ln>
        </p:spPr>
        <p:txBody>
          <a:bodyPr spcFirstLastPara="1" wrap="square" lIns="180000" tIns="180000" rIns="3240000" bIns="1800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84" name="Google Shape;284;p15"/>
          <p:cNvSpPr txBox="1">
            <a:spLocks noGrp="1"/>
          </p:cNvSpPr>
          <p:nvPr>
            <p:ph type="title"/>
          </p:nvPr>
        </p:nvSpPr>
        <p:spPr>
          <a:xfrm>
            <a:off x="559500" y="286600"/>
            <a:ext cx="73287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35999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dirty="0">
                <a:latin typeface="Inter SemiBold"/>
                <a:ea typeface="Inter SemiBold"/>
                <a:cs typeface="Inter SemiBold"/>
                <a:sym typeface="Inter SemiBold"/>
              </a:rPr>
              <a:t>Команда</a:t>
            </a:r>
            <a:endParaRPr dirty="0">
              <a:latin typeface="Inter SemiBold"/>
              <a:ea typeface="Inter SemiBold"/>
              <a:cs typeface="Inter SemiBold"/>
              <a:sym typeface="Inter SemiBold"/>
            </a:endParaRPr>
          </a:p>
        </p:txBody>
      </p:sp>
      <p:sp>
        <p:nvSpPr>
          <p:cNvPr id="294" name="Google Shape;294;p15"/>
          <p:cNvSpPr txBox="1"/>
          <p:nvPr/>
        </p:nvSpPr>
        <p:spPr>
          <a:xfrm>
            <a:off x="6945151" y="1192550"/>
            <a:ext cx="20442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ru" sz="1100" b="1" i="0" u="none" strike="noStrike" cap="non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Марк Цукерберг</a:t>
            </a:r>
            <a:endParaRPr sz="1100" b="0" i="0" u="none" strike="noStrike" cap="none">
              <a:solidFill>
                <a:srgbClr val="FFFFFF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95" name="Google Shape;295;p15"/>
          <p:cNvSpPr txBox="1"/>
          <p:nvPr/>
        </p:nvSpPr>
        <p:spPr>
          <a:xfrm>
            <a:off x="6945151" y="1421936"/>
            <a:ext cx="20442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ru" sz="800" b="0" i="0" u="none" strike="noStrike" cap="non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Ментор проекта</a:t>
            </a:r>
            <a:endParaRPr sz="8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7" name="Google Shape;297;p15"/>
          <p:cNvSpPr txBox="1"/>
          <p:nvPr/>
        </p:nvSpPr>
        <p:spPr>
          <a:xfrm>
            <a:off x="6223400" y="482800"/>
            <a:ext cx="2580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" sz="1400" b="1" i="0" u="none" strike="noStrike" cap="non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Наши консультанты</a:t>
            </a:r>
            <a:endParaRPr sz="1400" b="0" i="0" u="none" strike="noStrike" cap="none">
              <a:solidFill>
                <a:srgbClr val="FFFFFF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98" name="Google Shape;298;p15"/>
          <p:cNvSpPr txBox="1"/>
          <p:nvPr/>
        </p:nvSpPr>
        <p:spPr>
          <a:xfrm>
            <a:off x="6945151" y="2000792"/>
            <a:ext cx="20442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ru" sz="1100" b="1" i="0" u="none" strike="noStrike" cap="non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Василий Христорождественская</a:t>
            </a:r>
            <a:endParaRPr sz="1100" b="0" i="0" u="none" strike="noStrike" cap="none">
              <a:solidFill>
                <a:srgbClr val="FFFFFF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99" name="Google Shape;299;p15"/>
          <p:cNvSpPr txBox="1"/>
          <p:nvPr/>
        </p:nvSpPr>
        <p:spPr>
          <a:xfrm>
            <a:off x="6945151" y="2382578"/>
            <a:ext cx="20442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ru" sz="800" b="0" i="0" u="none" strike="noStrike" cap="non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Ментор проекта</a:t>
            </a:r>
            <a:endParaRPr sz="8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1" name="Google Shape;301;p15"/>
          <p:cNvSpPr txBox="1"/>
          <p:nvPr/>
        </p:nvSpPr>
        <p:spPr>
          <a:xfrm>
            <a:off x="6945151" y="2806388"/>
            <a:ext cx="20442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ru" sz="1100" b="1" i="0" u="none" strike="noStrike" cap="non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Олег Григорьев</a:t>
            </a:r>
            <a:endParaRPr sz="1100" b="0" i="0" u="none" strike="noStrike" cap="none">
              <a:solidFill>
                <a:srgbClr val="FFFFFF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302" name="Google Shape;302;p15"/>
          <p:cNvSpPr txBox="1"/>
          <p:nvPr/>
        </p:nvSpPr>
        <p:spPr>
          <a:xfrm>
            <a:off x="6945151" y="3035774"/>
            <a:ext cx="20442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ru" sz="800" b="0" i="0" u="none" strike="noStrike" cap="non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Ментор проекта</a:t>
            </a:r>
            <a:endParaRPr sz="8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4" name="Google Shape;304;p15"/>
          <p:cNvSpPr txBox="1"/>
          <p:nvPr/>
        </p:nvSpPr>
        <p:spPr>
          <a:xfrm>
            <a:off x="8630775" y="4594200"/>
            <a:ext cx="502200" cy="54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1" i="0" u="none" strike="noStrike" cap="none">
                <a:solidFill>
                  <a:srgbClr val="2E85EC"/>
                </a:solidFill>
                <a:latin typeface="Inter"/>
                <a:ea typeface="Inter"/>
                <a:cs typeface="Inter"/>
                <a:sym typeface="Inter"/>
              </a:rPr>
              <a:t>3</a:t>
            </a:fld>
            <a:endParaRPr sz="1000" b="1" i="0" u="none" strike="noStrike" cap="none">
              <a:solidFill>
                <a:srgbClr val="2E85EC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" name="Google Shape;92;p19">
            <a:extLst>
              <a:ext uri="{FF2B5EF4-FFF2-40B4-BE49-F238E27FC236}">
                <a16:creationId xmlns:a16="http://schemas.microsoft.com/office/drawing/2014/main" id="{E62879F8-114F-83BB-6695-1E68A7C8BCD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223936" y="3172407"/>
            <a:ext cx="2312321" cy="77099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ru-RU" sz="1400" dirty="0" err="1"/>
              <a:t>Скобочкина</a:t>
            </a:r>
            <a:r>
              <a:rPr lang="ru-RU" sz="1400" dirty="0"/>
              <a:t> Анастасия, лидер</a:t>
            </a:r>
            <a:endParaRPr sz="1400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A066A0D-4216-74C6-4507-3C6833BCBAF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6978" t="-494" r="8022" b="494"/>
          <a:stretch/>
        </p:blipFill>
        <p:spPr>
          <a:xfrm>
            <a:off x="311700" y="1111889"/>
            <a:ext cx="1890000" cy="189000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BF28120-6C1E-C19B-3992-1BB1870E025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5579" b="5579"/>
          <a:stretch/>
        </p:blipFill>
        <p:spPr>
          <a:xfrm>
            <a:off x="2536257" y="1111889"/>
            <a:ext cx="1890000" cy="18900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165144F-F004-73CC-5D04-184C802FEA1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5020" b="9980"/>
          <a:stretch/>
        </p:blipFill>
        <p:spPr>
          <a:xfrm>
            <a:off x="6936976" y="1111889"/>
            <a:ext cx="1890001" cy="1890001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95F0301-AFBE-97E3-5CF2-899F3789AC22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3848" b="21152"/>
          <a:stretch/>
        </p:blipFill>
        <p:spPr>
          <a:xfrm>
            <a:off x="4736616" y="1111889"/>
            <a:ext cx="1890001" cy="1890001"/>
          </a:xfrm>
          <a:prstGeom prst="rect">
            <a:avLst/>
          </a:prstGeom>
        </p:spPr>
      </p:pic>
      <p:sp>
        <p:nvSpPr>
          <p:cNvPr id="7" name="Google Shape;92;p19">
            <a:extLst>
              <a:ext uri="{FF2B5EF4-FFF2-40B4-BE49-F238E27FC236}">
                <a16:creationId xmlns:a16="http://schemas.microsoft.com/office/drawing/2014/main" id="{5277DAF2-E22B-BCB3-73DB-E5DDBC1588B3}"/>
              </a:ext>
            </a:extLst>
          </p:cNvPr>
          <p:cNvSpPr txBox="1">
            <a:spLocks/>
          </p:cNvSpPr>
          <p:nvPr/>
        </p:nvSpPr>
        <p:spPr>
          <a:xfrm>
            <a:off x="2450624" y="3105383"/>
            <a:ext cx="2117648" cy="9568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spcAft>
                <a:spcPts val="1200"/>
              </a:spcAft>
              <a:buFont typeface="Arial"/>
              <a:buNone/>
            </a:pPr>
            <a:r>
              <a:rPr lang="ru-RU" sz="1400" dirty="0"/>
              <a:t>Солдатов Георгий, генератор идей</a:t>
            </a:r>
          </a:p>
        </p:txBody>
      </p:sp>
      <p:sp>
        <p:nvSpPr>
          <p:cNvPr id="8" name="Google Shape;92;p19">
            <a:extLst>
              <a:ext uri="{FF2B5EF4-FFF2-40B4-BE49-F238E27FC236}">
                <a16:creationId xmlns:a16="http://schemas.microsoft.com/office/drawing/2014/main" id="{F8773C43-241F-C0F8-A942-3F2CAF85F250}"/>
              </a:ext>
            </a:extLst>
          </p:cNvPr>
          <p:cNvSpPr txBox="1">
            <a:spLocks/>
          </p:cNvSpPr>
          <p:nvPr/>
        </p:nvSpPr>
        <p:spPr>
          <a:xfrm>
            <a:off x="4620929" y="3074712"/>
            <a:ext cx="2174031" cy="9568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spcAft>
                <a:spcPts val="1200"/>
              </a:spcAft>
              <a:buFont typeface="Arial"/>
              <a:buNone/>
            </a:pPr>
            <a:r>
              <a:rPr lang="ru-RU" sz="1400" dirty="0"/>
              <a:t>Луцишина Милана, реализатор</a:t>
            </a:r>
          </a:p>
        </p:txBody>
      </p:sp>
      <p:sp>
        <p:nvSpPr>
          <p:cNvPr id="9" name="Google Shape;92;p19">
            <a:extLst>
              <a:ext uri="{FF2B5EF4-FFF2-40B4-BE49-F238E27FC236}">
                <a16:creationId xmlns:a16="http://schemas.microsoft.com/office/drawing/2014/main" id="{30F227DD-3FCD-41A7-321E-B42F7296C0D6}"/>
              </a:ext>
            </a:extLst>
          </p:cNvPr>
          <p:cNvSpPr txBox="1">
            <a:spLocks/>
          </p:cNvSpPr>
          <p:nvPr/>
        </p:nvSpPr>
        <p:spPr>
          <a:xfrm>
            <a:off x="6847617" y="3105383"/>
            <a:ext cx="2174031" cy="9568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775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spcAft>
                <a:spcPts val="1200"/>
              </a:spcAft>
              <a:buFont typeface="Arial"/>
              <a:buNone/>
            </a:pPr>
            <a:r>
              <a:rPr lang="ru-RU" dirty="0"/>
              <a:t>Перевалов Александр, аналитик-стратег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2"/>
          <p:cNvSpPr txBox="1">
            <a:spLocks noGrp="1"/>
          </p:cNvSpPr>
          <p:nvPr>
            <p:ph type="body" idx="1"/>
          </p:nvPr>
        </p:nvSpPr>
        <p:spPr>
          <a:xfrm>
            <a:off x="559500" y="1238985"/>
            <a:ext cx="7864500" cy="339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0000" rIns="91425" bIns="91425" anchor="t" anchorCtr="0">
            <a:noAutofit/>
          </a:bodyPr>
          <a:lstStyle/>
          <a:p>
            <a:pPr marL="35999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800"/>
              <a:buNone/>
            </a:pPr>
            <a:r>
              <a:rPr lang="ru-RU" sz="1400" b="1" dirty="0">
                <a:solidFill>
                  <a:srgbClr val="0C0C0C"/>
                </a:solidFill>
                <a:latin typeface="Inter"/>
                <a:ea typeface="Inter"/>
                <a:cs typeface="Inter"/>
                <a:sym typeface="Inter"/>
              </a:rPr>
              <a:t>Средний и крупный бизнес:</a:t>
            </a:r>
          </a:p>
          <a:p>
            <a:pPr marL="35999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800"/>
              <a:buNone/>
            </a:pPr>
            <a:r>
              <a:rPr lang="ru-RU" sz="1400" dirty="0">
                <a:solidFill>
                  <a:srgbClr val="0C0C0C"/>
                </a:solidFill>
                <a:latin typeface="Inter"/>
                <a:ea typeface="Inter"/>
                <a:cs typeface="Inter"/>
                <a:sym typeface="Inter"/>
              </a:rPr>
              <a:t>   •   HR-специалисты и менеджеры, ответственные за управление персоналом;</a:t>
            </a:r>
          </a:p>
          <a:p>
            <a:pPr marL="35999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800"/>
              <a:buNone/>
            </a:pPr>
            <a:r>
              <a:rPr lang="ru-RU" sz="1400" dirty="0">
                <a:solidFill>
                  <a:srgbClr val="0C0C0C"/>
                </a:solidFill>
                <a:latin typeface="Inter"/>
                <a:ea typeface="Inter"/>
                <a:cs typeface="Inter"/>
                <a:sym typeface="Inter"/>
              </a:rPr>
              <a:t>   •   Организации, стремящиеся автоматизировать рутинные HR-процессы;</a:t>
            </a:r>
          </a:p>
          <a:p>
            <a:pPr marL="35999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800"/>
              <a:buNone/>
            </a:pPr>
            <a:r>
              <a:rPr lang="ru-RU" sz="1400" dirty="0">
                <a:solidFill>
                  <a:srgbClr val="0C0C0C"/>
                </a:solidFill>
                <a:latin typeface="Inter"/>
                <a:ea typeface="Inter"/>
                <a:cs typeface="Inter"/>
                <a:sym typeface="Inter"/>
              </a:rPr>
              <a:t>   •   Лидеры, которым важна оптимизация времени и ресурсов при подборе и обучении сотрудников;</a:t>
            </a:r>
          </a:p>
          <a:p>
            <a:pPr marL="35999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800"/>
              <a:buNone/>
            </a:pPr>
            <a:r>
              <a:rPr lang="ru-RU" sz="1400" dirty="0">
                <a:solidFill>
                  <a:srgbClr val="0C0C0C"/>
                </a:solidFill>
                <a:latin typeface="Inter"/>
                <a:ea typeface="Inter"/>
                <a:cs typeface="Inter"/>
                <a:sym typeface="Inter"/>
              </a:rPr>
              <a:t>   •   Компании, открытые для инновационных решений в управлении персоналом.</a:t>
            </a:r>
          </a:p>
          <a:p>
            <a:pPr marL="35999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800"/>
              <a:buNone/>
            </a:pPr>
            <a:endParaRPr lang="ru-RU" sz="1400" dirty="0">
              <a:solidFill>
                <a:srgbClr val="0C0C0C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62" name="Google Shape;62;p2"/>
          <p:cNvSpPr txBox="1">
            <a:spLocks noGrp="1"/>
          </p:cNvSpPr>
          <p:nvPr>
            <p:ph type="title"/>
          </p:nvPr>
        </p:nvSpPr>
        <p:spPr>
          <a:xfrm>
            <a:off x="559500" y="286600"/>
            <a:ext cx="73287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35999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dirty="0">
                <a:latin typeface="Inter SemiBold"/>
                <a:ea typeface="Inter SemiBold"/>
                <a:cs typeface="Inter SemiBold"/>
                <a:sym typeface="Inter SemiBold"/>
              </a:rPr>
              <a:t>Целевая аудитория</a:t>
            </a:r>
            <a:endParaRPr b="1" dirty="0"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63" name="Google Shape;63;p2"/>
          <p:cNvSpPr/>
          <p:nvPr/>
        </p:nvSpPr>
        <p:spPr>
          <a:xfrm>
            <a:off x="9225" y="4068650"/>
            <a:ext cx="9144000" cy="1074900"/>
          </a:xfrm>
          <a:prstGeom prst="rect">
            <a:avLst/>
          </a:prstGeom>
          <a:solidFill>
            <a:srgbClr val="F6F6FA"/>
          </a:solidFill>
          <a:ln>
            <a:noFill/>
          </a:ln>
        </p:spPr>
        <p:txBody>
          <a:bodyPr spcFirstLastPara="1" wrap="square" lIns="180000" tIns="180000" rIns="3240000" bIns="1800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 dirty="0">
              <a:solidFill>
                <a:srgbClr val="C1CAD8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64" name="Google Shape;64;p2"/>
          <p:cNvSpPr txBox="1"/>
          <p:nvPr/>
        </p:nvSpPr>
        <p:spPr>
          <a:xfrm>
            <a:off x="8630775" y="4594200"/>
            <a:ext cx="502200" cy="54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1" i="0" u="none" strike="noStrike" cap="none">
                <a:solidFill>
                  <a:srgbClr val="2E85EC"/>
                </a:solidFill>
                <a:latin typeface="Inter"/>
                <a:ea typeface="Inter"/>
                <a:cs typeface="Inter"/>
                <a:sym typeface="Inter"/>
              </a:rPr>
              <a:t>4</a:t>
            </a:fld>
            <a:endParaRPr sz="1000" b="1" i="0" u="none" strike="noStrike" cap="none">
              <a:solidFill>
                <a:srgbClr val="2E85EC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"/>
          <p:cNvSpPr txBox="1">
            <a:spLocks noGrp="1"/>
          </p:cNvSpPr>
          <p:nvPr>
            <p:ph type="body" idx="1"/>
          </p:nvPr>
        </p:nvSpPr>
        <p:spPr>
          <a:xfrm>
            <a:off x="559500" y="1775603"/>
            <a:ext cx="8503384" cy="25064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0000" rIns="91425" bIns="91425" anchor="t" anchorCtr="0">
            <a:noAutofit/>
          </a:bodyPr>
          <a:lstStyle/>
          <a:p>
            <a:pPr marL="316800" lvl="0" indent="-175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E85EC"/>
              </a:buClr>
              <a:buSzPts val="1400"/>
              <a:buFont typeface="Inter"/>
              <a:buAutoNum type="arabicPeriod"/>
            </a:pPr>
            <a:r>
              <a:rPr lang="ru-RU" sz="1400" dirty="0">
                <a:solidFill>
                  <a:srgbClr val="0C0C0C"/>
                </a:solidFill>
                <a:latin typeface="Inter"/>
                <a:ea typeface="Inter"/>
                <a:cs typeface="Inter"/>
                <a:sym typeface="Inter"/>
              </a:rPr>
              <a:t> Низкая скорость вертикальной и горизонтальной коммуникации в организации;</a:t>
            </a:r>
          </a:p>
          <a:p>
            <a:pPr marL="316800" lvl="0" indent="-175300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2E85EC"/>
              </a:buClr>
              <a:buSzPts val="1400"/>
              <a:buFont typeface="Inter"/>
              <a:buAutoNum type="arabicPeriod"/>
            </a:pPr>
            <a:r>
              <a:rPr lang="ru-RU" sz="1400" dirty="0">
                <a:solidFill>
                  <a:srgbClr val="0C0C0C"/>
                </a:solidFill>
                <a:latin typeface="Inter"/>
                <a:ea typeface="Inter"/>
                <a:cs typeface="Inter"/>
                <a:sym typeface="Inter"/>
              </a:rPr>
              <a:t> Отсутствие или неэффективность коммуникаций по линии персонал-руководство;</a:t>
            </a:r>
            <a:endParaRPr lang="ru" sz="1400" dirty="0">
              <a:solidFill>
                <a:srgbClr val="0C0C0C"/>
              </a:solidFill>
              <a:latin typeface="Inter"/>
              <a:ea typeface="Inter"/>
              <a:cs typeface="Inter"/>
              <a:sym typeface="Inter"/>
            </a:endParaRPr>
          </a:p>
          <a:p>
            <a:pPr marL="316800" lvl="0" indent="-175300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2E85EC"/>
              </a:buClr>
              <a:buSzPts val="1400"/>
              <a:buFont typeface="Inter"/>
              <a:buAutoNum type="arabicPeriod"/>
            </a:pPr>
            <a:r>
              <a:rPr lang="ru-RU" sz="1400" dirty="0">
                <a:solidFill>
                  <a:srgbClr val="0C0C0C"/>
                </a:solidFill>
                <a:latin typeface="Inter"/>
                <a:ea typeface="Inter"/>
                <a:cs typeface="Inter"/>
                <a:sym typeface="Inter"/>
              </a:rPr>
              <a:t> Низкая эффективность адаптации нового персонала;</a:t>
            </a:r>
          </a:p>
          <a:p>
            <a:pPr marL="316800" lvl="0" indent="-175300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2E85EC"/>
              </a:buClr>
              <a:buSzPts val="1400"/>
              <a:buFont typeface="Inter"/>
              <a:buAutoNum type="arabicPeriod"/>
            </a:pPr>
            <a:r>
              <a:rPr lang="ru-RU" sz="1400" dirty="0">
                <a:solidFill>
                  <a:srgbClr val="0C0C0C"/>
                </a:solidFill>
                <a:latin typeface="Inter"/>
                <a:ea typeface="Inter"/>
                <a:cs typeface="Inter"/>
                <a:sym typeface="Inter"/>
              </a:rPr>
              <a:t> Низкая скорость документооборота</a:t>
            </a:r>
            <a:endParaRPr sz="1400" dirty="0">
              <a:solidFill>
                <a:srgbClr val="0C0C0C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70" name="Google Shape;70;p3"/>
          <p:cNvSpPr txBox="1">
            <a:spLocks noGrp="1"/>
          </p:cNvSpPr>
          <p:nvPr>
            <p:ph type="title"/>
          </p:nvPr>
        </p:nvSpPr>
        <p:spPr>
          <a:xfrm>
            <a:off x="559500" y="286600"/>
            <a:ext cx="73287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35999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dirty="0">
                <a:latin typeface="Inter SemiBold"/>
                <a:ea typeface="Inter SemiBold"/>
                <a:cs typeface="Inter SemiBold"/>
                <a:sym typeface="Inter SemiBold"/>
              </a:rPr>
              <a:t>Проблемы</a:t>
            </a:r>
            <a:endParaRPr b="1" dirty="0"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71" name="Google Shape;71;p3"/>
          <p:cNvSpPr/>
          <p:nvPr/>
        </p:nvSpPr>
        <p:spPr>
          <a:xfrm>
            <a:off x="9225" y="4068650"/>
            <a:ext cx="9144000" cy="1074900"/>
          </a:xfrm>
          <a:prstGeom prst="rect">
            <a:avLst/>
          </a:prstGeom>
          <a:solidFill>
            <a:srgbClr val="F6F6FA"/>
          </a:solidFill>
          <a:ln>
            <a:noFill/>
          </a:ln>
        </p:spPr>
        <p:txBody>
          <a:bodyPr spcFirstLastPara="1" wrap="square" lIns="180000" tIns="180000" rIns="3240000" bIns="1800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 dirty="0">
              <a:solidFill>
                <a:srgbClr val="C1CAD8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72" name="Google Shape;72;p3"/>
          <p:cNvSpPr txBox="1"/>
          <p:nvPr/>
        </p:nvSpPr>
        <p:spPr>
          <a:xfrm>
            <a:off x="8630775" y="4594200"/>
            <a:ext cx="502200" cy="54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1" i="0" u="none" strike="noStrike" cap="none">
                <a:solidFill>
                  <a:srgbClr val="2E85EC"/>
                </a:solidFill>
                <a:latin typeface="Inter"/>
                <a:ea typeface="Inter"/>
                <a:cs typeface="Inter"/>
                <a:sym typeface="Inter"/>
              </a:rPr>
              <a:t>5</a:t>
            </a:fld>
            <a:endParaRPr sz="1000" b="1" i="0" u="none" strike="noStrike" cap="none">
              <a:solidFill>
                <a:srgbClr val="2E85EC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4"/>
          <p:cNvSpPr txBox="1">
            <a:spLocks noGrp="1"/>
          </p:cNvSpPr>
          <p:nvPr>
            <p:ph type="body" idx="1"/>
          </p:nvPr>
        </p:nvSpPr>
        <p:spPr>
          <a:xfrm>
            <a:off x="492592" y="1367151"/>
            <a:ext cx="7864500" cy="339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0000" rIns="91425" bIns="91425" anchor="t" anchorCtr="0">
            <a:noAutofit/>
          </a:bodyPr>
          <a:lstStyle/>
          <a:p>
            <a:pPr marL="316800" lvl="0" indent="-175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E85EC"/>
              </a:buClr>
              <a:buSzPts val="1400"/>
              <a:buFont typeface="Inter"/>
              <a:buAutoNum type="arabicPeriod"/>
            </a:pPr>
            <a:r>
              <a:rPr lang="ru-RU" sz="1400" dirty="0">
                <a:solidFill>
                  <a:srgbClr val="0C0C0C"/>
                </a:solidFill>
                <a:latin typeface="Inter"/>
                <a:ea typeface="Inter"/>
                <a:cs typeface="Inter"/>
                <a:sym typeface="Inter"/>
              </a:rPr>
              <a:t> Помощь в ускорении коммуникаций между отделами, рассылка уведомлений о задачах отделов компании;</a:t>
            </a:r>
          </a:p>
          <a:p>
            <a:pPr marL="316800" lvl="0" indent="-175300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2E85EC"/>
              </a:buClr>
              <a:buSzPts val="1400"/>
              <a:buFont typeface="Inter"/>
              <a:buAutoNum type="arabicPeriod"/>
            </a:pPr>
            <a:r>
              <a:rPr lang="ru-RU" sz="1400" dirty="0">
                <a:solidFill>
                  <a:srgbClr val="0C0C0C"/>
                </a:solidFill>
                <a:latin typeface="Inter"/>
                <a:ea typeface="Inter"/>
                <a:cs typeface="Inter"/>
                <a:sym typeface="Inter"/>
              </a:rPr>
              <a:t> Помощь в сборе и обработке обратной связи от сотрудников;</a:t>
            </a:r>
            <a:endParaRPr lang="ru" sz="1400" dirty="0">
              <a:solidFill>
                <a:srgbClr val="0C0C0C"/>
              </a:solidFill>
              <a:latin typeface="Inter"/>
              <a:ea typeface="Inter"/>
              <a:cs typeface="Inter"/>
              <a:sym typeface="Inter"/>
            </a:endParaRPr>
          </a:p>
          <a:p>
            <a:pPr marL="316800" lvl="0" indent="-175300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2E85EC"/>
              </a:buClr>
              <a:buSzPts val="1400"/>
              <a:buFont typeface="Inter"/>
              <a:buAutoNum type="arabicPeriod"/>
            </a:pPr>
            <a:r>
              <a:rPr lang="ru-RU" sz="1400" dirty="0">
                <a:solidFill>
                  <a:srgbClr val="0C0C0C"/>
                </a:solidFill>
                <a:latin typeface="Inter"/>
                <a:ea typeface="Inter"/>
                <a:cs typeface="Inter"/>
                <a:sym typeface="Inter"/>
              </a:rPr>
              <a:t> Повышение эффективности адаптации новых сотрудников;</a:t>
            </a:r>
          </a:p>
          <a:p>
            <a:pPr marL="316800" lvl="0" indent="-175300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2E85EC"/>
              </a:buClr>
              <a:buSzPts val="1400"/>
              <a:buFont typeface="Inter"/>
              <a:buAutoNum type="arabicPeriod"/>
            </a:pPr>
            <a:r>
              <a:rPr lang="ru-RU" sz="1400" dirty="0">
                <a:solidFill>
                  <a:srgbClr val="0C0C0C"/>
                </a:solidFill>
                <a:latin typeface="Inter"/>
                <a:ea typeface="Inter"/>
                <a:cs typeface="Inter"/>
                <a:sym typeface="Inter"/>
              </a:rPr>
              <a:t> Сокращение времени на обработку входящей документации и упрощение получения сотрудниками  необходимых справок</a:t>
            </a:r>
          </a:p>
          <a:p>
            <a:pPr marL="141500" lvl="0" indent="0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2E85EC"/>
              </a:buClr>
              <a:buSzPts val="1400"/>
              <a:buNone/>
            </a:pPr>
            <a:endParaRPr sz="1400" dirty="0">
              <a:solidFill>
                <a:srgbClr val="0C0C0C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81" name="Google Shape;81;p4"/>
          <p:cNvSpPr/>
          <p:nvPr/>
        </p:nvSpPr>
        <p:spPr>
          <a:xfrm>
            <a:off x="9225" y="3799900"/>
            <a:ext cx="9144000" cy="1343400"/>
          </a:xfrm>
          <a:prstGeom prst="rect">
            <a:avLst/>
          </a:prstGeom>
          <a:solidFill>
            <a:srgbClr val="F6F6FA"/>
          </a:solidFill>
          <a:ln>
            <a:noFill/>
          </a:ln>
        </p:spPr>
        <p:txBody>
          <a:bodyPr spcFirstLastPara="1" wrap="square" lIns="180000" tIns="180000" rIns="3240000" bIns="1800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 dirty="0">
              <a:solidFill>
                <a:srgbClr val="C1CAD8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82" name="Google Shape;82;p4"/>
          <p:cNvSpPr txBox="1">
            <a:spLocks noGrp="1"/>
          </p:cNvSpPr>
          <p:nvPr>
            <p:ph type="title"/>
          </p:nvPr>
        </p:nvSpPr>
        <p:spPr>
          <a:xfrm>
            <a:off x="559500" y="286600"/>
            <a:ext cx="73287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35999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dirty="0">
                <a:latin typeface="Inter SemiBold"/>
                <a:ea typeface="Inter SemiBold"/>
                <a:cs typeface="Inter SemiBold"/>
                <a:sym typeface="Inter SemiBold"/>
              </a:rPr>
              <a:t>Решение</a:t>
            </a:r>
            <a:endParaRPr b="1" dirty="0"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84" name="Google Shape;84;p4"/>
          <p:cNvSpPr txBox="1"/>
          <p:nvPr/>
        </p:nvSpPr>
        <p:spPr>
          <a:xfrm>
            <a:off x="8630775" y="4594200"/>
            <a:ext cx="502200" cy="54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1" i="0" u="none" strike="noStrike" cap="none">
                <a:solidFill>
                  <a:srgbClr val="2E85EC"/>
                </a:solidFill>
                <a:latin typeface="Inter"/>
                <a:ea typeface="Inter"/>
                <a:cs typeface="Inter"/>
                <a:sym typeface="Inter"/>
              </a:rPr>
              <a:t>6</a:t>
            </a:fld>
            <a:endParaRPr sz="1000" b="1" i="0" u="none" strike="noStrike" cap="none">
              <a:solidFill>
                <a:srgbClr val="2E85EC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5"/>
          <p:cNvSpPr txBox="1">
            <a:spLocks noGrp="1"/>
          </p:cNvSpPr>
          <p:nvPr>
            <p:ph type="title"/>
          </p:nvPr>
        </p:nvSpPr>
        <p:spPr>
          <a:xfrm>
            <a:off x="559500" y="286600"/>
            <a:ext cx="73287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35999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dirty="0">
                <a:latin typeface="Inter SemiBold"/>
                <a:ea typeface="Inter SemiBold"/>
                <a:cs typeface="Inter SemiBold"/>
                <a:sym typeface="Inter SemiBold"/>
              </a:rPr>
              <a:t>Рынок</a:t>
            </a:r>
            <a:endParaRPr dirty="0">
              <a:latin typeface="Inter SemiBold"/>
              <a:ea typeface="Inter SemiBold"/>
              <a:cs typeface="Inter SemiBold"/>
              <a:sym typeface="Inter SemiBold"/>
            </a:endParaRPr>
          </a:p>
        </p:txBody>
      </p:sp>
      <p:sp>
        <p:nvSpPr>
          <p:cNvPr id="91" name="Google Shape;91;p5"/>
          <p:cNvSpPr/>
          <p:nvPr/>
        </p:nvSpPr>
        <p:spPr>
          <a:xfrm>
            <a:off x="9225" y="4414700"/>
            <a:ext cx="9144000" cy="729000"/>
          </a:xfrm>
          <a:prstGeom prst="rect">
            <a:avLst/>
          </a:prstGeom>
          <a:solidFill>
            <a:srgbClr val="F6F6FA"/>
          </a:solidFill>
          <a:ln>
            <a:noFill/>
          </a:ln>
        </p:spPr>
        <p:txBody>
          <a:bodyPr spcFirstLastPara="1" wrap="square" lIns="180000" tIns="180000" rIns="3240000" bIns="1800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92" name="Google Shape;92;p5"/>
          <p:cNvSpPr txBox="1"/>
          <p:nvPr/>
        </p:nvSpPr>
        <p:spPr>
          <a:xfrm>
            <a:off x="8630775" y="4594200"/>
            <a:ext cx="502200" cy="54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1" i="0" u="none" strike="noStrike" cap="none">
                <a:solidFill>
                  <a:srgbClr val="2E85EC"/>
                </a:solidFill>
                <a:latin typeface="Inter"/>
                <a:ea typeface="Inter"/>
                <a:cs typeface="Inter"/>
                <a:sym typeface="Inter"/>
              </a:rPr>
              <a:t>7</a:t>
            </a:fld>
            <a:endParaRPr sz="1000" b="1" i="0" u="none" strike="noStrike" cap="none">
              <a:solidFill>
                <a:srgbClr val="2E85EC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" name="Овал 1">
            <a:extLst>
              <a:ext uri="{FF2B5EF4-FFF2-40B4-BE49-F238E27FC236}">
                <a16:creationId xmlns:a16="http://schemas.microsoft.com/office/drawing/2014/main" id="{15C72510-5F3C-A033-FEE2-502495E9C899}"/>
              </a:ext>
            </a:extLst>
          </p:cNvPr>
          <p:cNvSpPr/>
          <p:nvPr/>
        </p:nvSpPr>
        <p:spPr>
          <a:xfrm>
            <a:off x="446274" y="1326719"/>
            <a:ext cx="2879487" cy="2774075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Овал 2">
            <a:extLst>
              <a:ext uri="{FF2B5EF4-FFF2-40B4-BE49-F238E27FC236}">
                <a16:creationId xmlns:a16="http://schemas.microsoft.com/office/drawing/2014/main" id="{1EB7BD6E-A8BD-BFA0-8545-3F50232D5ABB}"/>
              </a:ext>
            </a:extLst>
          </p:cNvPr>
          <p:cNvSpPr/>
          <p:nvPr/>
        </p:nvSpPr>
        <p:spPr>
          <a:xfrm>
            <a:off x="6999009" y="2366222"/>
            <a:ext cx="1778381" cy="1749956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bg1"/>
                </a:solidFill>
                <a:latin typeface="TT Commons Pro"/>
              </a:rPr>
              <a:t>3,5 - 16                    </a:t>
            </a:r>
            <a:r>
              <a:rPr lang="en-US" sz="1400" dirty="0" err="1">
                <a:solidFill>
                  <a:schemeClr val="bg1"/>
                </a:solidFill>
                <a:latin typeface="TT Commons Pro"/>
              </a:rPr>
              <a:t>млн</a:t>
            </a:r>
            <a:r>
              <a:rPr lang="en-US" sz="1400" dirty="0">
                <a:solidFill>
                  <a:schemeClr val="bg1"/>
                </a:solidFill>
                <a:latin typeface="TT Commons Pro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TT Commons Pro"/>
              </a:rPr>
              <a:t>руб</a:t>
            </a:r>
            <a:r>
              <a:rPr lang="en-US" sz="1400" dirty="0">
                <a:solidFill>
                  <a:schemeClr val="bg1"/>
                </a:solidFill>
                <a:latin typeface="TT Commons Pro"/>
              </a:rPr>
              <a:t>.</a:t>
            </a:r>
          </a:p>
        </p:txBody>
      </p:sp>
      <p:sp>
        <p:nvSpPr>
          <p:cNvPr id="4" name="Овал 3">
            <a:extLst>
              <a:ext uri="{FF2B5EF4-FFF2-40B4-BE49-F238E27FC236}">
                <a16:creationId xmlns:a16="http://schemas.microsoft.com/office/drawing/2014/main" id="{6C5570D9-1936-FFA3-25E9-BA4924E5C789}"/>
              </a:ext>
            </a:extLst>
          </p:cNvPr>
          <p:cNvSpPr/>
          <p:nvPr/>
        </p:nvSpPr>
        <p:spPr>
          <a:xfrm>
            <a:off x="3971893" y="1845392"/>
            <a:ext cx="2380984" cy="2270786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ru-RU" sz="2800" dirty="0">
                <a:solidFill>
                  <a:schemeClr val="bg1"/>
                </a:solidFill>
                <a:latin typeface="TT Commons Pro"/>
              </a:rPr>
              <a:t>¼   </a:t>
            </a:r>
            <a:r>
              <a:rPr lang="ru-RU" sz="1400" dirty="0">
                <a:solidFill>
                  <a:schemeClr val="bg1"/>
                </a:solidFill>
                <a:latin typeface="TT Commons Pro"/>
              </a:rPr>
              <a:t>                                              </a:t>
            </a:r>
            <a:r>
              <a:rPr lang="ru-RU" sz="1600" dirty="0">
                <a:solidFill>
                  <a:schemeClr val="bg1"/>
                </a:solidFill>
                <a:latin typeface="TT Commons Pro"/>
              </a:rPr>
              <a:t>от общего объема рынка</a:t>
            </a:r>
            <a:endParaRPr lang="en-US" sz="1600" dirty="0">
              <a:solidFill>
                <a:schemeClr val="bg1"/>
              </a:solidFill>
              <a:latin typeface="TT Commons Pro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19772B0-50C0-0E14-9C0B-899F1A2D2B59}"/>
              </a:ext>
            </a:extLst>
          </p:cNvPr>
          <p:cNvSpPr txBox="1"/>
          <p:nvPr/>
        </p:nvSpPr>
        <p:spPr>
          <a:xfrm>
            <a:off x="833866" y="2165515"/>
            <a:ext cx="210429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dirty="0">
                <a:solidFill>
                  <a:schemeClr val="bg1"/>
                </a:solidFill>
                <a:latin typeface="TT Commons Pro"/>
              </a:rPr>
              <a:t>2,8 - 5,5   </a:t>
            </a:r>
            <a:r>
              <a:rPr lang="en-US" sz="3000" dirty="0" err="1">
                <a:solidFill>
                  <a:schemeClr val="bg1"/>
                </a:solidFill>
                <a:latin typeface="TT Commons Pro"/>
              </a:rPr>
              <a:t>млрд</a:t>
            </a:r>
            <a:r>
              <a:rPr lang="en-US" sz="3000" dirty="0">
                <a:solidFill>
                  <a:schemeClr val="bg1"/>
                </a:solidFill>
                <a:latin typeface="TT Commons Pro"/>
              </a:rPr>
              <a:t> </a:t>
            </a:r>
            <a:r>
              <a:rPr lang="en-US" sz="3000" dirty="0" err="1">
                <a:solidFill>
                  <a:schemeClr val="bg1"/>
                </a:solidFill>
                <a:latin typeface="TT Commons Pro"/>
              </a:rPr>
              <a:t>руб</a:t>
            </a:r>
            <a:r>
              <a:rPr lang="en-US" sz="3000" dirty="0">
                <a:solidFill>
                  <a:schemeClr val="bg1"/>
                </a:solidFill>
                <a:latin typeface="TT Commons Pro"/>
              </a:rPr>
              <a:t>.</a:t>
            </a:r>
          </a:p>
          <a:p>
            <a:endParaRPr lang="ru-RU" sz="30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0FEFC4C-E407-E3CB-6C00-C4E3C579156F}"/>
              </a:ext>
            </a:extLst>
          </p:cNvPr>
          <p:cNvSpPr txBox="1"/>
          <p:nvPr/>
        </p:nvSpPr>
        <p:spPr>
          <a:xfrm>
            <a:off x="868378" y="4348313"/>
            <a:ext cx="203527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err="1">
                <a:solidFill>
                  <a:srgbClr val="000000"/>
                </a:solidFill>
                <a:latin typeface="TT Commons Pro"/>
              </a:rPr>
              <a:t>Объем</a:t>
            </a:r>
            <a:r>
              <a:rPr lang="en-US" sz="1200" dirty="0">
                <a:solidFill>
                  <a:srgbClr val="000000"/>
                </a:solidFill>
                <a:latin typeface="TT Commons Pro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TT Commons Pro"/>
              </a:rPr>
              <a:t>рынка</a:t>
            </a:r>
            <a:r>
              <a:rPr lang="en-US" sz="1200" dirty="0">
                <a:solidFill>
                  <a:srgbClr val="000000"/>
                </a:solidFill>
                <a:latin typeface="TT Commons Pro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TT Commons Pro"/>
              </a:rPr>
              <a:t>корпоративных</a:t>
            </a:r>
            <a:r>
              <a:rPr lang="en-US" sz="1200" dirty="0">
                <a:solidFill>
                  <a:srgbClr val="000000"/>
                </a:solidFill>
                <a:latin typeface="TT Commons Pro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TT Commons Pro"/>
              </a:rPr>
              <a:t>чат-ботов</a:t>
            </a:r>
            <a:r>
              <a:rPr lang="en-US" sz="1200" dirty="0">
                <a:solidFill>
                  <a:srgbClr val="000000"/>
                </a:solidFill>
                <a:latin typeface="TT Commons Pro"/>
              </a:rPr>
              <a:t> (</a:t>
            </a:r>
            <a:r>
              <a:rPr lang="en-US" sz="1200" dirty="0" err="1">
                <a:solidFill>
                  <a:srgbClr val="000000"/>
                </a:solidFill>
                <a:latin typeface="TT Commons Pro"/>
              </a:rPr>
              <a:t>по</a:t>
            </a:r>
            <a:r>
              <a:rPr lang="en-US" sz="1200" dirty="0">
                <a:solidFill>
                  <a:srgbClr val="000000"/>
                </a:solidFill>
                <a:latin typeface="TT Commons Pro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TT Commons Pro"/>
              </a:rPr>
              <a:t>разным</a:t>
            </a:r>
            <a:r>
              <a:rPr lang="en-US" sz="1200" dirty="0">
                <a:solidFill>
                  <a:srgbClr val="000000"/>
                </a:solidFill>
                <a:latin typeface="TT Commons Pro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TT Commons Pro"/>
              </a:rPr>
              <a:t>оценкам</a:t>
            </a:r>
            <a:r>
              <a:rPr lang="en-US" sz="1200" dirty="0">
                <a:solidFill>
                  <a:srgbClr val="000000"/>
                </a:solidFill>
                <a:latin typeface="TT Commons Pro"/>
              </a:rPr>
              <a:t>)</a:t>
            </a:r>
          </a:p>
          <a:p>
            <a:endParaRPr lang="ru-RU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919F546-4BC6-1EA2-BBBA-6E51A3B4B6E2}"/>
              </a:ext>
            </a:extLst>
          </p:cNvPr>
          <p:cNvSpPr txBox="1"/>
          <p:nvPr/>
        </p:nvSpPr>
        <p:spPr>
          <a:xfrm>
            <a:off x="4144746" y="4348313"/>
            <a:ext cx="20352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/>
              <a:t>Размер потенциального рынка, до которого можно дотянуться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79BC925-0ABA-90A7-E4DC-46E6D019723F}"/>
              </a:ext>
            </a:extLst>
          </p:cNvPr>
          <p:cNvSpPr txBox="1"/>
          <p:nvPr/>
        </p:nvSpPr>
        <p:spPr>
          <a:xfrm>
            <a:off x="6870560" y="4348313"/>
            <a:ext cx="2035277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latin typeface="TT Commons Pro"/>
              </a:rPr>
              <a:t>Доля рынка, которую может занять проект</a:t>
            </a:r>
            <a:endParaRPr lang="en-US" sz="1200" dirty="0">
              <a:solidFill>
                <a:srgbClr val="000000"/>
              </a:solidFill>
              <a:latin typeface="TT Commons Pro"/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9"/>
          <p:cNvSpPr/>
          <p:nvPr/>
        </p:nvSpPr>
        <p:spPr>
          <a:xfrm>
            <a:off x="9225" y="4660544"/>
            <a:ext cx="9144000" cy="549300"/>
          </a:xfrm>
          <a:prstGeom prst="rect">
            <a:avLst/>
          </a:prstGeom>
          <a:solidFill>
            <a:srgbClr val="F6F6FA"/>
          </a:solidFill>
          <a:ln>
            <a:noFill/>
          </a:ln>
        </p:spPr>
        <p:txBody>
          <a:bodyPr spcFirstLastPara="1" wrap="square" lIns="180000" tIns="180000" rIns="3240000" bIns="1800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 dirty="0">
              <a:solidFill>
                <a:srgbClr val="C1CAD8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43" name="Google Shape;143;p9"/>
          <p:cNvSpPr txBox="1">
            <a:spLocks noGrp="1"/>
          </p:cNvSpPr>
          <p:nvPr>
            <p:ph type="title"/>
          </p:nvPr>
        </p:nvSpPr>
        <p:spPr>
          <a:xfrm>
            <a:off x="9225" y="-52613"/>
            <a:ext cx="73287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35999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dirty="0">
                <a:latin typeface="Inter SemiBold"/>
                <a:ea typeface="Inter SemiBold"/>
                <a:cs typeface="Inter SemiBold"/>
                <a:sym typeface="Inter SemiBold"/>
              </a:rPr>
              <a:t>Конкуренты</a:t>
            </a:r>
            <a:endParaRPr dirty="0">
              <a:latin typeface="Inter SemiBold"/>
              <a:ea typeface="Inter SemiBold"/>
              <a:cs typeface="Inter SemiBold"/>
              <a:sym typeface="Inter SemiBold"/>
            </a:endParaRPr>
          </a:p>
        </p:txBody>
      </p:sp>
      <p:graphicFrame>
        <p:nvGraphicFramePr>
          <p:cNvPr id="145" name="Google Shape;145;p9"/>
          <p:cNvGraphicFramePr/>
          <p:nvPr>
            <p:extLst>
              <p:ext uri="{D42A27DB-BD31-4B8C-83A1-F6EECF244321}">
                <p14:modId xmlns:p14="http://schemas.microsoft.com/office/powerpoint/2010/main" val="2705221444"/>
              </p:ext>
            </p:extLst>
          </p:nvPr>
        </p:nvGraphicFramePr>
        <p:xfrm>
          <a:off x="1708033" y="482955"/>
          <a:ext cx="7328700" cy="4177589"/>
        </p:xfrm>
        <a:graphic>
          <a:graphicData uri="http://schemas.openxmlformats.org/drawingml/2006/table">
            <a:tbl>
              <a:tblPr>
                <a:noFill/>
                <a:tableStyleId>{A0016F95-CD63-4554-AEC5-948CB566EC59}</a:tableStyleId>
              </a:tblPr>
              <a:tblGrid>
                <a:gridCol w="1800135">
                  <a:extLst>
                    <a:ext uri="{9D8B030D-6E8A-4147-A177-3AD203B41FA5}">
                      <a16:colId xmlns:a16="http://schemas.microsoft.com/office/drawing/2014/main" val="2352848155"/>
                    </a:ext>
                  </a:extLst>
                </a:gridCol>
                <a:gridCol w="26824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94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64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4797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7223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65829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ru-RU" sz="800" b="1" u="none" strike="noStrike" cap="none" dirty="0">
                          <a:latin typeface="Inter"/>
                          <a:ea typeface="Inter"/>
                          <a:cs typeface="Inter"/>
                          <a:sym typeface="Inter"/>
                        </a:rPr>
                        <a:t>Характеристики для сравнения</a:t>
                      </a:r>
                      <a:endParaRPr sz="800" b="1" u="none" strike="noStrike" cap="none" dirty="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ru-RU" sz="800" b="1" u="none" strike="noStrike" cap="none" dirty="0">
                          <a:latin typeface="Inter"/>
                          <a:ea typeface="Inter"/>
                          <a:cs typeface="Inter"/>
                          <a:sym typeface="Inter"/>
                        </a:rPr>
                        <a:t>Чат-бот</a:t>
                      </a:r>
                      <a:endParaRPr sz="800" b="1" u="none" strike="noStrike" cap="none" dirty="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638E07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ru" sz="800" b="1" u="none" strike="noStrike" cap="none" dirty="0">
                          <a:solidFill>
                            <a:schemeClr val="lt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Наш чат-бот</a:t>
                      </a:r>
                      <a:endParaRPr sz="800" b="1" u="none" strike="noStrike" cap="none" dirty="0">
                        <a:solidFill>
                          <a:schemeClr val="lt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638E07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38E07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38E07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38E07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2E85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b="1" u="none" strike="noStrike" cap="none" dirty="0">
                          <a:latin typeface="Inter"/>
                          <a:ea typeface="Inter"/>
                          <a:cs typeface="Inter"/>
                          <a:sym typeface="Inter"/>
                        </a:rPr>
                        <a:t>HR Messenger</a:t>
                      </a:r>
                      <a:endParaRPr sz="800" b="1" u="none" strike="noStrike" cap="none" dirty="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638E07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b="1" u="none" strike="noStrike" cap="none" dirty="0" err="1">
                          <a:latin typeface="Inter"/>
                          <a:ea typeface="Inter"/>
                          <a:cs typeface="Inter"/>
                          <a:sym typeface="Inter"/>
                        </a:rPr>
                        <a:t>ChatFirst</a:t>
                      </a:r>
                      <a:endParaRPr sz="800" b="1" u="none" strike="noStrike" cap="none" dirty="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b="1" u="none" strike="noStrike" cap="none" dirty="0">
                          <a:latin typeface="Inter"/>
                          <a:ea typeface="Inter"/>
                          <a:cs typeface="Inter"/>
                          <a:sym typeface="Inter"/>
                        </a:rPr>
                        <a:t>AI Partner</a:t>
                      </a:r>
                      <a:endParaRPr sz="800" b="1" u="none" strike="noStrike" cap="none" dirty="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 rowSpan="9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ru-RU" sz="800" u="none" strike="noStrike" cap="none" dirty="0">
                          <a:latin typeface="Inter"/>
                          <a:ea typeface="Inter"/>
                          <a:cs typeface="Inter"/>
                          <a:sym typeface="Inter"/>
                        </a:rPr>
                        <a:t>Виды выполняемых задач</a:t>
                      </a:r>
                      <a:endParaRPr sz="800" u="none" strike="noStrike" cap="none" dirty="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38E07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ru" sz="800" u="none" strike="noStrike" cap="none" dirty="0">
                          <a:latin typeface="Inter"/>
                          <a:ea typeface="Inter"/>
                          <a:cs typeface="Inter"/>
                          <a:sym typeface="Inter"/>
                        </a:rPr>
                        <a:t>Подбор кандидатов</a:t>
                      </a:r>
                      <a:endParaRPr sz="800" u="none" strike="noStrike" cap="none" dirty="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rgbClr val="638E07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38E07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ru" sz="800" u="none" strike="noStrike" cap="none" dirty="0">
                          <a:solidFill>
                            <a:schemeClr val="lt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+</a:t>
                      </a:r>
                      <a:endParaRPr sz="800" u="none" strike="noStrike" cap="none" dirty="0">
                        <a:solidFill>
                          <a:schemeClr val="lt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638E07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38E07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38E07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38E07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2E85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800" u="none" strike="noStrike" cap="none" dirty="0">
                          <a:solidFill>
                            <a:schemeClr val="dk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+</a:t>
                      </a:r>
                      <a:endParaRPr sz="800" u="none" strike="noStrike" cap="none" dirty="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638E07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ru" sz="800" u="none" strike="noStrike" cap="none" dirty="0">
                          <a:latin typeface="Inter"/>
                          <a:ea typeface="Inter"/>
                          <a:cs typeface="Inter"/>
                          <a:sym typeface="Inter"/>
                        </a:rPr>
                        <a:t>+</a:t>
                      </a:r>
                      <a:endParaRPr sz="800" u="none" strike="noStrike" cap="none" dirty="0">
                        <a:solidFill>
                          <a:schemeClr val="dk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ru" sz="800" u="none" strike="noStrike" cap="none" dirty="0">
                          <a:solidFill>
                            <a:schemeClr val="dk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-</a:t>
                      </a:r>
                      <a:endParaRPr sz="800" u="none" strike="noStrike" cap="none" dirty="0">
                        <a:solidFill>
                          <a:schemeClr val="dk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 vMerge="1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800" u="none" strike="noStrike" cap="none" dirty="0">
                        <a:solidFill>
                          <a:schemeClr val="dk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38E07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800" u="none" strike="noStrike" cap="none" dirty="0">
                          <a:solidFill>
                            <a:schemeClr val="dk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Обработка откликов</a:t>
                      </a:r>
                      <a:endParaRPr sz="800" u="none" strike="noStrike" cap="none" dirty="0">
                        <a:solidFill>
                          <a:schemeClr val="dk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rgbClr val="638E07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38E07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ru" sz="800" u="none" strike="noStrike" cap="none" dirty="0">
                          <a:solidFill>
                            <a:schemeClr val="lt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+</a:t>
                      </a:r>
                      <a:endParaRPr sz="800" u="none" strike="noStrike" cap="none" dirty="0">
                        <a:solidFill>
                          <a:schemeClr val="lt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638E07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38E07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38E07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38E07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2E85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800" u="none" strike="noStrike" cap="none" dirty="0">
                          <a:solidFill>
                            <a:schemeClr val="dk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+</a:t>
                      </a:r>
                      <a:endParaRPr sz="800" u="none" strike="noStrike" cap="none" dirty="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638E07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ru" sz="800" u="none" strike="noStrike" cap="none" dirty="0">
                          <a:solidFill>
                            <a:schemeClr val="dk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–</a:t>
                      </a:r>
                      <a:endParaRPr sz="800" u="none" strike="noStrike" cap="none" dirty="0">
                        <a:solidFill>
                          <a:schemeClr val="dk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ru" sz="800" u="none" strike="noStrike" cap="none" dirty="0">
                          <a:solidFill>
                            <a:schemeClr val="dk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-</a:t>
                      </a:r>
                      <a:endParaRPr sz="800" u="none" strike="noStrike" cap="none" dirty="0">
                        <a:solidFill>
                          <a:schemeClr val="dk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1000">
                <a:tc vMerge="1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800" u="none" strike="noStrike" cap="none" dirty="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38E07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800" u="none" strike="noStrike" cap="none" dirty="0">
                          <a:latin typeface="Inter"/>
                          <a:ea typeface="Inter"/>
                          <a:cs typeface="Inter"/>
                          <a:sym typeface="Inter"/>
                        </a:rPr>
                        <a:t>Сбор обратной связи</a:t>
                      </a:r>
                      <a:endParaRPr sz="800" u="none" strike="noStrike" cap="none" dirty="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rgbClr val="638E07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38E07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800" u="none" strike="noStrike" cap="none">
                          <a:solidFill>
                            <a:schemeClr val="lt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+</a:t>
                      </a:r>
                      <a:endParaRPr sz="800" u="none" strike="noStrike" cap="none">
                        <a:solidFill>
                          <a:schemeClr val="lt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638E07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38E07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38E07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38E07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2E85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800" u="none" strike="noStrike" cap="none">
                          <a:solidFill>
                            <a:schemeClr val="dk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+</a:t>
                      </a:r>
                      <a:endParaRPr sz="800" u="none" strike="noStrike" cap="non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638E07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ru" sz="800" u="none" strike="noStrike" cap="none" dirty="0">
                          <a:solidFill>
                            <a:schemeClr val="dk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-</a:t>
                      </a:r>
                      <a:endParaRPr sz="800" u="none" strike="noStrike" cap="none" dirty="0">
                        <a:solidFill>
                          <a:schemeClr val="dk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ru" sz="800" u="none" strike="noStrike" cap="none" dirty="0">
                          <a:solidFill>
                            <a:schemeClr val="dk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-</a:t>
                      </a:r>
                      <a:endParaRPr sz="800" u="none" strike="noStrike" cap="none" dirty="0">
                        <a:solidFill>
                          <a:schemeClr val="dk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1000">
                <a:tc vMerge="1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800" u="none" strike="noStrike" cap="none" dirty="0">
                        <a:solidFill>
                          <a:schemeClr val="dk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38E07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800" u="none" strike="noStrike" cap="none" dirty="0" err="1">
                          <a:solidFill>
                            <a:schemeClr val="dk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Онбординг</a:t>
                      </a:r>
                      <a:r>
                        <a:rPr lang="ru-RU" sz="800" u="none" strike="noStrike" cap="none" dirty="0">
                          <a:solidFill>
                            <a:schemeClr val="dk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, адаптация и сопровождение сотрудников</a:t>
                      </a:r>
                      <a:endParaRPr sz="800" u="none" strike="noStrike" cap="none" dirty="0">
                        <a:solidFill>
                          <a:schemeClr val="dk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rgbClr val="638E07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38E07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ru" sz="800" u="none" strike="noStrike" cap="none" dirty="0">
                          <a:solidFill>
                            <a:schemeClr val="lt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-</a:t>
                      </a:r>
                      <a:endParaRPr sz="800" u="none" strike="noStrike" cap="none" dirty="0">
                        <a:solidFill>
                          <a:schemeClr val="lt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638E07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38E07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38E07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638E07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2E85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ru" sz="800" u="none" strike="noStrike" cap="none" dirty="0">
                          <a:solidFill>
                            <a:schemeClr val="dk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+</a:t>
                      </a:r>
                      <a:endParaRPr sz="800" u="none" strike="noStrike" cap="none" dirty="0">
                        <a:solidFill>
                          <a:schemeClr val="dk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638E07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ru" sz="800" u="none" strike="noStrike" cap="none" dirty="0">
                          <a:solidFill>
                            <a:schemeClr val="dk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+</a:t>
                      </a:r>
                      <a:endParaRPr sz="800" u="none" strike="noStrike" cap="none" dirty="0">
                        <a:solidFill>
                          <a:schemeClr val="dk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ru" sz="800" u="none" strike="noStrike" cap="none" dirty="0">
                          <a:solidFill>
                            <a:schemeClr val="dk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_</a:t>
                      </a:r>
                      <a:endParaRPr sz="800" u="none" strike="noStrike" cap="none" dirty="0">
                        <a:solidFill>
                          <a:schemeClr val="dk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1000">
                <a:tc vMerge="1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800" u="none" strike="noStrike" cap="none" dirty="0">
                        <a:solidFill>
                          <a:schemeClr val="dk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638E07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800" u="none" strike="noStrike" cap="none" dirty="0">
                          <a:solidFill>
                            <a:schemeClr val="dk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Ответы на наиболее распространенные вопросы сотрудников об организации</a:t>
                      </a:r>
                      <a:endParaRPr sz="800" u="none" strike="noStrike" cap="none" dirty="0">
                        <a:solidFill>
                          <a:schemeClr val="dk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rgbClr val="638E07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638E07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ru-RU" sz="800" u="none" strike="noStrike" cap="none" dirty="0">
                          <a:solidFill>
                            <a:schemeClr val="lt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+</a:t>
                      </a:r>
                      <a:endParaRPr sz="800" u="none" strike="noStrike" cap="none" dirty="0">
                        <a:solidFill>
                          <a:schemeClr val="lt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rgbClr val="638E07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638E07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38E07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638E07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2E85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ru-RU" sz="800" u="none" strike="noStrike" cap="none" dirty="0">
                          <a:solidFill>
                            <a:schemeClr val="dk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+</a:t>
                      </a:r>
                      <a:endParaRPr sz="800" u="none" strike="noStrike" cap="none" dirty="0">
                        <a:solidFill>
                          <a:schemeClr val="dk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rgbClr val="638E07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ru-RU" sz="800" u="none" strike="noStrike" cap="none" dirty="0">
                          <a:solidFill>
                            <a:schemeClr val="dk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+</a:t>
                      </a:r>
                      <a:endParaRPr sz="800" u="none" strike="noStrike" cap="none" dirty="0">
                        <a:solidFill>
                          <a:schemeClr val="dk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ru-RU" sz="800" u="none" strike="noStrike" cap="none" dirty="0">
                          <a:solidFill>
                            <a:schemeClr val="dk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+</a:t>
                      </a:r>
                      <a:endParaRPr sz="800" u="none" strike="noStrike" cap="none" dirty="0">
                        <a:solidFill>
                          <a:schemeClr val="dk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89118737"/>
                  </a:ext>
                </a:extLst>
              </a:tr>
              <a:tr h="381000">
                <a:tc vMerge="1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800" u="none" strike="noStrike" cap="none" dirty="0">
                        <a:solidFill>
                          <a:schemeClr val="dk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638E07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800" u="none" strike="noStrike" cap="none" dirty="0">
                          <a:solidFill>
                            <a:schemeClr val="dk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Оформление больничных листов</a:t>
                      </a:r>
                      <a:endParaRPr sz="800" u="none" strike="noStrike" cap="none" dirty="0">
                        <a:solidFill>
                          <a:schemeClr val="dk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rgbClr val="638E07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638E07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ru-RU" sz="800" u="none" strike="noStrike" cap="none" dirty="0">
                          <a:solidFill>
                            <a:schemeClr val="lt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+</a:t>
                      </a:r>
                      <a:endParaRPr sz="800" u="none" strike="noStrike" cap="none" dirty="0">
                        <a:solidFill>
                          <a:schemeClr val="lt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rgbClr val="638E07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638E07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38E07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638E07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2E85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ru-RU" sz="800" u="none" strike="noStrike" cap="none" dirty="0">
                          <a:solidFill>
                            <a:schemeClr val="dk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-</a:t>
                      </a:r>
                      <a:endParaRPr sz="800" u="none" strike="noStrike" cap="none" dirty="0">
                        <a:solidFill>
                          <a:schemeClr val="dk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rgbClr val="638E07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ru-RU" sz="800" u="none" strike="noStrike" cap="none" dirty="0">
                          <a:solidFill>
                            <a:schemeClr val="dk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-</a:t>
                      </a:r>
                      <a:endParaRPr sz="800" u="none" strike="noStrike" cap="none" dirty="0">
                        <a:solidFill>
                          <a:schemeClr val="dk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ru-RU" sz="800" u="none" strike="noStrike" cap="none" dirty="0">
                          <a:solidFill>
                            <a:schemeClr val="dk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+</a:t>
                      </a:r>
                      <a:endParaRPr sz="800" u="none" strike="noStrike" cap="none" dirty="0">
                        <a:solidFill>
                          <a:schemeClr val="dk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78009402"/>
                  </a:ext>
                </a:extLst>
              </a:tr>
              <a:tr h="381000">
                <a:tc vMerge="1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800" u="none" strike="noStrike" cap="none" dirty="0">
                        <a:solidFill>
                          <a:schemeClr val="dk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638E07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800" u="none" strike="noStrike" cap="none" dirty="0">
                          <a:solidFill>
                            <a:schemeClr val="dk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Формирование расчетных листов</a:t>
                      </a:r>
                      <a:endParaRPr sz="800" u="none" strike="noStrike" cap="none" dirty="0">
                        <a:solidFill>
                          <a:schemeClr val="dk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rgbClr val="638E07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638E07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ru-RU" sz="800" u="none" strike="noStrike" cap="none" dirty="0">
                          <a:solidFill>
                            <a:schemeClr val="lt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+</a:t>
                      </a:r>
                      <a:endParaRPr sz="800" u="none" strike="noStrike" cap="none" dirty="0">
                        <a:solidFill>
                          <a:schemeClr val="lt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rgbClr val="638E07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638E07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38E07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638E07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2E85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ru-RU" sz="800" u="none" strike="noStrike" cap="none" dirty="0">
                          <a:solidFill>
                            <a:schemeClr val="dk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-</a:t>
                      </a:r>
                      <a:endParaRPr sz="800" u="none" strike="noStrike" cap="none" dirty="0">
                        <a:solidFill>
                          <a:schemeClr val="dk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rgbClr val="638E07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ru-RU" sz="800" u="none" strike="noStrike" cap="none" dirty="0">
                          <a:solidFill>
                            <a:schemeClr val="dk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-</a:t>
                      </a:r>
                      <a:endParaRPr sz="800" u="none" strike="noStrike" cap="none" dirty="0">
                        <a:solidFill>
                          <a:schemeClr val="dk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ru-RU" sz="800" u="none" strike="noStrike" cap="none" dirty="0">
                          <a:solidFill>
                            <a:schemeClr val="dk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+</a:t>
                      </a:r>
                      <a:endParaRPr sz="800" u="none" strike="noStrike" cap="none" dirty="0">
                        <a:solidFill>
                          <a:schemeClr val="dk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36851981"/>
                  </a:ext>
                </a:extLst>
              </a:tr>
              <a:tr h="380137">
                <a:tc vMerge="1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800" u="none" strike="noStrike" cap="none" dirty="0">
                        <a:solidFill>
                          <a:schemeClr val="dk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638E07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800" u="none" strike="noStrike" cap="none" dirty="0">
                          <a:solidFill>
                            <a:schemeClr val="dk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Предоставление информации о текущих задачах сотрудника</a:t>
                      </a:r>
                      <a:endParaRPr sz="800" u="none" strike="noStrike" cap="none" dirty="0">
                        <a:solidFill>
                          <a:schemeClr val="dk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rgbClr val="638E07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638E07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ru-RU" sz="800" u="none" strike="noStrike" cap="none" dirty="0">
                          <a:solidFill>
                            <a:schemeClr val="lt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+</a:t>
                      </a:r>
                      <a:endParaRPr sz="800" u="none" strike="noStrike" cap="none" dirty="0">
                        <a:solidFill>
                          <a:schemeClr val="lt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rgbClr val="638E07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638E07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38E07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638E07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2E85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ru-RU" sz="800" u="none" strike="noStrike" cap="none" dirty="0">
                          <a:solidFill>
                            <a:schemeClr val="dk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-</a:t>
                      </a:r>
                      <a:endParaRPr sz="800" u="none" strike="noStrike" cap="none" dirty="0">
                        <a:solidFill>
                          <a:schemeClr val="dk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rgbClr val="638E07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ru-RU" sz="800" u="none" strike="noStrike" cap="none" dirty="0">
                          <a:solidFill>
                            <a:schemeClr val="dk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-</a:t>
                      </a:r>
                      <a:endParaRPr sz="800" u="none" strike="noStrike" cap="none" dirty="0">
                        <a:solidFill>
                          <a:schemeClr val="dk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ru-RU" sz="800" u="none" strike="noStrike" cap="none" dirty="0">
                          <a:solidFill>
                            <a:schemeClr val="dk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+</a:t>
                      </a:r>
                      <a:endParaRPr sz="800" u="none" strike="noStrike" cap="none" dirty="0">
                        <a:solidFill>
                          <a:schemeClr val="dk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21026981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800" u="none" strike="noStrike" cap="none" dirty="0">
                        <a:solidFill>
                          <a:schemeClr val="dk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638E07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800" u="none" strike="noStrike" cap="none" dirty="0">
                          <a:solidFill>
                            <a:schemeClr val="dk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Сокращение времени обработки входящих запросов от дистрибьюторов</a:t>
                      </a:r>
                      <a:endParaRPr sz="800" u="none" strike="noStrike" cap="none" dirty="0">
                        <a:solidFill>
                          <a:schemeClr val="dk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rgbClr val="638E07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638E07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ru-RU" sz="800" u="none" strike="noStrike" cap="none" dirty="0">
                          <a:solidFill>
                            <a:schemeClr val="lt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+</a:t>
                      </a:r>
                      <a:endParaRPr sz="800" u="none" strike="noStrike" cap="none" dirty="0">
                        <a:solidFill>
                          <a:schemeClr val="lt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rgbClr val="638E07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638E07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38E07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38E07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2E85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ru-RU" sz="800" u="none" strike="noStrike" cap="none" dirty="0">
                          <a:solidFill>
                            <a:schemeClr val="dk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-</a:t>
                      </a:r>
                      <a:endParaRPr sz="800" u="none" strike="noStrike" cap="none" dirty="0">
                        <a:solidFill>
                          <a:schemeClr val="dk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rgbClr val="638E07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ru-RU" sz="800" u="none" strike="noStrike" cap="none" dirty="0">
                          <a:solidFill>
                            <a:schemeClr val="dk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-</a:t>
                      </a:r>
                      <a:endParaRPr sz="800" u="none" strike="noStrike" cap="none" dirty="0">
                        <a:solidFill>
                          <a:schemeClr val="dk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ru-RU" sz="800" u="none" strike="noStrike" cap="none" dirty="0">
                          <a:solidFill>
                            <a:schemeClr val="dk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-</a:t>
                      </a:r>
                      <a:endParaRPr sz="800" u="none" strike="noStrike" cap="none" dirty="0">
                        <a:solidFill>
                          <a:schemeClr val="dk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87810637"/>
                  </a:ext>
                </a:extLst>
              </a:tr>
            </a:tbl>
          </a:graphicData>
        </a:graphic>
      </p:graphicFrame>
      <p:sp>
        <p:nvSpPr>
          <p:cNvPr id="146" name="Google Shape;146;p9"/>
          <p:cNvSpPr txBox="1"/>
          <p:nvPr/>
        </p:nvSpPr>
        <p:spPr>
          <a:xfrm>
            <a:off x="8630775" y="4594200"/>
            <a:ext cx="502200" cy="54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1" i="0" u="none" strike="noStrike" cap="none">
                <a:solidFill>
                  <a:srgbClr val="2E85EC"/>
                </a:solidFill>
                <a:latin typeface="Inter"/>
                <a:ea typeface="Inter"/>
                <a:cs typeface="Inter"/>
                <a:sym typeface="Inter"/>
              </a:rPr>
              <a:t>8</a:t>
            </a:fld>
            <a:endParaRPr sz="1000" b="1" i="0" u="none" strike="noStrike" cap="none">
              <a:solidFill>
                <a:srgbClr val="2E85EC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10"/>
          <p:cNvSpPr/>
          <p:nvPr/>
        </p:nvSpPr>
        <p:spPr>
          <a:xfrm>
            <a:off x="9225" y="4414700"/>
            <a:ext cx="9144000" cy="729000"/>
          </a:xfrm>
          <a:prstGeom prst="rect">
            <a:avLst/>
          </a:prstGeom>
          <a:solidFill>
            <a:srgbClr val="F6F6FA"/>
          </a:solidFill>
          <a:ln>
            <a:noFill/>
          </a:ln>
        </p:spPr>
        <p:txBody>
          <a:bodyPr spcFirstLastPara="1" wrap="square" lIns="180000" tIns="180000" rIns="3240000" bIns="1800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52" name="Google Shape;152;p10"/>
          <p:cNvSpPr txBox="1">
            <a:spLocks noGrp="1"/>
          </p:cNvSpPr>
          <p:nvPr>
            <p:ph type="title"/>
          </p:nvPr>
        </p:nvSpPr>
        <p:spPr>
          <a:xfrm>
            <a:off x="559500" y="286600"/>
            <a:ext cx="73287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35999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dirty="0">
                <a:latin typeface="Inter SemiBold"/>
                <a:ea typeface="Inter SemiBold"/>
                <a:cs typeface="Inter SemiBold"/>
                <a:sym typeface="Inter SemiBold"/>
              </a:rPr>
              <a:t>Конкурентные преимущества</a:t>
            </a:r>
            <a:endParaRPr dirty="0">
              <a:latin typeface="Inter SemiBold"/>
              <a:ea typeface="Inter SemiBold"/>
              <a:cs typeface="Inter SemiBold"/>
              <a:sym typeface="Inter SemiBold"/>
            </a:endParaRPr>
          </a:p>
        </p:txBody>
      </p:sp>
      <p:sp>
        <p:nvSpPr>
          <p:cNvPr id="154" name="Google Shape;154;p10"/>
          <p:cNvSpPr txBox="1"/>
          <p:nvPr/>
        </p:nvSpPr>
        <p:spPr>
          <a:xfrm>
            <a:off x="480842" y="2124206"/>
            <a:ext cx="1919100" cy="8950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35999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" dirty="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1. Более </a:t>
            </a:r>
            <a:r>
              <a:rPr lang="ru" dirty="0">
                <a:solidFill>
                  <a:schemeClr val="accent1"/>
                </a:solidFill>
                <a:latin typeface="Inter"/>
                <a:ea typeface="Inter"/>
                <a:cs typeface="Inter"/>
                <a:sym typeface="Inter"/>
              </a:rPr>
              <a:t>широкий</a:t>
            </a:r>
            <a:r>
              <a:rPr lang="ru" dirty="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 спектр задач, чем у конкурентов</a:t>
            </a:r>
            <a:endParaRPr sz="1400" i="0" u="none" strike="noStrike" cap="none" dirty="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56" name="Google Shape;156;p10"/>
          <p:cNvSpPr txBox="1"/>
          <p:nvPr/>
        </p:nvSpPr>
        <p:spPr>
          <a:xfrm>
            <a:off x="3264300" y="2003737"/>
            <a:ext cx="1919100" cy="18209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35999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dirty="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2. </a:t>
            </a:r>
            <a:r>
              <a:rPr lang="ru-RU" sz="1400" i="0" u="none" strike="noStrike" cap="none" dirty="0">
                <a:solidFill>
                  <a:schemeClr val="accent1"/>
                </a:solidFill>
                <a:latin typeface="Inter"/>
                <a:ea typeface="Inter"/>
                <a:cs typeface="Inter"/>
                <a:sym typeface="Inter"/>
              </a:rPr>
              <a:t>Минимальные</a:t>
            </a:r>
            <a:r>
              <a:rPr lang="ru-RU" sz="1400" i="0" u="none" strike="noStrike" cap="none" dirty="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 сроки разработки с даты оформления заявки до даты внедрения</a:t>
            </a:r>
          </a:p>
          <a:p>
            <a:pPr marL="35999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>
                <a:srgbClr val="000000"/>
              </a:buClr>
              <a:buSzPts val="1400"/>
              <a:buFont typeface="Arial"/>
              <a:buNone/>
            </a:pPr>
            <a:endParaRPr lang="ru-RU" sz="1400" b="0" i="0" u="none" strike="noStrike" cap="none" dirty="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58" name="Google Shape;158;p10"/>
          <p:cNvSpPr txBox="1"/>
          <p:nvPr/>
        </p:nvSpPr>
        <p:spPr>
          <a:xfrm>
            <a:off x="6130307" y="2003737"/>
            <a:ext cx="2532851" cy="13259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35999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400" i="0" u="none" strike="noStrike" cap="none" dirty="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3. Высокая степень </a:t>
            </a:r>
            <a:r>
              <a:rPr lang="ru-RU" sz="1400" i="0" u="none" strike="noStrike" cap="none" dirty="0" err="1">
                <a:solidFill>
                  <a:schemeClr val="accent1"/>
                </a:solidFill>
                <a:latin typeface="Inter"/>
                <a:ea typeface="Inter"/>
                <a:cs typeface="Inter"/>
                <a:sym typeface="Inter"/>
              </a:rPr>
              <a:t>персонализированности</a:t>
            </a:r>
            <a:r>
              <a:rPr lang="ru-RU" sz="1400" i="0" u="none" strike="noStrike" cap="none" dirty="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, адаптация под все нужды, требования и условия заказчика</a:t>
            </a:r>
          </a:p>
        </p:txBody>
      </p:sp>
      <p:sp>
        <p:nvSpPr>
          <p:cNvPr id="166" name="Google Shape;166;p10"/>
          <p:cNvSpPr txBox="1"/>
          <p:nvPr/>
        </p:nvSpPr>
        <p:spPr>
          <a:xfrm>
            <a:off x="8630775" y="4594200"/>
            <a:ext cx="502200" cy="54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1" i="0" u="none" strike="noStrike" cap="none">
                <a:solidFill>
                  <a:srgbClr val="2E85EC"/>
                </a:solidFill>
                <a:latin typeface="Inter"/>
                <a:ea typeface="Inter"/>
                <a:cs typeface="Inter"/>
                <a:sym typeface="Inter"/>
              </a:rPr>
              <a:t>9</a:t>
            </a:fld>
            <a:endParaRPr sz="1000" b="1" i="0" u="none" strike="noStrike" cap="none">
              <a:solidFill>
                <a:srgbClr val="2E85EC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11"/>
          <p:cNvSpPr/>
          <p:nvPr/>
        </p:nvSpPr>
        <p:spPr>
          <a:xfrm>
            <a:off x="-11025" y="4378669"/>
            <a:ext cx="9144000" cy="1083600"/>
          </a:xfrm>
          <a:prstGeom prst="rect">
            <a:avLst/>
          </a:prstGeom>
          <a:solidFill>
            <a:srgbClr val="F6F6FA"/>
          </a:solidFill>
          <a:ln>
            <a:noFill/>
          </a:ln>
        </p:spPr>
        <p:txBody>
          <a:bodyPr spcFirstLastPara="1" wrap="square" lIns="180000" tIns="180000" rIns="3240000" bIns="1800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72" name="Google Shape;172;p11"/>
          <p:cNvSpPr txBox="1">
            <a:spLocks noGrp="1"/>
          </p:cNvSpPr>
          <p:nvPr>
            <p:ph type="title"/>
          </p:nvPr>
        </p:nvSpPr>
        <p:spPr>
          <a:xfrm>
            <a:off x="457200" y="-11187"/>
            <a:ext cx="73287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35999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dirty="0">
                <a:latin typeface="Inter SemiBold"/>
                <a:ea typeface="Inter SemiBold"/>
                <a:cs typeface="Inter SemiBold"/>
                <a:sym typeface="Inter SemiBold"/>
              </a:rPr>
              <a:t>Бизнес-модель</a:t>
            </a:r>
            <a:endParaRPr dirty="0">
              <a:latin typeface="Inter SemiBold"/>
              <a:ea typeface="Inter SemiBold"/>
              <a:cs typeface="Inter SemiBold"/>
              <a:sym typeface="Inter SemiBold"/>
            </a:endParaRPr>
          </a:p>
        </p:txBody>
      </p:sp>
      <p:sp>
        <p:nvSpPr>
          <p:cNvPr id="175" name="Google Shape;175;p11"/>
          <p:cNvSpPr txBox="1"/>
          <p:nvPr/>
        </p:nvSpPr>
        <p:spPr>
          <a:xfrm>
            <a:off x="8630775" y="4594200"/>
            <a:ext cx="502200" cy="54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1" i="0" u="none" strike="noStrike" cap="none">
                <a:solidFill>
                  <a:srgbClr val="2E85EC"/>
                </a:solidFill>
                <a:latin typeface="Inter"/>
                <a:ea typeface="Inter"/>
                <a:cs typeface="Inter"/>
                <a:sym typeface="Inter"/>
              </a:rPr>
              <a:t>10</a:t>
            </a:fld>
            <a:endParaRPr sz="1000" b="1" i="0" u="none" strike="noStrike" cap="none">
              <a:solidFill>
                <a:srgbClr val="2E85EC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3375756-A560-7A62-67D3-839CD62F74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439" y="670131"/>
            <a:ext cx="8495071" cy="4473369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12"/>
          <p:cNvSpPr/>
          <p:nvPr/>
        </p:nvSpPr>
        <p:spPr>
          <a:xfrm>
            <a:off x="3134763" y="1356850"/>
            <a:ext cx="2187600" cy="11445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2E85E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1" name="Google Shape;181;p12"/>
          <p:cNvSpPr/>
          <p:nvPr/>
        </p:nvSpPr>
        <p:spPr>
          <a:xfrm>
            <a:off x="5562601" y="1356850"/>
            <a:ext cx="2187600" cy="11445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2E85E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2" name="Google Shape;182;p12"/>
          <p:cNvSpPr/>
          <p:nvPr/>
        </p:nvSpPr>
        <p:spPr>
          <a:xfrm>
            <a:off x="2679685" y="3014525"/>
            <a:ext cx="1764300" cy="10977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2E85E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3" name="Google Shape;183;p12"/>
          <p:cNvSpPr/>
          <p:nvPr/>
        </p:nvSpPr>
        <p:spPr>
          <a:xfrm>
            <a:off x="4652445" y="3004084"/>
            <a:ext cx="1822940" cy="10977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2E85E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4" name="Google Shape;184;p12"/>
          <p:cNvSpPr/>
          <p:nvPr/>
        </p:nvSpPr>
        <p:spPr>
          <a:xfrm>
            <a:off x="6676783" y="3014525"/>
            <a:ext cx="1868456" cy="10977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2E85E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5" name="Google Shape;185;p12"/>
          <p:cNvSpPr/>
          <p:nvPr/>
        </p:nvSpPr>
        <p:spPr>
          <a:xfrm>
            <a:off x="598761" y="3014525"/>
            <a:ext cx="1872464" cy="10977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2E85E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6" name="Google Shape;186;p12"/>
          <p:cNvSpPr/>
          <p:nvPr/>
        </p:nvSpPr>
        <p:spPr>
          <a:xfrm>
            <a:off x="706925" y="1356850"/>
            <a:ext cx="2187600" cy="11445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2E85E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7" name="Google Shape;187;p12"/>
          <p:cNvSpPr txBox="1"/>
          <p:nvPr/>
        </p:nvSpPr>
        <p:spPr>
          <a:xfrm>
            <a:off x="875166" y="1538120"/>
            <a:ext cx="1851000" cy="5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35999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ru" sz="2100" dirty="0">
                <a:solidFill>
                  <a:srgbClr val="2E85EC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3</a:t>
            </a:r>
            <a:r>
              <a:rPr lang="ru" sz="2100" b="0" i="0" u="none" strike="noStrike" cap="none" dirty="0">
                <a:solidFill>
                  <a:srgbClr val="2E85EC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 %</a:t>
            </a:r>
            <a:endParaRPr sz="2100" b="0" i="0" u="none" strike="noStrike" cap="none" dirty="0">
              <a:solidFill>
                <a:srgbClr val="2E85EC"/>
              </a:solidFill>
              <a:latin typeface="Inter SemiBold"/>
              <a:ea typeface="Inter SemiBold"/>
              <a:cs typeface="Inter SemiBold"/>
              <a:sym typeface="Inter SemiBold"/>
            </a:endParaRPr>
          </a:p>
        </p:txBody>
      </p:sp>
      <p:sp>
        <p:nvSpPr>
          <p:cNvPr id="188" name="Google Shape;188;p12"/>
          <p:cNvSpPr txBox="1"/>
          <p:nvPr/>
        </p:nvSpPr>
        <p:spPr>
          <a:xfrm>
            <a:off x="875166" y="1907084"/>
            <a:ext cx="18510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ru" sz="800" b="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Текущая или ожидаемая </a:t>
            </a:r>
            <a:r>
              <a:rPr lang="ru" sz="800" b="0" i="0" u="none" strike="noStrike" cap="none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конверсия</a:t>
            </a:r>
            <a:r>
              <a:rPr lang="ru" sz="800" b="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 в клиента / первую покупку (С1)</a:t>
            </a:r>
            <a:endParaRPr sz="800" b="0" i="0" u="none" strike="noStrike" cap="none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89" name="Google Shape;189;p12"/>
          <p:cNvSpPr txBox="1"/>
          <p:nvPr/>
        </p:nvSpPr>
        <p:spPr>
          <a:xfrm>
            <a:off x="3303141" y="1538120"/>
            <a:ext cx="1851000" cy="507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35999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ru" sz="2100" b="0" i="0" u="none" strike="noStrike" cap="none" dirty="0">
                <a:solidFill>
                  <a:srgbClr val="2E85EC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353,8 тыс ₽</a:t>
            </a:r>
            <a:endParaRPr sz="2100" b="0" i="0" u="none" strike="noStrike" cap="none" dirty="0">
              <a:solidFill>
                <a:srgbClr val="2E85EC"/>
              </a:solidFill>
              <a:latin typeface="Inter SemiBold"/>
              <a:ea typeface="Inter SemiBold"/>
              <a:cs typeface="Inter SemiBold"/>
              <a:sym typeface="Inter SemiBold"/>
            </a:endParaRPr>
          </a:p>
        </p:txBody>
      </p:sp>
      <p:sp>
        <p:nvSpPr>
          <p:cNvPr id="190" name="Google Shape;190;p12"/>
          <p:cNvSpPr txBox="1"/>
          <p:nvPr/>
        </p:nvSpPr>
        <p:spPr>
          <a:xfrm>
            <a:off x="5670755" y="1538120"/>
            <a:ext cx="1911088" cy="507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35999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ru" sz="2100" b="0" i="0" u="none" strike="noStrike" cap="none" dirty="0">
                <a:solidFill>
                  <a:srgbClr val="2E85EC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11 700 тыс </a:t>
            </a:r>
            <a:r>
              <a:rPr lang="ru" sz="2100" b="0" i="0" u="none" strike="noStrike" cap="none" dirty="0">
                <a:solidFill>
                  <a:srgbClr val="2E85EC"/>
                </a:solidFill>
                <a:highlight>
                  <a:srgbClr val="FFFFFF"/>
                </a:highlight>
                <a:latin typeface="Inter SemiBold"/>
                <a:ea typeface="Inter SemiBold"/>
                <a:cs typeface="Inter SemiBold"/>
                <a:sym typeface="Inter SemiBold"/>
              </a:rPr>
              <a:t>₽</a:t>
            </a:r>
            <a:endParaRPr sz="2100" b="0" i="0" u="none" strike="noStrike" cap="none" dirty="0">
              <a:solidFill>
                <a:srgbClr val="2E85EC"/>
              </a:solidFill>
              <a:latin typeface="Inter SemiBold"/>
              <a:ea typeface="Inter SemiBold"/>
              <a:cs typeface="Inter SemiBold"/>
              <a:sym typeface="Inter SemiBold"/>
            </a:endParaRPr>
          </a:p>
        </p:txBody>
      </p:sp>
      <p:sp>
        <p:nvSpPr>
          <p:cNvPr id="191" name="Google Shape;191;p12"/>
          <p:cNvSpPr txBox="1"/>
          <p:nvPr/>
        </p:nvSpPr>
        <p:spPr>
          <a:xfrm>
            <a:off x="3303141" y="1907084"/>
            <a:ext cx="18510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ru" sz="800" b="0" i="0" u="none" strike="noStrike" cap="none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Стоимость</a:t>
            </a:r>
            <a:r>
              <a:rPr lang="ru" sz="800" b="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 привлечения</a:t>
            </a:r>
            <a:endParaRPr sz="800" b="0" i="0" u="none" strike="noStrike" cap="non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ru" sz="800" b="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клиента (САС)</a:t>
            </a:r>
            <a:endParaRPr sz="800" b="0" i="0" u="none" strike="noStrike" cap="none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92" name="Google Shape;192;p12"/>
          <p:cNvSpPr txBox="1"/>
          <p:nvPr/>
        </p:nvSpPr>
        <p:spPr>
          <a:xfrm>
            <a:off x="5730843" y="1907084"/>
            <a:ext cx="18510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ru" sz="800" b="0" i="0" u="none" strike="noStrike" cap="none" dirty="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Средняя выручка</a:t>
            </a:r>
            <a:r>
              <a:rPr lang="ru" sz="800" b="0" i="0" u="none" strike="noStrike" cap="none" dirty="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 за время жизни клиента (AMPPU или LTV)</a:t>
            </a:r>
            <a:endParaRPr sz="800" b="0" i="0" u="none" strike="noStrike" cap="none" dirty="0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93" name="Google Shape;193;p12"/>
          <p:cNvSpPr txBox="1"/>
          <p:nvPr/>
        </p:nvSpPr>
        <p:spPr>
          <a:xfrm>
            <a:off x="474238" y="3240876"/>
            <a:ext cx="2049983" cy="507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35999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ru" sz="2100" b="0" i="0" u="none" strike="noStrike" cap="none" dirty="0">
                <a:solidFill>
                  <a:srgbClr val="2E85EC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 </a:t>
            </a:r>
            <a:r>
              <a:rPr lang="ru" sz="2100" dirty="0">
                <a:solidFill>
                  <a:srgbClr val="2E85EC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8 775</a:t>
            </a:r>
            <a:r>
              <a:rPr lang="ru" sz="2100" b="0" i="0" u="none" strike="noStrike" cap="none" dirty="0">
                <a:solidFill>
                  <a:srgbClr val="2E85EC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 тыс ₽</a:t>
            </a:r>
            <a:endParaRPr sz="2100" b="0" i="0" u="none" strike="noStrike" cap="none" dirty="0">
              <a:solidFill>
                <a:srgbClr val="2E85EC"/>
              </a:solidFill>
              <a:latin typeface="Inter SemiBold"/>
              <a:ea typeface="Inter SemiBold"/>
              <a:cs typeface="Inter SemiBold"/>
              <a:sym typeface="Inter SemiBold"/>
            </a:endParaRPr>
          </a:p>
        </p:txBody>
      </p:sp>
      <p:sp>
        <p:nvSpPr>
          <p:cNvPr id="194" name="Google Shape;194;p12"/>
          <p:cNvSpPr txBox="1"/>
          <p:nvPr/>
        </p:nvSpPr>
        <p:spPr>
          <a:xfrm>
            <a:off x="788935" y="3603093"/>
            <a:ext cx="15237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ru" sz="800" b="0" i="0" u="none" strike="noStrike" cap="none" dirty="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Валовая прибыль</a:t>
            </a:r>
            <a:endParaRPr sz="800" b="0" i="0" u="none" strike="noStrike" cap="none" dirty="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ru" sz="800" b="0" i="0" u="none" strike="noStrike" cap="none" dirty="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(AMPPU * покупатели)</a:t>
            </a:r>
            <a:endParaRPr sz="800" b="0" i="0" u="none" strike="noStrike" cap="none" dirty="0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95" name="Google Shape;195;p12"/>
          <p:cNvSpPr txBox="1"/>
          <p:nvPr/>
        </p:nvSpPr>
        <p:spPr>
          <a:xfrm>
            <a:off x="2524221" y="3243396"/>
            <a:ext cx="2049983" cy="507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35999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ru" sz="2100" dirty="0">
                <a:solidFill>
                  <a:srgbClr val="2E85EC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1061,4</a:t>
            </a:r>
            <a:r>
              <a:rPr lang="ru" sz="2100" b="0" i="0" u="none" strike="noStrike" cap="none" dirty="0">
                <a:solidFill>
                  <a:srgbClr val="2E85EC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 тыс ₽</a:t>
            </a:r>
            <a:endParaRPr sz="2100" b="0" i="0" u="none" strike="noStrike" cap="none" dirty="0">
              <a:solidFill>
                <a:srgbClr val="2E85EC"/>
              </a:solidFill>
              <a:latin typeface="Inter SemiBold"/>
              <a:ea typeface="Inter SemiBold"/>
              <a:cs typeface="Inter SemiBold"/>
              <a:sym typeface="Inter SemiBold"/>
            </a:endParaRPr>
          </a:p>
        </p:txBody>
      </p:sp>
      <p:sp>
        <p:nvSpPr>
          <p:cNvPr id="196" name="Google Shape;196;p12"/>
          <p:cNvSpPr txBox="1"/>
          <p:nvPr/>
        </p:nvSpPr>
        <p:spPr>
          <a:xfrm>
            <a:off x="4496273" y="3228615"/>
            <a:ext cx="2097380" cy="507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35999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ru" sz="2100" b="0" i="0" u="none" strike="noStrike" cap="none" dirty="0">
                <a:solidFill>
                  <a:srgbClr val="2E85EC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 </a:t>
            </a:r>
            <a:r>
              <a:rPr lang="ru" sz="2100" dirty="0">
                <a:solidFill>
                  <a:srgbClr val="2E85EC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277,5 тыс </a:t>
            </a:r>
            <a:r>
              <a:rPr lang="ru" sz="2100" b="0" i="0" u="none" strike="noStrike" cap="none" dirty="0">
                <a:solidFill>
                  <a:srgbClr val="2E85EC"/>
                </a:solidFill>
                <a:highlight>
                  <a:srgbClr val="FFFFFF"/>
                </a:highlight>
                <a:latin typeface="Inter SemiBold"/>
                <a:ea typeface="Inter SemiBold"/>
                <a:cs typeface="Inter SemiBold"/>
                <a:sym typeface="Inter SemiBold"/>
              </a:rPr>
              <a:t>₽</a:t>
            </a:r>
            <a:endParaRPr sz="2100" b="0" i="0" u="none" strike="noStrike" cap="none" dirty="0">
              <a:solidFill>
                <a:srgbClr val="2E85EC"/>
              </a:solidFill>
              <a:latin typeface="Inter SemiBold"/>
              <a:ea typeface="Inter SemiBold"/>
              <a:cs typeface="Inter SemiBold"/>
              <a:sym typeface="Inter SemiBold"/>
            </a:endParaRPr>
          </a:p>
        </p:txBody>
      </p:sp>
      <p:sp>
        <p:nvSpPr>
          <p:cNvPr id="197" name="Google Shape;197;p12"/>
          <p:cNvSpPr txBox="1"/>
          <p:nvPr/>
        </p:nvSpPr>
        <p:spPr>
          <a:xfrm>
            <a:off x="2776435" y="3585535"/>
            <a:ext cx="15708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ru" sz="800" b="0" i="0" u="none" strike="noStrike" cap="none" dirty="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Расходы</a:t>
            </a:r>
            <a:r>
              <a:rPr lang="ru" sz="800" b="0" i="0" u="none" strike="noStrike" cap="none" dirty="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 на привлечение (Acquisition Costs)</a:t>
            </a:r>
            <a:endParaRPr sz="800" b="0" i="0" u="none" strike="noStrike" cap="none" dirty="0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98" name="Google Shape;198;p12"/>
          <p:cNvSpPr txBox="1"/>
          <p:nvPr/>
        </p:nvSpPr>
        <p:spPr>
          <a:xfrm>
            <a:off x="4757910" y="3563375"/>
            <a:ext cx="15237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ru" sz="800" b="0" i="0" u="none" strike="noStrike" cap="none" dirty="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Постоянные расходы</a:t>
            </a:r>
            <a:endParaRPr sz="800" b="0" i="0" u="none" strike="noStrike" cap="none" dirty="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ru" sz="800" b="0" i="0" u="none" strike="noStrike" cap="none" dirty="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(Fix Costs)</a:t>
            </a:r>
            <a:endParaRPr sz="800" b="0" i="0" u="none" strike="noStrike" cap="none" dirty="0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99" name="Google Shape;199;p12"/>
          <p:cNvSpPr txBox="1"/>
          <p:nvPr/>
        </p:nvSpPr>
        <p:spPr>
          <a:xfrm>
            <a:off x="6564854" y="3257793"/>
            <a:ext cx="2097380" cy="507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35999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ru" sz="2100" dirty="0">
                <a:solidFill>
                  <a:srgbClr val="2E85EC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662</a:t>
            </a:r>
            <a:r>
              <a:rPr lang="ru" sz="2100" b="0" i="0" u="none" strike="noStrike" cap="none" dirty="0">
                <a:solidFill>
                  <a:srgbClr val="2E85EC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,33 тыс </a:t>
            </a:r>
            <a:r>
              <a:rPr lang="ru" sz="2100" b="0" i="0" u="none" strike="noStrike" cap="none" dirty="0">
                <a:solidFill>
                  <a:srgbClr val="2E85EC"/>
                </a:solidFill>
                <a:highlight>
                  <a:srgbClr val="FFFFFF"/>
                </a:highlight>
                <a:latin typeface="Inter SemiBold"/>
                <a:ea typeface="Inter SemiBold"/>
                <a:cs typeface="Inter SemiBold"/>
                <a:sym typeface="Inter SemiBold"/>
              </a:rPr>
              <a:t>₽</a:t>
            </a:r>
            <a:endParaRPr sz="2100" b="0" i="0" u="none" strike="noStrike" cap="none" dirty="0">
              <a:solidFill>
                <a:srgbClr val="2E85EC"/>
              </a:solidFill>
              <a:latin typeface="Inter SemiBold"/>
              <a:ea typeface="Inter SemiBold"/>
              <a:cs typeface="Inter SemiBold"/>
              <a:sym typeface="Inter SemiBold"/>
            </a:endParaRPr>
          </a:p>
        </p:txBody>
      </p:sp>
      <p:sp>
        <p:nvSpPr>
          <p:cNvPr id="200" name="Google Shape;200;p12"/>
          <p:cNvSpPr txBox="1"/>
          <p:nvPr/>
        </p:nvSpPr>
        <p:spPr>
          <a:xfrm>
            <a:off x="6833265" y="3611694"/>
            <a:ext cx="15237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ru" sz="800" b="0" i="0" u="none" strike="noStrike" cap="none" dirty="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Прибыль</a:t>
            </a:r>
            <a:r>
              <a:rPr lang="ru" sz="800" b="0" i="0" u="none" strike="noStrike" cap="none" dirty="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 (Net Profit)</a:t>
            </a:r>
            <a:endParaRPr sz="800" b="0" i="0" u="none" strike="noStrike" cap="none" dirty="0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01" name="Google Shape;201;p12"/>
          <p:cNvSpPr txBox="1">
            <a:spLocks noGrp="1"/>
          </p:cNvSpPr>
          <p:nvPr>
            <p:ph type="body" idx="1"/>
          </p:nvPr>
        </p:nvSpPr>
        <p:spPr>
          <a:xfrm>
            <a:off x="598761" y="987375"/>
            <a:ext cx="7404600" cy="40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0000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SzPts val="1800"/>
              <a:buNone/>
            </a:pPr>
            <a:r>
              <a:rPr lang="ru" sz="1400" b="1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На один юнит</a:t>
            </a:r>
            <a:endParaRPr sz="1400" b="1">
              <a:solidFill>
                <a:srgbClr val="0C0C0C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02" name="Google Shape;202;p12"/>
          <p:cNvSpPr txBox="1">
            <a:spLocks noGrp="1"/>
          </p:cNvSpPr>
          <p:nvPr>
            <p:ph type="body" idx="1"/>
          </p:nvPr>
        </p:nvSpPr>
        <p:spPr>
          <a:xfrm>
            <a:off x="598761" y="2608325"/>
            <a:ext cx="7404600" cy="40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0000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SzPts val="1800"/>
              <a:buNone/>
            </a:pPr>
            <a:r>
              <a:rPr lang="ru" sz="1400" b="1" dirty="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На год </a:t>
            </a:r>
            <a:endParaRPr sz="1400" b="1" dirty="0">
              <a:solidFill>
                <a:srgbClr val="0C0C0C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03" name="Google Shape;203;p12"/>
          <p:cNvSpPr txBox="1">
            <a:spLocks noGrp="1"/>
          </p:cNvSpPr>
          <p:nvPr>
            <p:ph type="title"/>
          </p:nvPr>
        </p:nvSpPr>
        <p:spPr>
          <a:xfrm>
            <a:off x="559500" y="286600"/>
            <a:ext cx="73287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35999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dirty="0">
                <a:latin typeface="Inter SemiBold"/>
                <a:ea typeface="Inter SemiBold"/>
                <a:cs typeface="Inter SemiBold"/>
                <a:sym typeface="Inter SemiBold"/>
              </a:rPr>
              <a:t>Финансы</a:t>
            </a:r>
            <a:endParaRPr dirty="0">
              <a:latin typeface="Inter SemiBold"/>
              <a:ea typeface="Inter SemiBold"/>
              <a:cs typeface="Inter SemiBold"/>
              <a:sym typeface="Inter SemiBold"/>
            </a:endParaRPr>
          </a:p>
        </p:txBody>
      </p:sp>
      <p:sp>
        <p:nvSpPr>
          <p:cNvPr id="205" name="Google Shape;205;p12"/>
          <p:cNvSpPr txBox="1"/>
          <p:nvPr/>
        </p:nvSpPr>
        <p:spPr>
          <a:xfrm>
            <a:off x="8630775" y="4594200"/>
            <a:ext cx="502200" cy="54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1" i="0" u="none" strike="noStrike" cap="none">
                <a:solidFill>
                  <a:srgbClr val="2E85EC"/>
                </a:solidFill>
                <a:latin typeface="Inter"/>
                <a:ea typeface="Inter"/>
                <a:cs typeface="Inter"/>
                <a:sym typeface="Inter"/>
              </a:rPr>
              <a:t>11</a:t>
            </a:fld>
            <a:endParaRPr sz="1000" b="1" i="0" u="none" strike="noStrike" cap="none">
              <a:solidFill>
                <a:srgbClr val="2E85EC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06" name="Google Shape;206;p12"/>
          <p:cNvSpPr/>
          <p:nvPr/>
        </p:nvSpPr>
        <p:spPr>
          <a:xfrm>
            <a:off x="9225" y="4212000"/>
            <a:ext cx="9144000" cy="931500"/>
          </a:xfrm>
          <a:prstGeom prst="rect">
            <a:avLst/>
          </a:prstGeom>
          <a:solidFill>
            <a:srgbClr val="F6F6FA"/>
          </a:solidFill>
          <a:ln>
            <a:noFill/>
          </a:ln>
        </p:spPr>
        <p:txBody>
          <a:bodyPr spcFirstLastPara="1" wrap="square" lIns="180000" tIns="180000" rIns="3240000" bIns="1800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" name="Google Shape;220;p13">
            <a:extLst>
              <a:ext uri="{FF2B5EF4-FFF2-40B4-BE49-F238E27FC236}">
                <a16:creationId xmlns:a16="http://schemas.microsoft.com/office/drawing/2014/main" id="{D4D66A0A-91E7-8757-1383-9AD8323975E6}"/>
              </a:ext>
            </a:extLst>
          </p:cNvPr>
          <p:cNvSpPr txBox="1"/>
          <p:nvPr/>
        </p:nvSpPr>
        <p:spPr>
          <a:xfrm>
            <a:off x="8606780" y="4594200"/>
            <a:ext cx="502200" cy="54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1" i="0" u="none" strike="noStrike" cap="none">
                <a:solidFill>
                  <a:srgbClr val="2E85EC"/>
                </a:solidFill>
                <a:latin typeface="Inter"/>
                <a:ea typeface="Inter"/>
                <a:cs typeface="Inter"/>
                <a:sym typeface="Inter"/>
              </a:rPr>
              <a:t>11</a:t>
            </a:fld>
            <a:endParaRPr sz="1000" b="1" i="0" u="none" strike="noStrike" cap="none" dirty="0">
              <a:solidFill>
                <a:srgbClr val="2E85EC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12"/>
          <p:cNvSpPr txBox="1">
            <a:spLocks noGrp="1"/>
          </p:cNvSpPr>
          <p:nvPr>
            <p:ph type="title"/>
          </p:nvPr>
        </p:nvSpPr>
        <p:spPr>
          <a:xfrm>
            <a:off x="656045" y="133784"/>
            <a:ext cx="73287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35999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dirty="0">
                <a:latin typeface="Inter SemiBold"/>
                <a:ea typeface="Inter SemiBold"/>
                <a:cs typeface="Inter SemiBold"/>
                <a:sym typeface="Inter SemiBold"/>
              </a:rPr>
              <a:t>Затраты проекта</a:t>
            </a:r>
            <a:endParaRPr dirty="0">
              <a:latin typeface="Inter SemiBold"/>
              <a:ea typeface="Inter SemiBold"/>
              <a:cs typeface="Inter SemiBold"/>
              <a:sym typeface="Inter SemiBold"/>
            </a:endParaRPr>
          </a:p>
        </p:txBody>
      </p:sp>
      <p:sp>
        <p:nvSpPr>
          <p:cNvPr id="205" name="Google Shape;205;p12"/>
          <p:cNvSpPr txBox="1"/>
          <p:nvPr/>
        </p:nvSpPr>
        <p:spPr>
          <a:xfrm>
            <a:off x="8630775" y="4594200"/>
            <a:ext cx="502200" cy="54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1" i="0" u="none" strike="noStrike" cap="none">
                <a:solidFill>
                  <a:srgbClr val="2E85EC"/>
                </a:solidFill>
                <a:latin typeface="Inter"/>
                <a:ea typeface="Inter"/>
                <a:cs typeface="Inter"/>
                <a:sym typeface="Inter"/>
              </a:rPr>
              <a:t>12</a:t>
            </a:fld>
            <a:endParaRPr sz="1000" b="1" i="0" u="none" strike="noStrike" cap="none">
              <a:solidFill>
                <a:srgbClr val="2E85EC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06" name="Google Shape;206;p12"/>
          <p:cNvSpPr/>
          <p:nvPr/>
        </p:nvSpPr>
        <p:spPr>
          <a:xfrm>
            <a:off x="9225" y="4212000"/>
            <a:ext cx="9144000" cy="931500"/>
          </a:xfrm>
          <a:prstGeom prst="rect">
            <a:avLst/>
          </a:prstGeom>
          <a:solidFill>
            <a:srgbClr val="F6F6FA"/>
          </a:solidFill>
          <a:ln>
            <a:noFill/>
          </a:ln>
        </p:spPr>
        <p:txBody>
          <a:bodyPr spcFirstLastPara="1" wrap="square" lIns="180000" tIns="180000" rIns="3240000" bIns="1800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Pts val="1100"/>
              <a:buFont typeface="Arial"/>
              <a:buNone/>
            </a:pPr>
            <a:endParaRPr lang="ru-RU" sz="1100" b="0" i="0" u="none" strike="noStrike" cap="none" dirty="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5" name="Google Shape;220;p13">
            <a:extLst>
              <a:ext uri="{FF2B5EF4-FFF2-40B4-BE49-F238E27FC236}">
                <a16:creationId xmlns:a16="http://schemas.microsoft.com/office/drawing/2014/main" id="{AE2BE465-10DC-0092-47A7-31043C03AD62}"/>
              </a:ext>
            </a:extLst>
          </p:cNvPr>
          <p:cNvSpPr txBox="1"/>
          <p:nvPr/>
        </p:nvSpPr>
        <p:spPr>
          <a:xfrm>
            <a:off x="8606780" y="4594200"/>
            <a:ext cx="502200" cy="54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1" i="0" u="none" strike="noStrike" cap="none">
                <a:solidFill>
                  <a:srgbClr val="2E85EC"/>
                </a:solidFill>
                <a:latin typeface="Inter"/>
                <a:ea typeface="Inter"/>
                <a:cs typeface="Inter"/>
                <a:sym typeface="Inter"/>
              </a:rPr>
              <a:t>12</a:t>
            </a:fld>
            <a:endParaRPr sz="1000" b="1" i="0" u="none" strike="noStrike" cap="none" dirty="0">
              <a:solidFill>
                <a:srgbClr val="2E85EC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C867624F-BA8B-7C4B-E2D0-B067CC16C6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8285" y="988255"/>
            <a:ext cx="1952013" cy="3859079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A9B7EDA-F819-13DC-8BE0-DE7EC7BC91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18489" y="1618471"/>
            <a:ext cx="4595258" cy="2598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15925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12"/>
          <p:cNvSpPr txBox="1">
            <a:spLocks noGrp="1"/>
          </p:cNvSpPr>
          <p:nvPr>
            <p:ph type="title"/>
          </p:nvPr>
        </p:nvSpPr>
        <p:spPr>
          <a:xfrm>
            <a:off x="184097" y="221231"/>
            <a:ext cx="73287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35999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dirty="0">
                <a:latin typeface="Inter SemiBold"/>
                <a:ea typeface="Inter SemiBold"/>
                <a:cs typeface="Inter SemiBold"/>
                <a:sym typeface="Inter SemiBold"/>
              </a:rPr>
              <a:t>Затраты проекта</a:t>
            </a:r>
            <a:endParaRPr dirty="0">
              <a:latin typeface="Inter SemiBold"/>
              <a:ea typeface="Inter SemiBold"/>
              <a:cs typeface="Inter SemiBold"/>
              <a:sym typeface="Inter SemiBold"/>
            </a:endParaRPr>
          </a:p>
        </p:txBody>
      </p:sp>
      <p:sp>
        <p:nvSpPr>
          <p:cNvPr id="205" name="Google Shape;205;p12"/>
          <p:cNvSpPr txBox="1"/>
          <p:nvPr/>
        </p:nvSpPr>
        <p:spPr>
          <a:xfrm>
            <a:off x="8630775" y="4594200"/>
            <a:ext cx="502200" cy="54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1" i="0" u="none" strike="noStrike" cap="none">
                <a:solidFill>
                  <a:srgbClr val="2E85EC"/>
                </a:solidFill>
                <a:latin typeface="Inter"/>
                <a:ea typeface="Inter"/>
                <a:cs typeface="Inter"/>
                <a:sym typeface="Inter"/>
              </a:rPr>
              <a:t>13</a:t>
            </a:fld>
            <a:endParaRPr sz="1000" b="1" i="0" u="none" strike="noStrike" cap="none">
              <a:solidFill>
                <a:srgbClr val="2E85EC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06" name="Google Shape;206;p12"/>
          <p:cNvSpPr/>
          <p:nvPr/>
        </p:nvSpPr>
        <p:spPr>
          <a:xfrm>
            <a:off x="9225" y="4212000"/>
            <a:ext cx="9144000" cy="931500"/>
          </a:xfrm>
          <a:prstGeom prst="rect">
            <a:avLst/>
          </a:prstGeom>
          <a:solidFill>
            <a:srgbClr val="F6F6FA"/>
          </a:solidFill>
          <a:ln>
            <a:noFill/>
          </a:ln>
        </p:spPr>
        <p:txBody>
          <a:bodyPr spcFirstLastPara="1" wrap="square" lIns="180000" tIns="180000" rIns="3240000" bIns="1800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Pts val="1100"/>
              <a:buFont typeface="Arial"/>
              <a:buNone/>
            </a:pPr>
            <a:endParaRPr lang="ru-RU" sz="1100" b="0" i="0" u="none" strike="noStrike" cap="none" dirty="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5" name="Google Shape;220;p13">
            <a:extLst>
              <a:ext uri="{FF2B5EF4-FFF2-40B4-BE49-F238E27FC236}">
                <a16:creationId xmlns:a16="http://schemas.microsoft.com/office/drawing/2014/main" id="{AE2BE465-10DC-0092-47A7-31043C03AD62}"/>
              </a:ext>
            </a:extLst>
          </p:cNvPr>
          <p:cNvSpPr txBox="1"/>
          <p:nvPr/>
        </p:nvSpPr>
        <p:spPr>
          <a:xfrm>
            <a:off x="8606780" y="4594200"/>
            <a:ext cx="502200" cy="54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1" i="0" u="none" strike="noStrike" cap="none">
                <a:solidFill>
                  <a:srgbClr val="2E85EC"/>
                </a:solidFill>
                <a:latin typeface="Inter"/>
                <a:ea typeface="Inter"/>
                <a:cs typeface="Inter"/>
                <a:sym typeface="Inter"/>
              </a:rPr>
              <a:t>13</a:t>
            </a:fld>
            <a:endParaRPr sz="1000" b="1" i="0" u="none" strike="noStrike" cap="none" dirty="0">
              <a:solidFill>
                <a:srgbClr val="2E85EC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665BB63-61EC-FB3C-3C17-08087A32DF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075" y="1596719"/>
            <a:ext cx="4616010" cy="253295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787F422-C506-241F-8A1B-FB22D92EC31D}"/>
              </a:ext>
            </a:extLst>
          </p:cNvPr>
          <p:cNvSpPr txBox="1"/>
          <p:nvPr/>
        </p:nvSpPr>
        <p:spPr>
          <a:xfrm>
            <a:off x="5075317" y="2278418"/>
            <a:ext cx="4219890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tx1"/>
                </a:solidFill>
                <a:latin typeface="Inter" panose="020B0604020202020204" charset="0"/>
                <a:ea typeface="Inter" panose="020B0604020202020204" charset="0"/>
              </a:rPr>
              <a:t>Цена реализации чат-бота (внедрения и оптимизации) – </a:t>
            </a:r>
            <a:r>
              <a:rPr lang="ru-RU" dirty="0">
                <a:solidFill>
                  <a:schemeClr val="accent1"/>
                </a:solidFill>
                <a:latin typeface="Inter" panose="020B0604020202020204" charset="0"/>
                <a:ea typeface="Inter" panose="020B0604020202020204" charset="0"/>
              </a:rPr>
              <a:t>900</a:t>
            </a:r>
            <a:r>
              <a:rPr lang="ru-RU" dirty="0">
                <a:solidFill>
                  <a:schemeClr val="tx1"/>
                </a:solidFill>
                <a:latin typeface="Inter" panose="020B0604020202020204" charset="0"/>
                <a:ea typeface="Inter" panose="020B0604020202020204" charset="0"/>
              </a:rPr>
              <a:t> </a:t>
            </a:r>
            <a:r>
              <a:rPr lang="ru-RU" dirty="0">
                <a:solidFill>
                  <a:schemeClr val="accent1"/>
                </a:solidFill>
                <a:latin typeface="Inter" panose="020B0604020202020204" charset="0"/>
                <a:ea typeface="Inter" panose="020B0604020202020204" charset="0"/>
              </a:rPr>
              <a:t>тыс. руб.</a:t>
            </a:r>
          </a:p>
          <a:p>
            <a:endParaRPr lang="ru-RU" dirty="0">
              <a:solidFill>
                <a:schemeClr val="tx1"/>
              </a:solidFill>
              <a:latin typeface="Inter" panose="020B0604020202020204" charset="0"/>
              <a:ea typeface="Inter" panose="020B0604020202020204" charset="0"/>
            </a:endParaRPr>
          </a:p>
          <a:p>
            <a:r>
              <a:rPr lang="ru-RU" dirty="0">
                <a:solidFill>
                  <a:schemeClr val="tx1"/>
                </a:solidFill>
                <a:latin typeface="Inter" panose="020B0604020202020204" charset="0"/>
                <a:ea typeface="Inter" panose="020B0604020202020204" charset="0"/>
              </a:rPr>
              <a:t>Цена ежемесячной подписки после реализации чат-бота – </a:t>
            </a:r>
            <a:r>
              <a:rPr lang="ru-RU" dirty="0">
                <a:solidFill>
                  <a:schemeClr val="accent1"/>
                </a:solidFill>
                <a:latin typeface="Inter" panose="020B0604020202020204" charset="0"/>
                <a:ea typeface="Inter" panose="020B0604020202020204" charset="0"/>
              </a:rPr>
              <a:t>150 тыс. руб.</a:t>
            </a:r>
          </a:p>
        </p:txBody>
      </p:sp>
    </p:spTree>
    <p:extLst>
      <p:ext uri="{BB962C8B-B14F-4D97-AF65-F5344CB8AC3E}">
        <p14:creationId xmlns:p14="http://schemas.microsoft.com/office/powerpoint/2010/main" val="12423732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12"/>
          <p:cNvSpPr txBox="1">
            <a:spLocks noGrp="1"/>
          </p:cNvSpPr>
          <p:nvPr>
            <p:ph type="title"/>
          </p:nvPr>
        </p:nvSpPr>
        <p:spPr>
          <a:xfrm>
            <a:off x="0" y="-62674"/>
            <a:ext cx="73287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35999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dirty="0">
                <a:latin typeface="Inter SemiBold"/>
                <a:ea typeface="Inter SemiBold"/>
                <a:cs typeface="Inter SemiBold"/>
                <a:sym typeface="Inter SemiBold"/>
              </a:rPr>
              <a:t>Окупаемость проекта</a:t>
            </a:r>
            <a:endParaRPr dirty="0">
              <a:latin typeface="Inter SemiBold"/>
              <a:ea typeface="Inter SemiBold"/>
              <a:cs typeface="Inter SemiBold"/>
              <a:sym typeface="Inter SemiBold"/>
            </a:endParaRPr>
          </a:p>
        </p:txBody>
      </p:sp>
      <p:sp>
        <p:nvSpPr>
          <p:cNvPr id="205" name="Google Shape;205;p12"/>
          <p:cNvSpPr txBox="1"/>
          <p:nvPr/>
        </p:nvSpPr>
        <p:spPr>
          <a:xfrm>
            <a:off x="8630775" y="4594200"/>
            <a:ext cx="502200" cy="54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1" i="0" u="none" strike="noStrike" cap="none">
                <a:solidFill>
                  <a:srgbClr val="2E85EC"/>
                </a:solidFill>
                <a:latin typeface="Inter"/>
                <a:ea typeface="Inter"/>
                <a:cs typeface="Inter"/>
                <a:sym typeface="Inter"/>
              </a:rPr>
              <a:t>14</a:t>
            </a:fld>
            <a:endParaRPr sz="1000" b="1" i="0" u="none" strike="noStrike" cap="none">
              <a:solidFill>
                <a:srgbClr val="2E85EC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06" name="Google Shape;206;p12"/>
          <p:cNvSpPr/>
          <p:nvPr/>
        </p:nvSpPr>
        <p:spPr>
          <a:xfrm>
            <a:off x="9225" y="4212000"/>
            <a:ext cx="9144000" cy="931500"/>
          </a:xfrm>
          <a:prstGeom prst="rect">
            <a:avLst/>
          </a:prstGeom>
          <a:solidFill>
            <a:srgbClr val="F6F6FA"/>
          </a:solidFill>
          <a:ln>
            <a:noFill/>
          </a:ln>
        </p:spPr>
        <p:txBody>
          <a:bodyPr spcFirstLastPara="1" wrap="square" lIns="180000" tIns="180000" rIns="3240000" bIns="1800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Pts val="1100"/>
              <a:buFont typeface="Arial"/>
              <a:buNone/>
            </a:pPr>
            <a:endParaRPr lang="ru-RU" sz="1100" b="0" i="0" u="none" strike="noStrike" cap="none" dirty="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5" name="Google Shape;220;p13">
            <a:extLst>
              <a:ext uri="{FF2B5EF4-FFF2-40B4-BE49-F238E27FC236}">
                <a16:creationId xmlns:a16="http://schemas.microsoft.com/office/drawing/2014/main" id="{AE2BE465-10DC-0092-47A7-31043C03AD62}"/>
              </a:ext>
            </a:extLst>
          </p:cNvPr>
          <p:cNvSpPr txBox="1"/>
          <p:nvPr/>
        </p:nvSpPr>
        <p:spPr>
          <a:xfrm>
            <a:off x="8606780" y="4594200"/>
            <a:ext cx="502200" cy="54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1" i="0" u="none" strike="noStrike" cap="none">
                <a:solidFill>
                  <a:srgbClr val="2E85EC"/>
                </a:solidFill>
                <a:latin typeface="Inter"/>
                <a:ea typeface="Inter"/>
                <a:cs typeface="Inter"/>
                <a:sym typeface="Inter"/>
              </a:rPr>
              <a:t>14</a:t>
            </a:fld>
            <a:endParaRPr sz="1000" b="1" i="0" u="none" strike="noStrike" cap="none" dirty="0">
              <a:solidFill>
                <a:srgbClr val="2E85EC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787F422-C506-241F-8A1B-FB22D92EC31D}"/>
              </a:ext>
            </a:extLst>
          </p:cNvPr>
          <p:cNvSpPr txBox="1"/>
          <p:nvPr/>
        </p:nvSpPr>
        <p:spPr>
          <a:xfrm>
            <a:off x="5471651" y="429844"/>
            <a:ext cx="3945193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100" dirty="0">
                <a:solidFill>
                  <a:schemeClr val="tx1"/>
                </a:solidFill>
                <a:latin typeface="Inter" panose="020B0604020202020204" charset="0"/>
                <a:ea typeface="Inter" panose="020B0604020202020204" charset="0"/>
              </a:rPr>
              <a:t>Потребность в инвестициях – </a:t>
            </a:r>
            <a:r>
              <a:rPr lang="ru-RU" sz="1100" b="1" dirty="0">
                <a:solidFill>
                  <a:schemeClr val="accent1"/>
                </a:solidFill>
                <a:latin typeface="Inter" panose="020B0604020202020204" charset="0"/>
                <a:ea typeface="Inter" panose="020B0604020202020204" charset="0"/>
              </a:rPr>
              <a:t>1397,4</a:t>
            </a:r>
            <a:r>
              <a:rPr lang="ru-RU" sz="1100" dirty="0">
                <a:solidFill>
                  <a:schemeClr val="accent1"/>
                </a:solidFill>
                <a:latin typeface="Inter" panose="020B0604020202020204" charset="0"/>
                <a:ea typeface="Inter" panose="020B0604020202020204" charset="0"/>
              </a:rPr>
              <a:t> тыс. руб.</a:t>
            </a:r>
          </a:p>
          <a:p>
            <a:pPr algn="ctr"/>
            <a:r>
              <a:rPr lang="ru-RU" sz="1100" dirty="0">
                <a:solidFill>
                  <a:schemeClr val="tx1"/>
                </a:solidFill>
                <a:latin typeface="Inter" panose="020B0604020202020204" charset="0"/>
                <a:ea typeface="Inter" panose="020B0604020202020204" charset="0"/>
              </a:rPr>
              <a:t>Дисконтированный срок окупаемости – </a:t>
            </a:r>
            <a:r>
              <a:rPr lang="ru-RU" sz="1100" b="1" dirty="0">
                <a:solidFill>
                  <a:schemeClr val="accent1"/>
                </a:solidFill>
                <a:latin typeface="Inter" panose="020B0604020202020204" charset="0"/>
                <a:ea typeface="Inter" panose="020B0604020202020204" charset="0"/>
              </a:rPr>
              <a:t>19</a:t>
            </a:r>
            <a:r>
              <a:rPr lang="ru-RU" sz="1100" dirty="0">
                <a:solidFill>
                  <a:schemeClr val="accent1"/>
                </a:solidFill>
                <a:latin typeface="Inter" panose="020B0604020202020204" charset="0"/>
                <a:ea typeface="Inter" panose="020B0604020202020204" charset="0"/>
              </a:rPr>
              <a:t> </a:t>
            </a:r>
            <a:r>
              <a:rPr lang="ru-RU" sz="1100" dirty="0" err="1">
                <a:solidFill>
                  <a:schemeClr val="accent1"/>
                </a:solidFill>
                <a:latin typeface="Inter" panose="020B0604020202020204" charset="0"/>
                <a:ea typeface="Inter" panose="020B0604020202020204" charset="0"/>
              </a:rPr>
              <a:t>мес</a:t>
            </a:r>
            <a:r>
              <a:rPr lang="en-US" sz="1100" dirty="0">
                <a:solidFill>
                  <a:schemeClr val="accent1"/>
                </a:solidFill>
                <a:latin typeface="Inter" panose="020B0604020202020204" charset="0"/>
                <a:ea typeface="Inter" panose="020B0604020202020204" charset="0"/>
              </a:rPr>
              <a:t>.</a:t>
            </a:r>
            <a:endParaRPr lang="ru-RU" sz="1100" dirty="0">
              <a:solidFill>
                <a:schemeClr val="accent1"/>
              </a:solidFill>
              <a:latin typeface="Inter" panose="020B0604020202020204" charset="0"/>
              <a:ea typeface="Inter" panose="020B0604020202020204" charset="0"/>
            </a:endParaRPr>
          </a:p>
          <a:p>
            <a:pPr algn="ctr"/>
            <a:r>
              <a:rPr lang="ru-RU" sz="1100" dirty="0">
                <a:solidFill>
                  <a:schemeClr val="tx1"/>
                </a:solidFill>
                <a:latin typeface="Inter" panose="020B0604020202020204" charset="0"/>
                <a:ea typeface="Inter" panose="020B0604020202020204" charset="0"/>
              </a:rPr>
              <a:t>Ставка дисконтирования – </a:t>
            </a:r>
            <a:r>
              <a:rPr lang="ru-RU" sz="1100" b="1" dirty="0">
                <a:solidFill>
                  <a:schemeClr val="accent1"/>
                </a:solidFill>
                <a:latin typeface="Inter" panose="020B0604020202020204" charset="0"/>
                <a:ea typeface="Inter" panose="020B0604020202020204" charset="0"/>
              </a:rPr>
              <a:t>0,1</a:t>
            </a:r>
            <a:r>
              <a:rPr lang="ru-RU" sz="1100" dirty="0">
                <a:solidFill>
                  <a:schemeClr val="accent1"/>
                </a:solidFill>
                <a:latin typeface="Inter" panose="020B0604020202020204" charset="0"/>
                <a:ea typeface="Inter" panose="020B0604020202020204" charset="0"/>
              </a:rPr>
              <a:t> </a:t>
            </a:r>
            <a:r>
              <a:rPr lang="ru-RU" sz="1100" b="0" i="0" dirty="0">
                <a:solidFill>
                  <a:schemeClr val="accent1"/>
                </a:solidFill>
                <a:effectLst/>
                <a:latin typeface="Inter" panose="020B0604020202020204" charset="0"/>
                <a:ea typeface="Inter" panose="020B0604020202020204" charset="0"/>
              </a:rPr>
              <a:t>‰ </a:t>
            </a:r>
            <a:endParaRPr lang="ru-RU" sz="1100" dirty="0">
              <a:solidFill>
                <a:schemeClr val="accent1"/>
              </a:solidFill>
              <a:latin typeface="Inter" panose="020B0604020202020204" charset="0"/>
              <a:ea typeface="Inter" panose="020B060402020202020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F7D8AB0-E9F7-4168-D89B-E3CEB7EEAB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57748"/>
            <a:ext cx="7618178" cy="3985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77611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13"/>
          <p:cNvSpPr/>
          <p:nvPr/>
        </p:nvSpPr>
        <p:spPr>
          <a:xfrm>
            <a:off x="9225" y="4212000"/>
            <a:ext cx="9144000" cy="931500"/>
          </a:xfrm>
          <a:prstGeom prst="rect">
            <a:avLst/>
          </a:prstGeom>
          <a:solidFill>
            <a:srgbClr val="F6F6FA"/>
          </a:solidFill>
          <a:ln>
            <a:noFill/>
          </a:ln>
        </p:spPr>
        <p:txBody>
          <a:bodyPr spcFirstLastPara="1" wrap="square" lIns="180000" tIns="180000" rIns="3240000" bIns="1800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12" name="Google Shape;212;p13"/>
          <p:cNvSpPr txBox="1">
            <a:spLocks noGrp="1"/>
          </p:cNvSpPr>
          <p:nvPr>
            <p:ph type="title"/>
          </p:nvPr>
        </p:nvSpPr>
        <p:spPr>
          <a:xfrm>
            <a:off x="559500" y="286600"/>
            <a:ext cx="73287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35999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>
                <a:latin typeface="Inter SemiBold"/>
                <a:ea typeface="Inter SemiBold"/>
                <a:cs typeface="Inter SemiBold"/>
                <a:sym typeface="Inter SemiBold"/>
              </a:rPr>
              <a:t>Стратегия выход на рынок</a:t>
            </a:r>
            <a:endParaRPr>
              <a:latin typeface="Inter SemiBold"/>
              <a:ea typeface="Inter SemiBold"/>
              <a:cs typeface="Inter SemiBold"/>
              <a:sym typeface="Inter SemiBold"/>
            </a:endParaRPr>
          </a:p>
        </p:txBody>
      </p:sp>
      <p:sp>
        <p:nvSpPr>
          <p:cNvPr id="213" name="Google Shape;213;p13"/>
          <p:cNvSpPr txBox="1"/>
          <p:nvPr/>
        </p:nvSpPr>
        <p:spPr>
          <a:xfrm>
            <a:off x="371203" y="1982613"/>
            <a:ext cx="2500465" cy="11105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35999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400" i="0" u="none" strike="noStrike" cap="none" dirty="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1. Участие </a:t>
            </a:r>
            <a:r>
              <a:rPr lang="ru-RU" sz="1400" i="0" u="none" strike="noStrike" cap="none" dirty="0">
                <a:solidFill>
                  <a:schemeClr val="tx1"/>
                </a:solidFill>
                <a:latin typeface="Inter"/>
                <a:ea typeface="Inter"/>
                <a:cs typeface="Inter"/>
                <a:sym typeface="Inter"/>
              </a:rPr>
              <a:t>в</a:t>
            </a:r>
            <a:r>
              <a:rPr lang="ru-RU" sz="1400" i="0" u="none" strike="noStrike" cap="none" dirty="0">
                <a:solidFill>
                  <a:schemeClr val="accent1"/>
                </a:solidFill>
                <a:latin typeface="Inter"/>
                <a:ea typeface="Inter"/>
                <a:cs typeface="Inter"/>
                <a:sym typeface="Inter"/>
              </a:rPr>
              <a:t> отраслевых выставках</a:t>
            </a:r>
            <a:r>
              <a:rPr lang="ru-RU" sz="1400" i="0" u="none" strike="noStrike" cap="none" dirty="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, </a:t>
            </a:r>
            <a:r>
              <a:rPr lang="en-US" sz="1400" i="0" u="none" strike="noStrike" cap="none" dirty="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IT</a:t>
            </a:r>
            <a:r>
              <a:rPr lang="ru-RU" sz="1400" i="0" u="none" strike="noStrike" cap="none" dirty="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-форумах (</a:t>
            </a:r>
            <a:r>
              <a:rPr lang="ru-RU" sz="1400" i="0" u="none" strike="noStrike" cap="none" dirty="0" err="1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Franch</a:t>
            </a:r>
            <a:r>
              <a:rPr lang="ru-RU" sz="1400" i="0" u="none" strike="noStrike" cap="none" dirty="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ru-RU" sz="1400" i="0" u="none" strike="noStrike" cap="none" dirty="0" err="1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Region</a:t>
            </a:r>
            <a:r>
              <a:rPr lang="ru-RU" sz="1400" i="0" u="none" strike="noStrike" cap="none" dirty="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, </a:t>
            </a:r>
            <a:r>
              <a:rPr lang="ru-RU" sz="1400" i="0" u="none" strike="noStrike" cap="none" dirty="0" err="1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Техноэкспо</a:t>
            </a:r>
            <a:r>
              <a:rPr lang="ru-RU" sz="1400" i="0" u="none" strike="noStrike" cap="none" dirty="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, </a:t>
            </a:r>
            <a:r>
              <a:rPr lang="en-US" sz="1400" i="0" u="none" strike="noStrike" cap="none" dirty="0" err="1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AgileDays</a:t>
            </a:r>
            <a:r>
              <a:rPr lang="ru-RU" sz="1400" i="0" u="none" strike="noStrike" cap="none" dirty="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)</a:t>
            </a:r>
          </a:p>
        </p:txBody>
      </p:sp>
      <p:sp>
        <p:nvSpPr>
          <p:cNvPr id="215" name="Google Shape;215;p13"/>
          <p:cNvSpPr txBox="1"/>
          <p:nvPr/>
        </p:nvSpPr>
        <p:spPr>
          <a:xfrm>
            <a:off x="3423524" y="1982613"/>
            <a:ext cx="1919100" cy="11105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35999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" sz="1400" i="0" u="none" strike="noStrike" cap="none" dirty="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2. Организация </a:t>
            </a:r>
            <a:r>
              <a:rPr lang="ru" sz="1400" i="0" u="none" strike="noStrike" cap="none" dirty="0">
                <a:solidFill>
                  <a:schemeClr val="accent1"/>
                </a:solidFill>
                <a:latin typeface="Inter"/>
                <a:ea typeface="Inter"/>
                <a:cs typeface="Inter"/>
                <a:sym typeface="Inter"/>
              </a:rPr>
              <a:t>персональных встреч </a:t>
            </a:r>
            <a:r>
              <a:rPr lang="ru" sz="1400" i="0" u="none" strike="noStrike" cap="none" dirty="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с клиентами</a:t>
            </a:r>
            <a:endParaRPr sz="1400" i="0" u="none" strike="noStrike" cap="none" dirty="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17" name="Google Shape;217;p13"/>
          <p:cNvSpPr txBox="1"/>
          <p:nvPr/>
        </p:nvSpPr>
        <p:spPr>
          <a:xfrm>
            <a:off x="6219433" y="1874891"/>
            <a:ext cx="2115966" cy="1756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35999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400" i="0" u="none" strike="noStrike" cap="none" dirty="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3. Размещение на </a:t>
            </a:r>
            <a:r>
              <a:rPr lang="ru-RU" sz="1400" i="0" u="none" strike="noStrike" cap="none" dirty="0">
                <a:solidFill>
                  <a:schemeClr val="accent1"/>
                </a:solidFill>
                <a:latin typeface="Inter"/>
                <a:ea typeface="Inter"/>
                <a:cs typeface="Inter"/>
                <a:sym typeface="Inter"/>
              </a:rPr>
              <a:t>онлайн-площадках</a:t>
            </a:r>
            <a:r>
              <a:rPr lang="ru-RU" sz="1400" i="0" u="none" strike="noStrike" cap="none" dirty="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 (в социальных </a:t>
            </a:r>
            <a:r>
              <a:rPr lang="ru-RU" dirty="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с</a:t>
            </a:r>
            <a:r>
              <a:rPr lang="ru-RU" sz="1400" i="0" u="none" strike="noStrike" cap="none" dirty="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етях, а также на поисковых системах, онлайн-журналах и блогах)</a:t>
            </a:r>
          </a:p>
        </p:txBody>
      </p:sp>
      <p:sp>
        <p:nvSpPr>
          <p:cNvPr id="220" name="Google Shape;220;p13"/>
          <p:cNvSpPr txBox="1"/>
          <p:nvPr/>
        </p:nvSpPr>
        <p:spPr>
          <a:xfrm>
            <a:off x="8630775" y="4594200"/>
            <a:ext cx="502200" cy="54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1" i="0" u="none" strike="noStrike" cap="none">
                <a:solidFill>
                  <a:srgbClr val="2E85EC"/>
                </a:solidFill>
                <a:latin typeface="Inter"/>
                <a:ea typeface="Inter"/>
                <a:cs typeface="Inter"/>
                <a:sym typeface="Inter"/>
              </a:rPr>
              <a:t>15</a:t>
            </a:fld>
            <a:endParaRPr sz="1000" b="1" i="0" u="none" strike="noStrike" cap="none" dirty="0">
              <a:solidFill>
                <a:srgbClr val="2E85EC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13"/>
          <p:cNvSpPr/>
          <p:nvPr/>
        </p:nvSpPr>
        <p:spPr>
          <a:xfrm>
            <a:off x="11025" y="4391150"/>
            <a:ext cx="9144000" cy="931500"/>
          </a:xfrm>
          <a:prstGeom prst="rect">
            <a:avLst/>
          </a:prstGeom>
          <a:solidFill>
            <a:srgbClr val="F6F6FA"/>
          </a:solidFill>
          <a:ln>
            <a:noFill/>
          </a:ln>
        </p:spPr>
        <p:txBody>
          <a:bodyPr spcFirstLastPara="1" wrap="square" lIns="180000" tIns="180000" rIns="3240000" bIns="1800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12" name="Google Shape;212;p13"/>
          <p:cNvSpPr txBox="1">
            <a:spLocks noGrp="1"/>
          </p:cNvSpPr>
          <p:nvPr>
            <p:ph type="title"/>
          </p:nvPr>
        </p:nvSpPr>
        <p:spPr>
          <a:xfrm>
            <a:off x="272844" y="0"/>
            <a:ext cx="73287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35999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dirty="0">
                <a:latin typeface="Inter SemiBold"/>
                <a:ea typeface="Inter SemiBold"/>
                <a:cs typeface="Inter SemiBold"/>
                <a:sym typeface="Inter SemiBold"/>
              </a:rPr>
              <a:t>Дорожная карта</a:t>
            </a:r>
            <a:endParaRPr dirty="0">
              <a:latin typeface="Inter SemiBold"/>
              <a:ea typeface="Inter SemiBold"/>
              <a:cs typeface="Inter SemiBold"/>
              <a:sym typeface="Inter SemiBold"/>
            </a:endParaRPr>
          </a:p>
        </p:txBody>
      </p:sp>
      <p:sp>
        <p:nvSpPr>
          <p:cNvPr id="220" name="Google Shape;220;p13"/>
          <p:cNvSpPr txBox="1"/>
          <p:nvPr/>
        </p:nvSpPr>
        <p:spPr>
          <a:xfrm>
            <a:off x="8630775" y="4594200"/>
            <a:ext cx="502200" cy="54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1" i="0" u="none" strike="noStrike" cap="none">
                <a:solidFill>
                  <a:srgbClr val="2E85EC"/>
                </a:solidFill>
                <a:latin typeface="Inter"/>
                <a:ea typeface="Inter"/>
                <a:cs typeface="Inter"/>
                <a:sym typeface="Inter"/>
              </a:rPr>
              <a:t>16</a:t>
            </a:fld>
            <a:endParaRPr sz="1000" b="1" i="0" u="none" strike="noStrike" cap="none" dirty="0">
              <a:solidFill>
                <a:srgbClr val="2E85EC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425E55D-D64E-D4BD-A42D-FA5F1D4096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04768"/>
            <a:ext cx="9144000" cy="3333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951226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16"/>
          <p:cNvSpPr txBox="1">
            <a:spLocks noGrp="1"/>
          </p:cNvSpPr>
          <p:nvPr>
            <p:ph type="body" idx="1"/>
          </p:nvPr>
        </p:nvSpPr>
        <p:spPr>
          <a:xfrm>
            <a:off x="199103" y="958775"/>
            <a:ext cx="8954122" cy="339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0000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SzPts val="1800"/>
              <a:buNone/>
            </a:pPr>
            <a:r>
              <a:rPr lang="ru-RU" sz="1400" dirty="0">
                <a:solidFill>
                  <a:schemeClr val="accent1"/>
                </a:solidFill>
                <a:latin typeface="Inter"/>
                <a:ea typeface="Inter"/>
                <a:cs typeface="Inter"/>
                <a:sym typeface="Inter"/>
              </a:rPr>
              <a:t>Предполагаемая доля инвестора</a:t>
            </a:r>
            <a:r>
              <a:rPr lang="ru-RU" sz="1400" dirty="0">
                <a:solidFill>
                  <a:srgbClr val="0C0C0C"/>
                </a:solidFill>
                <a:latin typeface="Inter"/>
                <a:ea typeface="Inter"/>
                <a:cs typeface="Inter"/>
                <a:sym typeface="Inter"/>
              </a:rPr>
              <a:t>: </a:t>
            </a:r>
            <a:r>
              <a:rPr lang="ru-RU" sz="1400" dirty="0">
                <a:solidFill>
                  <a:srgbClr val="0C0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ter"/>
                <a:ea typeface="Inter"/>
                <a:cs typeface="Inter"/>
                <a:sym typeface="Inter"/>
              </a:rPr>
              <a:t>49% 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SzPts val="1800"/>
              <a:buNone/>
            </a:pPr>
            <a:endParaRPr lang="ru-RU" sz="1400" dirty="0">
              <a:solidFill>
                <a:srgbClr val="0C0C0C"/>
              </a:solidFill>
              <a:latin typeface="Inter"/>
              <a:ea typeface="Inter"/>
              <a:cs typeface="Inter"/>
              <a:sym typeface="Inter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SzPts val="1800"/>
              <a:buNone/>
            </a:pPr>
            <a:r>
              <a:rPr lang="ru-RU" sz="1400" dirty="0">
                <a:solidFill>
                  <a:srgbClr val="0C0C0C"/>
                </a:solidFill>
                <a:latin typeface="Inter"/>
                <a:ea typeface="Inter"/>
                <a:cs typeface="Inter"/>
                <a:sym typeface="Inter"/>
              </a:rPr>
              <a:t>При достижении целевых параметров проекта и применении </a:t>
            </a:r>
            <a:r>
              <a:rPr lang="ru-RU" sz="1400" dirty="0">
                <a:solidFill>
                  <a:schemeClr val="accent1"/>
                </a:solidFill>
                <a:latin typeface="Inter"/>
                <a:ea typeface="Inter"/>
                <a:cs typeface="Inter"/>
                <a:sym typeface="Inter"/>
              </a:rPr>
              <a:t>ставки дисконтирования </a:t>
            </a:r>
            <a:r>
              <a:rPr lang="ru-RU" sz="1400" dirty="0">
                <a:solidFill>
                  <a:srgbClr val="0C0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ter"/>
                <a:ea typeface="Inter"/>
                <a:cs typeface="Inter"/>
                <a:sym typeface="Inter"/>
              </a:rPr>
              <a:t>10% </a:t>
            </a:r>
            <a:r>
              <a:rPr lang="ru-RU" sz="1400" dirty="0">
                <a:solidFill>
                  <a:srgbClr val="0C0C0C"/>
                </a:solidFill>
                <a:latin typeface="Inter"/>
                <a:ea typeface="Inter"/>
                <a:cs typeface="Inter"/>
                <a:sym typeface="Inter"/>
              </a:rPr>
              <a:t>годовых</a:t>
            </a:r>
            <a:r>
              <a:rPr lang="ru-RU" sz="1400" dirty="0">
                <a:solidFill>
                  <a:schemeClr val="accent1"/>
                </a:solidFill>
                <a:latin typeface="Inter"/>
                <a:ea typeface="Inter"/>
                <a:cs typeface="Inter"/>
                <a:sym typeface="Inter"/>
              </a:rPr>
              <a:t>, NPV проекта</a:t>
            </a:r>
            <a:r>
              <a:rPr lang="ru-RU" sz="1400" dirty="0">
                <a:solidFill>
                  <a:srgbClr val="0C0C0C"/>
                </a:solidFill>
                <a:latin typeface="Inter"/>
                <a:ea typeface="Inter"/>
                <a:cs typeface="Inter"/>
                <a:sym typeface="Inter"/>
              </a:rPr>
              <a:t> в рамках срока в размере </a:t>
            </a:r>
            <a:r>
              <a:rPr lang="ru-RU" sz="1400" dirty="0">
                <a:solidFill>
                  <a:srgbClr val="0C0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ter"/>
                <a:ea typeface="Inter"/>
                <a:cs typeface="Inter"/>
                <a:sym typeface="Inter"/>
              </a:rPr>
              <a:t>34</a:t>
            </a:r>
            <a:r>
              <a:rPr lang="ru-RU" sz="1400" dirty="0">
                <a:solidFill>
                  <a:srgbClr val="0C0C0C"/>
                </a:solidFill>
                <a:latin typeface="Inter"/>
                <a:ea typeface="Inter"/>
                <a:cs typeface="Inter"/>
                <a:sym typeface="Inter"/>
              </a:rPr>
              <a:t> месяцев с начала осуществления операционной деятельности составит </a:t>
            </a:r>
            <a:r>
              <a:rPr lang="ru-RU" sz="1400" dirty="0">
                <a:solidFill>
                  <a:srgbClr val="0C0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ter"/>
                <a:ea typeface="Inter"/>
                <a:cs typeface="Inter"/>
                <a:sym typeface="Inter"/>
              </a:rPr>
              <a:t>2094, 83 </a:t>
            </a:r>
            <a:r>
              <a:rPr lang="ru-RU" sz="1400" dirty="0">
                <a:solidFill>
                  <a:srgbClr val="0C0C0C"/>
                </a:solidFill>
                <a:latin typeface="Inter"/>
                <a:ea typeface="Inter"/>
                <a:cs typeface="Inter"/>
                <a:sym typeface="Inter"/>
              </a:rPr>
              <a:t>тыс. руб.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SzPts val="1800"/>
              <a:buNone/>
            </a:pPr>
            <a:endParaRPr lang="ru-RU" sz="1400" dirty="0">
              <a:solidFill>
                <a:srgbClr val="0C0C0C"/>
              </a:solidFill>
              <a:latin typeface="Inter"/>
              <a:ea typeface="Inter"/>
              <a:cs typeface="Inter"/>
              <a:sym typeface="Inter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SzPts val="1800"/>
              <a:buNone/>
            </a:pPr>
            <a:r>
              <a:rPr lang="ru-RU" sz="1400" dirty="0">
                <a:solidFill>
                  <a:schemeClr val="accent1"/>
                </a:solidFill>
                <a:latin typeface="Inter"/>
                <a:ea typeface="Inter"/>
                <a:cs typeface="Inter"/>
                <a:sym typeface="Inter"/>
              </a:rPr>
              <a:t>Потребность в инвестициях</a:t>
            </a:r>
            <a:r>
              <a:rPr lang="ru-RU" sz="1400" dirty="0">
                <a:solidFill>
                  <a:srgbClr val="0C0C0C"/>
                </a:solidFill>
                <a:latin typeface="Inter"/>
                <a:ea typeface="Inter"/>
                <a:cs typeface="Inter"/>
                <a:sym typeface="Inter"/>
              </a:rPr>
              <a:t>: </a:t>
            </a:r>
            <a:r>
              <a:rPr lang="ru-RU" sz="1400" dirty="0">
                <a:solidFill>
                  <a:srgbClr val="0C0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ter"/>
                <a:ea typeface="Inter"/>
                <a:cs typeface="Inter"/>
                <a:sym typeface="Inter"/>
              </a:rPr>
              <a:t>1397,4</a:t>
            </a:r>
            <a:r>
              <a:rPr lang="ru-RU" sz="1400" dirty="0">
                <a:solidFill>
                  <a:srgbClr val="0C0C0C"/>
                </a:solidFill>
                <a:latin typeface="Inter"/>
                <a:ea typeface="Inter"/>
                <a:cs typeface="Inter"/>
                <a:sym typeface="Inter"/>
              </a:rPr>
              <a:t> тыс. руб.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SzPts val="1800"/>
              <a:buNone/>
            </a:pPr>
            <a:endParaRPr lang="ru-RU" sz="1400" dirty="0">
              <a:solidFill>
                <a:srgbClr val="0C0C0C"/>
              </a:solidFill>
              <a:latin typeface="Inter"/>
              <a:ea typeface="Inter"/>
              <a:cs typeface="Inter"/>
              <a:sym typeface="Inter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SzPts val="1800"/>
              <a:buNone/>
            </a:pPr>
            <a:r>
              <a:rPr lang="ru-RU" sz="1400" dirty="0">
                <a:solidFill>
                  <a:srgbClr val="0C0C0C"/>
                </a:solidFill>
                <a:latin typeface="Inter"/>
                <a:ea typeface="Inter"/>
                <a:cs typeface="Inter"/>
                <a:sym typeface="Inter"/>
              </a:rPr>
              <a:t>При предложенной инвестору </a:t>
            </a:r>
            <a:r>
              <a:rPr lang="ru-RU" sz="1400" dirty="0">
                <a:solidFill>
                  <a:schemeClr val="accent1"/>
                </a:solidFill>
                <a:latin typeface="Inter"/>
                <a:ea typeface="Inter"/>
                <a:cs typeface="Inter"/>
                <a:sym typeface="Inter"/>
              </a:rPr>
              <a:t>доле</a:t>
            </a:r>
            <a:r>
              <a:rPr lang="ru-RU" sz="1400" dirty="0">
                <a:solidFill>
                  <a:srgbClr val="0C0C0C"/>
                </a:solidFill>
                <a:latin typeface="Inter"/>
                <a:ea typeface="Inter"/>
                <a:cs typeface="Inter"/>
                <a:sym typeface="Inter"/>
              </a:rPr>
              <a:t> в размере </a:t>
            </a:r>
            <a:r>
              <a:rPr lang="ru-RU" sz="1400" dirty="0">
                <a:solidFill>
                  <a:srgbClr val="0C0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ter"/>
                <a:ea typeface="Inter"/>
                <a:cs typeface="Inter"/>
                <a:sym typeface="Inter"/>
              </a:rPr>
              <a:t>49%</a:t>
            </a:r>
            <a:r>
              <a:rPr lang="ru-RU" sz="1400" dirty="0">
                <a:solidFill>
                  <a:srgbClr val="0C0C0C"/>
                </a:solidFill>
                <a:latin typeface="Inter"/>
                <a:ea typeface="Inter"/>
                <a:cs typeface="Inter"/>
                <a:sym typeface="Inter"/>
              </a:rPr>
              <a:t> (то есть 684,726 тыс. руб. на момент начала операционной деятельности), по итогу </a:t>
            </a:r>
            <a:r>
              <a:rPr lang="ru-RU" sz="1400" dirty="0">
                <a:solidFill>
                  <a:srgbClr val="0C0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ter"/>
                <a:ea typeface="Inter"/>
                <a:cs typeface="Inter"/>
                <a:sym typeface="Inter"/>
              </a:rPr>
              <a:t>34</a:t>
            </a:r>
            <a:r>
              <a:rPr lang="ru-RU" sz="1400" dirty="0">
                <a:solidFill>
                  <a:srgbClr val="0C0C0C"/>
                </a:solidFill>
                <a:latin typeface="Inter"/>
                <a:ea typeface="Inter"/>
                <a:cs typeface="Inter"/>
                <a:sym typeface="Inter"/>
              </a:rPr>
              <a:t> месяцев осуществления операционной деятельности его </a:t>
            </a:r>
            <a:r>
              <a:rPr lang="ru-RU" sz="1400" dirty="0">
                <a:solidFill>
                  <a:schemeClr val="accent1"/>
                </a:solidFill>
                <a:latin typeface="Inter"/>
                <a:ea typeface="Inter"/>
                <a:cs typeface="Inter"/>
                <a:sym typeface="Inter"/>
              </a:rPr>
              <a:t>доля в денежном выражении </a:t>
            </a:r>
            <a:r>
              <a:rPr lang="ru-RU" sz="1400" dirty="0">
                <a:solidFill>
                  <a:srgbClr val="0C0C0C"/>
                </a:solidFill>
                <a:latin typeface="Inter"/>
                <a:ea typeface="Inter"/>
                <a:cs typeface="Inter"/>
                <a:sym typeface="Inter"/>
              </a:rPr>
              <a:t>составит </a:t>
            </a:r>
            <a:r>
              <a:rPr lang="ru-RU" sz="1400" dirty="0">
                <a:solidFill>
                  <a:srgbClr val="0C0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ter"/>
                <a:ea typeface="Inter"/>
                <a:cs typeface="Inter"/>
                <a:sym typeface="Inter"/>
              </a:rPr>
              <a:t>1026,47</a:t>
            </a:r>
            <a:r>
              <a:rPr lang="ru-RU" sz="1400" dirty="0">
                <a:solidFill>
                  <a:srgbClr val="0C0C0C"/>
                </a:solidFill>
                <a:latin typeface="Inter"/>
                <a:ea typeface="Inter"/>
                <a:cs typeface="Inter"/>
                <a:sym typeface="Inter"/>
              </a:rPr>
              <a:t> тысяч рублей.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SzPts val="1800"/>
              <a:buNone/>
            </a:pPr>
            <a:endParaRPr lang="ru-RU" sz="1400" dirty="0">
              <a:solidFill>
                <a:srgbClr val="0C0C0C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310" name="Google Shape;310;p16"/>
          <p:cNvSpPr/>
          <p:nvPr/>
        </p:nvSpPr>
        <p:spPr>
          <a:xfrm>
            <a:off x="9225" y="4236450"/>
            <a:ext cx="9144000" cy="907200"/>
          </a:xfrm>
          <a:prstGeom prst="rect">
            <a:avLst/>
          </a:prstGeom>
          <a:solidFill>
            <a:srgbClr val="F6F6FA"/>
          </a:solidFill>
          <a:ln>
            <a:noFill/>
          </a:ln>
        </p:spPr>
        <p:txBody>
          <a:bodyPr spcFirstLastPara="1" wrap="square" lIns="180000" tIns="180000" rIns="3240000" bIns="180000" anchor="t" anchorCtr="0">
            <a:noAutofit/>
          </a:bodyPr>
          <a:lstStyle/>
          <a:p>
            <a:pPr marL="56150" marR="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endParaRPr sz="1100" b="0" i="0" u="none" strike="noStrike" cap="none" dirty="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311" name="Google Shape;311;p16"/>
          <p:cNvSpPr txBox="1">
            <a:spLocks noGrp="1"/>
          </p:cNvSpPr>
          <p:nvPr>
            <p:ph type="title"/>
          </p:nvPr>
        </p:nvSpPr>
        <p:spPr>
          <a:xfrm>
            <a:off x="80177" y="0"/>
            <a:ext cx="73287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35999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dirty="0">
                <a:latin typeface="Inter SemiBold"/>
                <a:ea typeface="Inter SemiBold"/>
                <a:cs typeface="Inter SemiBold"/>
                <a:sym typeface="Inter SemiBold"/>
              </a:rPr>
              <a:t>Инвестиционный запрос</a:t>
            </a:r>
            <a:endParaRPr dirty="0">
              <a:latin typeface="Inter SemiBold"/>
              <a:ea typeface="Inter SemiBold"/>
              <a:cs typeface="Inter SemiBold"/>
              <a:sym typeface="Inter SemiBold"/>
            </a:endParaRPr>
          </a:p>
        </p:txBody>
      </p:sp>
      <p:sp>
        <p:nvSpPr>
          <p:cNvPr id="312" name="Google Shape;312;p16"/>
          <p:cNvSpPr txBox="1"/>
          <p:nvPr/>
        </p:nvSpPr>
        <p:spPr>
          <a:xfrm>
            <a:off x="8630775" y="4594200"/>
            <a:ext cx="502200" cy="54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1" i="0" u="none" strike="noStrike" cap="none">
                <a:solidFill>
                  <a:srgbClr val="2E85EC"/>
                </a:solidFill>
                <a:latin typeface="Inter"/>
                <a:ea typeface="Inter"/>
                <a:cs typeface="Inter"/>
                <a:sym typeface="Inter"/>
              </a:rPr>
              <a:t>17</a:t>
            </a:fld>
            <a:endParaRPr sz="1000" b="1" i="0" u="none" strike="noStrike" cap="none">
              <a:solidFill>
                <a:srgbClr val="2E85EC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" name="Google Shape;317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025" y="0"/>
            <a:ext cx="9144003" cy="5143473"/>
          </a:xfrm>
          <a:prstGeom prst="rect">
            <a:avLst/>
          </a:prstGeom>
          <a:noFill/>
          <a:ln>
            <a:noFill/>
          </a:ln>
        </p:spPr>
      </p:pic>
      <p:sp>
        <p:nvSpPr>
          <p:cNvPr id="319" name="Google Shape;319;p17"/>
          <p:cNvSpPr txBox="1">
            <a:spLocks noGrp="1"/>
          </p:cNvSpPr>
          <p:nvPr>
            <p:ph type="title"/>
          </p:nvPr>
        </p:nvSpPr>
        <p:spPr>
          <a:xfrm>
            <a:off x="559500" y="286600"/>
            <a:ext cx="73287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35999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>
                <a:latin typeface="Inter SemiBold"/>
                <a:ea typeface="Inter SemiBold"/>
                <a:cs typeface="Inter SemiBold"/>
                <a:sym typeface="Inter SemiBold"/>
              </a:rPr>
              <a:t>Контакты</a:t>
            </a:r>
            <a:endParaRPr>
              <a:latin typeface="Inter SemiBold"/>
              <a:ea typeface="Inter SemiBold"/>
              <a:cs typeface="Inter SemiBold"/>
              <a:sym typeface="Inter SemiBold"/>
            </a:endParaRPr>
          </a:p>
        </p:txBody>
      </p:sp>
      <p:sp>
        <p:nvSpPr>
          <p:cNvPr id="320" name="Google Shape;320;p17"/>
          <p:cNvSpPr txBox="1">
            <a:spLocks noGrp="1"/>
          </p:cNvSpPr>
          <p:nvPr>
            <p:ph type="body" idx="1"/>
          </p:nvPr>
        </p:nvSpPr>
        <p:spPr>
          <a:xfrm>
            <a:off x="612000" y="3231175"/>
            <a:ext cx="4604100" cy="94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0000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SzPts val="1800"/>
              <a:buNone/>
            </a:pPr>
            <a:r>
              <a:rPr lang="ru" sz="1400" b="1" dirty="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Анастасия Скобочкина</a:t>
            </a:r>
            <a:endParaRPr sz="1100" dirty="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321" name="Google Shape;321;p17"/>
          <p:cNvSpPr txBox="1"/>
          <p:nvPr/>
        </p:nvSpPr>
        <p:spPr>
          <a:xfrm>
            <a:off x="612000" y="3532313"/>
            <a:ext cx="3000000" cy="6514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ru" sz="1100" b="0" i="0" u="none" strike="noStrike" cap="none" dirty="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Звоните</a:t>
            </a:r>
            <a:endParaRPr sz="1100" b="0" i="0" u="none" strike="noStrike" cap="none" dirty="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ru" sz="1100" b="0" i="0" u="none" strike="noStrike" cap="none" dirty="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+7 </a:t>
            </a:r>
            <a:r>
              <a:rPr lang="ru" sz="1100" dirty="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982</a:t>
            </a:r>
            <a:r>
              <a:rPr lang="ru" sz="1100" b="0" i="0" u="none" strike="noStrike" cap="none" dirty="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 314 78 82</a:t>
            </a:r>
            <a:endParaRPr sz="1100" b="0" i="0" u="none" strike="noStrike" cap="none" dirty="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322" name="Google Shape;322;p17"/>
          <p:cNvSpPr txBox="1"/>
          <p:nvPr/>
        </p:nvSpPr>
        <p:spPr>
          <a:xfrm>
            <a:off x="2216100" y="3532313"/>
            <a:ext cx="3000000" cy="6514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ru" sz="1100" b="0" i="0" u="none" strike="noStrike" cap="none" dirty="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Пишите</a:t>
            </a:r>
            <a:endParaRPr sz="1100" b="0" i="0" u="none" strike="noStrike" cap="none" dirty="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 b="0" i="0" u="none" strike="noStrike" cap="none" dirty="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skobochkina79@gmail.com</a:t>
            </a:r>
            <a:endParaRPr sz="1100" b="0" i="0" u="none" strike="noStrike" cap="none" dirty="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323" name="Google Shape;323;p17"/>
          <p:cNvSpPr txBox="1"/>
          <p:nvPr/>
        </p:nvSpPr>
        <p:spPr>
          <a:xfrm>
            <a:off x="8630775" y="4594200"/>
            <a:ext cx="502200" cy="54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1" i="0" u="none" strike="noStrike" cap="none">
                <a:solidFill>
                  <a:srgbClr val="2E85EC"/>
                </a:solidFill>
                <a:latin typeface="Inter"/>
                <a:ea typeface="Inter"/>
                <a:cs typeface="Inter"/>
                <a:sym typeface="Inter"/>
              </a:rPr>
              <a:t>18</a:t>
            </a:fld>
            <a:endParaRPr sz="1000" b="1" i="0" u="none" strike="noStrike" cap="none">
              <a:solidFill>
                <a:srgbClr val="2E85EC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78D0613-2A93-45F0-790E-6355D848C3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936B12D-D01B-938F-610C-1E3940E7541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9C4D80D9-899A-BC9D-F9A8-6FA0F52FBA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38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9495413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3743</TotalTime>
  <Words>791</Words>
  <Application>Microsoft Office PowerPoint</Application>
  <PresentationFormat>Экран (16:9)</PresentationFormat>
  <Paragraphs>179</Paragraphs>
  <Slides>19</Slides>
  <Notes>17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4" baseType="lpstr">
      <vt:lpstr>Arial</vt:lpstr>
      <vt:lpstr>TT Commons Pro</vt:lpstr>
      <vt:lpstr>Inter SemiBold</vt:lpstr>
      <vt:lpstr>Inter</vt:lpstr>
      <vt:lpstr>Simple Light</vt:lpstr>
      <vt:lpstr>Презентация PowerPoint</vt:lpstr>
      <vt:lpstr>Разработка и внедрение чат-бота для внутреннего пользования</vt:lpstr>
      <vt:lpstr>Команда</vt:lpstr>
      <vt:lpstr>Целевая аудитория</vt:lpstr>
      <vt:lpstr>Проблемы</vt:lpstr>
      <vt:lpstr>Решение</vt:lpstr>
      <vt:lpstr>Рынок</vt:lpstr>
      <vt:lpstr>Конкуренты</vt:lpstr>
      <vt:lpstr>Конкурентные преимущества</vt:lpstr>
      <vt:lpstr>Бизнес-модель</vt:lpstr>
      <vt:lpstr>Финансы</vt:lpstr>
      <vt:lpstr>Затраты проекта</vt:lpstr>
      <vt:lpstr>Затраты проекта</vt:lpstr>
      <vt:lpstr>Окупаемость проекта</vt:lpstr>
      <vt:lpstr>Стратегия выход на рынок</vt:lpstr>
      <vt:lpstr>Дорожная карта</vt:lpstr>
      <vt:lpstr>Инвестиционный запрос</vt:lpstr>
      <vt:lpstr>Контакты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компании</dc:title>
  <dc:creator>Милана Луцишина</dc:creator>
  <cp:lastModifiedBy>Милана Луцишина</cp:lastModifiedBy>
  <cp:revision>13</cp:revision>
  <dcterms:modified xsi:type="dcterms:W3CDTF">2023-11-22T18:05:14Z</dcterms:modified>
</cp:coreProperties>
</file>