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2" r:id="rId10"/>
    <p:sldId id="31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00B0F0"/>
    <a:srgbClr val="BF9000"/>
    <a:srgbClr val="2E75B6"/>
    <a:srgbClr val="D3DFFF"/>
    <a:srgbClr val="00ADED"/>
    <a:srgbClr val="8EA8D8"/>
    <a:srgbClr val="6666FF"/>
    <a:srgbClr val="FFE597"/>
    <a:srgbClr val="00A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7940" autoAdjust="0"/>
  </p:normalViewPr>
  <p:slideViewPr>
    <p:cSldViewPr snapToGrid="0" snapToObjects="1">
      <p:cViewPr varScale="1">
        <p:scale>
          <a:sx n="65" d="100"/>
          <a:sy n="65" d="100"/>
        </p:scale>
        <p:origin x="9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44125-A82A-414D-B799-F01E2E5BB6C8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E3C64-AA35-F043-9E22-CBE8A0ED6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88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2488"/>
            <a:ext cx="4089400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1449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AF68A-0929-4F4F-A275-0B1630F35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BE6DB9-0787-5A4A-B6E2-AD401F02D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60187-AF72-4543-9259-CB1500064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0D31DC-5DE0-0945-BD0B-72C1F53D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B10CA6-CC9B-BF4E-8FE1-D86B6333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7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09E4E-0E0C-034D-A3A7-071EE603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AC179C-5D36-BA4A-9405-0267011F6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847F23-0A80-BC4B-8327-ABEF0CD2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F9EADF-55EC-D445-BC25-CB16BB68D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EB3456-E6FA-7843-8264-D9287CA7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3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983E1-2682-B54B-9E96-1DEE8F8CD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452EE5-C98B-D34F-8BB3-89C77ED58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1FD9B4-179F-A642-8B1B-F8459F922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2C3580-63BC-6A49-BA62-9877C9372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39C8C6-0AD1-9F44-9C25-3347961E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89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2050A-566A-BE45-BC14-5E2F5568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75D6FA-A62A-0D4C-8A87-9985BBC68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2B3DA3-0D36-B74B-A148-D1B19D858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8B20DF-177E-0D46-A503-6AF3767AE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3C780D-6E4F-DF41-92D6-A63467593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3E6F6B-CF5A-4940-99D6-F2547E22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443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6C56B-FA05-C34D-8E4A-546DC8B5A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55E4A1-3CF8-5848-81F0-FD147C122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2A305-EFCD-9F48-8DD2-D80BB141B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E1AF64-4352-3447-B8A0-C86F34754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D8F705-9A1C-E64D-87A2-45A0337B0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A8B962-A462-7F48-9211-CF7BC425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10E21E-3336-A744-8117-24993F45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D65386-2FC2-B941-84A9-5AB7B7A5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7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42521-F0DA-BA48-B35F-37DF1B9A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4BB523F-7BEB-CB45-A6F8-55BE27E5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4591B4A-6ACD-A04F-A853-C3A7DE387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12752A-3CD9-D844-BA6B-6BAAD2FC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89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4FB6D9-E8C2-2F4D-AE02-2C66E3E5B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CDC71B2-18A9-8944-BFC5-85FF1245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530D48-BCE1-DC42-A8E1-CF0A0027B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55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47266-A82E-E241-B262-9023FEFD3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14C325-0678-8641-ADD3-F5D4E6CE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7F0227-8183-BE4B-B1DE-4F2132CAE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945522-4CD6-804B-9C16-D460973C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43F150-2AEF-9D47-8D2E-EB1ABFBDE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060A61-C3D8-6B4C-8FA4-9355F0C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49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285AF-8B00-7B4E-AEED-2E518D92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793A76-EBCA-8B4E-9167-123B41EB6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1D277-03B7-E849-81DC-53211661D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8589F5-4141-0E46-BD19-5D6699C1C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9B3D48-00BB-6440-B3EB-593A164DA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EE591E-72CE-D64E-B6D1-895476A5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66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2376D-84A6-0C41-B5F4-D087CD56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621E2C-3CA4-ED47-96F1-092EE8292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F9AB02-C0B9-D848-BB5B-78C67569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0D46EA-5B44-D542-A39D-5AF5BB9E7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268952-097C-BA4A-B7E2-3BA692462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9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40AC4C-09FE-9F4A-94B8-71A20E3BF8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F000E0-6713-DE4E-8A79-7392E617D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70973B-EC4C-144A-97CA-9218B9479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55714-8585-8441-B57A-F268385A5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C2263C-1688-7F42-81DC-E70F0121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225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41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0369" y="-89437"/>
            <a:ext cx="7241470" cy="77717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41"/>
          <p:cNvSpPr txBox="1">
            <a:spLocks noGrp="1"/>
          </p:cNvSpPr>
          <p:nvPr>
            <p:ph type="ctrTitle"/>
          </p:nvPr>
        </p:nvSpPr>
        <p:spPr>
          <a:xfrm>
            <a:off x="571862" y="2166347"/>
            <a:ext cx="4487684" cy="192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363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091"/>
            </a:lvl9pPr>
          </a:lstStyle>
          <a:p>
            <a:endParaRPr/>
          </a:p>
        </p:txBody>
      </p:sp>
      <p:sp>
        <p:nvSpPr>
          <p:cNvPr id="13" name="Google Shape;13;p41"/>
          <p:cNvSpPr txBox="1">
            <a:spLocks noGrp="1"/>
          </p:cNvSpPr>
          <p:nvPr>
            <p:ph type="subTitle" idx="1"/>
          </p:nvPr>
        </p:nvSpPr>
        <p:spPr>
          <a:xfrm>
            <a:off x="571862" y="4241459"/>
            <a:ext cx="4487684" cy="165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45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1"/>
          <p:cNvSpPr txBox="1">
            <a:spLocks noGrp="1"/>
          </p:cNvSpPr>
          <p:nvPr>
            <p:ph type="body" idx="2"/>
          </p:nvPr>
        </p:nvSpPr>
        <p:spPr>
          <a:xfrm>
            <a:off x="585339" y="6287463"/>
            <a:ext cx="2230643" cy="322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77109" marR="0" lvl="0" indent="-138554" algn="l" rtl="0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849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54218" marR="0" lvl="1" indent="-192437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84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31327" marR="0" lvl="2" indent="-192437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84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108436" marR="0" lvl="3" indent="-192437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84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85545" marR="0" lvl="4" indent="-192437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84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662654" marR="0" lvl="5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939762" marR="0" lvl="6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216871" marR="0" lvl="7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93980" marR="0" lvl="8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" name="Google Shape;1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862" y="636539"/>
            <a:ext cx="3294653" cy="119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1"/>
          <p:cNvPicPr preferRelativeResize="0"/>
          <p:nvPr/>
        </p:nvPicPr>
        <p:blipFill rotWithShape="1">
          <a:blip r:embed="rId5">
            <a:alphaModFix amt="75000"/>
          </a:blip>
          <a:srcRect/>
          <a:stretch/>
        </p:blipFill>
        <p:spPr>
          <a:xfrm>
            <a:off x="9328227" y="266817"/>
            <a:ext cx="2359282" cy="361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464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504958" y="6521037"/>
            <a:ext cx="3901440" cy="1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883349" y="6521037"/>
            <a:ext cx="2804160" cy="1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84254" y="280263"/>
            <a:ext cx="5353455" cy="46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>
              <a:defRPr sz="2182" dirty="0">
                <a:solidFill>
                  <a:schemeClr val="dk1"/>
                </a:solidFill>
                <a:latin typeface="ALS Hauss Medium" panose="02000000000000000000" pitchFamily="2" charset="0"/>
                <a:ea typeface="ALS Hauss Medium" panose="02000000000000000000" pitchFamily="2" charset="0"/>
              </a:defRPr>
            </a:lvl1pPr>
          </a:lstStyle>
          <a:p>
            <a:pPr lvl="0">
              <a:lnSpc>
                <a:spcPct val="90000"/>
              </a:lnSpc>
              <a:buClr>
                <a:schemeClr val="dk1"/>
              </a:buClr>
              <a:buSzPts val="4400"/>
              <a:buNone/>
            </a:pPr>
            <a:endParaRPr dirty="0"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505433" y="963084"/>
            <a:ext cx="11202315" cy="5433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77109" marR="0" lvl="0" indent="-200134" algn="l" rtl="0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9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54218" marR="0" lvl="1" indent="-230924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45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31327" marR="0" lvl="2" indent="-215529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2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108436" marR="0" lvl="3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85545" marR="0" lvl="4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662654" marR="0" lvl="5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939762" marR="0" lvl="6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216871" marR="0" lvl="7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93980" marR="0" lvl="8" indent="-207832" algn="l" rtl="0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9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CBAEDC-DB58-8B4C-8D63-4B92BFC522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27078" y="171335"/>
            <a:ext cx="1386330" cy="50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FA2F20-293F-A943-ADC6-DD313C9691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6068" y="303811"/>
            <a:ext cx="3185845" cy="280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9765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0">
          <p15:clr>
            <a:srgbClr val="FBAE40"/>
          </p15:clr>
        </p15:guide>
        <p15:guide id="2" pos="121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EC06C-1C0B-DF49-AB0E-3F5F1367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6E2733-41C6-5E44-8BA0-103FBA4C3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A1C321-B019-B740-AC7C-9158DB9D3E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11AC5-5F17-5541-9392-CE54204FDCD5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F7C69E-322E-694B-90A5-58218ADBA9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6CFE5A-3254-FE4B-84E4-BAAD0B89B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F64C-9A6C-674B-B21D-C0727F199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2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ctrTitle"/>
          </p:nvPr>
        </p:nvSpPr>
        <p:spPr>
          <a:xfrm>
            <a:off x="-226190" y="2188733"/>
            <a:ext cx="6207714" cy="20293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5409" tIns="27697" rIns="55409" bIns="27697" rtlCol="0" anchor="t" anchorCtr="0">
            <a:noAutofit/>
          </a:bodyPr>
          <a:lstStyle/>
          <a:p>
            <a:pPr lvl="0"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Ханты-Мансийский  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автономный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округ-ЮГРА</a:t>
            </a:r>
            <a:endParaRPr sz="4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6168" y="5849476"/>
            <a:ext cx="3362999" cy="428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82" dirty="0">
                <a:solidFill>
                  <a:schemeClr val="bg1"/>
                </a:solidFill>
              </a:rPr>
              <a:t>ПРОЕКТНАЯ РАБОТА ТРЕКА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90" y="3900045"/>
            <a:ext cx="1936954" cy="1767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Овал 156">
            <a:extLst>
              <a:ext uri="{FF2B5EF4-FFF2-40B4-BE49-F238E27FC236}">
                <a16:creationId xmlns:a16="http://schemas.microsoft.com/office/drawing/2014/main" id="{0C36D825-F9C3-0D4E-A2F6-8D3C587B602B}"/>
              </a:ext>
            </a:extLst>
          </p:cNvPr>
          <p:cNvSpPr/>
          <p:nvPr/>
        </p:nvSpPr>
        <p:spPr>
          <a:xfrm rot="815886">
            <a:off x="272929" y="5019266"/>
            <a:ext cx="5536345" cy="2805750"/>
          </a:xfrm>
          <a:prstGeom prst="ellipse">
            <a:avLst/>
          </a:prstGeom>
          <a:noFill/>
          <a:ln>
            <a:solidFill>
              <a:srgbClr val="20D7C0">
                <a:alpha val="3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1"/>
          </a:p>
        </p:txBody>
      </p:sp>
      <p:sp>
        <p:nvSpPr>
          <p:cNvPr id="174" name="Овал 173">
            <a:extLst>
              <a:ext uri="{FF2B5EF4-FFF2-40B4-BE49-F238E27FC236}">
                <a16:creationId xmlns:a16="http://schemas.microsoft.com/office/drawing/2014/main" id="{7929C926-9113-084D-82EE-073AE68B090F}"/>
              </a:ext>
            </a:extLst>
          </p:cNvPr>
          <p:cNvSpPr/>
          <p:nvPr/>
        </p:nvSpPr>
        <p:spPr>
          <a:xfrm rot="2245747">
            <a:off x="481760" y="6768324"/>
            <a:ext cx="2171038" cy="1337367"/>
          </a:xfrm>
          <a:prstGeom prst="ellipse">
            <a:avLst/>
          </a:prstGeom>
          <a:noFill/>
          <a:ln>
            <a:solidFill>
              <a:srgbClr val="0640BC">
                <a:alpha val="1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1"/>
          </a:p>
        </p:txBody>
      </p:sp>
      <p:sp>
        <p:nvSpPr>
          <p:cNvPr id="57" name="Google Shape;162;p2">
            <a:extLst>
              <a:ext uri="{FF2B5EF4-FFF2-40B4-BE49-F238E27FC236}">
                <a16:creationId xmlns:a16="http://schemas.microsoft.com/office/drawing/2014/main" id="{9F122979-3323-7C49-8EE8-8E0B2DB5CB35}"/>
              </a:ext>
            </a:extLst>
          </p:cNvPr>
          <p:cNvSpPr txBox="1">
            <a:spLocks/>
          </p:cNvSpPr>
          <p:nvPr/>
        </p:nvSpPr>
        <p:spPr>
          <a:xfrm>
            <a:off x="8896763" y="6565396"/>
            <a:ext cx="2802390" cy="111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z="727">
                <a:latin typeface="Arial"/>
                <a:ea typeface="Arial"/>
                <a:cs typeface="Arial"/>
                <a:sym typeface="Arial"/>
              </a:rPr>
              <a:pPr/>
              <a:t>2</a:t>
            </a:fld>
            <a:endParaRPr lang="ru-RU" sz="727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187;p3">
            <a:extLst>
              <a:ext uri="{FF2B5EF4-FFF2-40B4-BE49-F238E27FC236}">
                <a16:creationId xmlns:a16="http://schemas.microsoft.com/office/drawing/2014/main" id="{E0CE2E51-0644-6841-B80A-486330C7BFB1}"/>
              </a:ext>
            </a:extLst>
          </p:cNvPr>
          <p:cNvSpPr txBox="1">
            <a:spLocks/>
          </p:cNvSpPr>
          <p:nvPr/>
        </p:nvSpPr>
        <p:spPr>
          <a:xfrm>
            <a:off x="483283" y="2696899"/>
            <a:ext cx="11233082" cy="23160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697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97"/>
            <a:r>
              <a:rPr lang="ru-RU" sz="2500" dirty="0">
                <a:solidFill>
                  <a:schemeClr val="tx1"/>
                </a:solidFill>
                <a:latin typeface="+mj-lt"/>
              </a:rPr>
              <a:t>Обоснование ставки (причины): </a:t>
            </a:r>
          </a:p>
          <a:p>
            <a:pPr marL="464897" indent="-457200">
              <a:buAutoNum type="arabicPeriod"/>
            </a:pPr>
            <a:r>
              <a:rPr lang="ru-RU" sz="2500" b="0" dirty="0" smtClean="0">
                <a:solidFill>
                  <a:schemeClr val="tx1"/>
                </a:solidFill>
                <a:latin typeface="+mj-lt"/>
              </a:rPr>
              <a:t>Общемировая </a:t>
            </a:r>
            <a:r>
              <a:rPr lang="ru-RU" sz="2500" b="0" dirty="0">
                <a:solidFill>
                  <a:schemeClr val="tx1"/>
                </a:solidFill>
                <a:latin typeface="+mj-lt"/>
              </a:rPr>
              <a:t>повестка: удержать прирост глобальной ср. t заметно ниже </a:t>
            </a:r>
            <a:r>
              <a:rPr lang="ru-RU" sz="2500" b="0" dirty="0" smtClean="0">
                <a:solidFill>
                  <a:schemeClr val="tx1"/>
                </a:solidFill>
                <a:latin typeface="+mj-lt"/>
              </a:rPr>
              <a:t>2 С° </a:t>
            </a:r>
            <a:r>
              <a:rPr lang="ru-RU" sz="2500" b="0" dirty="0">
                <a:solidFill>
                  <a:schemeClr val="tx1"/>
                </a:solidFill>
                <a:latin typeface="+mj-lt"/>
              </a:rPr>
              <a:t>(Парижское соглашение 2015 г</a:t>
            </a:r>
            <a:r>
              <a:rPr lang="ru-RU" sz="2500" b="0" dirty="0" smtClean="0">
                <a:solidFill>
                  <a:schemeClr val="tx1"/>
                </a:solidFill>
                <a:latin typeface="+mj-lt"/>
              </a:rPr>
              <a:t>.)</a:t>
            </a:r>
          </a:p>
          <a:p>
            <a:pPr marL="7697"/>
            <a:endParaRPr lang="ru-RU" sz="2500" b="0" dirty="0">
              <a:solidFill>
                <a:schemeClr val="tx1"/>
              </a:solidFill>
              <a:latin typeface="+mj-lt"/>
            </a:endParaRPr>
          </a:p>
          <a:p>
            <a:pPr marL="7697"/>
            <a:r>
              <a:rPr lang="ru-RU" sz="2500" b="0" dirty="0">
                <a:solidFill>
                  <a:schemeClr val="tx1"/>
                </a:solidFill>
                <a:latin typeface="+mj-lt"/>
              </a:rPr>
              <a:t>2. Доля вклада отрасли </a:t>
            </a:r>
            <a:r>
              <a:rPr lang="ru-RU" sz="2500" b="0" dirty="0" smtClean="0">
                <a:solidFill>
                  <a:schemeClr val="tx1"/>
                </a:solidFill>
                <a:latin typeface="+mj-lt"/>
              </a:rPr>
              <a:t>ТЭК </a:t>
            </a:r>
            <a:r>
              <a:rPr lang="ru-RU" sz="2500" b="0" dirty="0">
                <a:solidFill>
                  <a:schemeClr val="tx1"/>
                </a:solidFill>
                <a:latin typeface="+mj-lt"/>
              </a:rPr>
              <a:t>12% суммарной эмиссии парникового газа</a:t>
            </a:r>
          </a:p>
          <a:p>
            <a:pPr marL="7697"/>
            <a:endParaRPr lang="ru-RU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421626" y="878074"/>
            <a:ext cx="8203305" cy="15485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Google Shape;187;p3">
            <a:extLst>
              <a:ext uri="{FF2B5EF4-FFF2-40B4-BE49-F238E27FC236}">
                <a16:creationId xmlns:a16="http://schemas.microsoft.com/office/drawing/2014/main" id="{73D57C64-6B62-B246-8CF8-3B54D8DCFDAF}"/>
              </a:ext>
            </a:extLst>
          </p:cNvPr>
          <p:cNvSpPr txBox="1">
            <a:spLocks/>
          </p:cNvSpPr>
          <p:nvPr/>
        </p:nvSpPr>
        <p:spPr>
          <a:xfrm>
            <a:off x="2945990" y="1219189"/>
            <a:ext cx="9154576" cy="1208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697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97"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новой отрасли в регионе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улавливанию,</a:t>
            </a:r>
          </a:p>
          <a:p>
            <a:pPr marL="7697"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хранению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использованию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 газов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97" algn="ctr"/>
            <a:endParaRPr lang="ru-RU" sz="30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3282" y="878073"/>
            <a:ext cx="2665577" cy="15485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34721" y="1269972"/>
            <a:ext cx="244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СТАВКА: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5441" y="5016815"/>
            <a:ext cx="2665577" cy="1548581"/>
          </a:xfrm>
          <a:prstGeom prst="roundRect">
            <a:avLst/>
          </a:prstGeom>
          <a:solidFill>
            <a:srgbClr val="D3D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13059" y="5014268"/>
            <a:ext cx="8203305" cy="1548581"/>
          </a:xfrm>
          <a:prstGeom prst="roundRect">
            <a:avLst/>
          </a:prstGeom>
          <a:solidFill>
            <a:srgbClr val="D4E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77805" y="5434615"/>
            <a:ext cx="2435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ПРОЕКТ: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187;p3">
            <a:extLst>
              <a:ext uri="{FF2B5EF4-FFF2-40B4-BE49-F238E27FC236}">
                <a16:creationId xmlns:a16="http://schemas.microsoft.com/office/drawing/2014/main" id="{73D57C64-6B62-B246-8CF8-3B54D8DCFDAF}"/>
              </a:ext>
            </a:extLst>
          </p:cNvPr>
          <p:cNvSpPr txBox="1">
            <a:spLocks/>
          </p:cNvSpPr>
          <p:nvPr/>
        </p:nvSpPr>
        <p:spPr>
          <a:xfrm>
            <a:off x="3563597" y="5234976"/>
            <a:ext cx="8102228" cy="13927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7697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97" algn="ctr"/>
            <a:r>
              <a:rPr lang="ru-RU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центра компетенций по декарбонизации на базе НТЦ в </a:t>
            </a:r>
            <a:r>
              <a:rPr lang="ru-RU" sz="3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г.Сургуте</a:t>
            </a:r>
            <a:endParaRPr lang="ru-RU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97" algn="ctr"/>
            <a:endParaRPr lang="ru-RU" sz="30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3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Овал 156">
            <a:extLst>
              <a:ext uri="{FF2B5EF4-FFF2-40B4-BE49-F238E27FC236}">
                <a16:creationId xmlns:a16="http://schemas.microsoft.com/office/drawing/2014/main" id="{0C36D825-F9C3-0D4E-A2F6-8D3C587B602B}"/>
              </a:ext>
            </a:extLst>
          </p:cNvPr>
          <p:cNvSpPr/>
          <p:nvPr/>
        </p:nvSpPr>
        <p:spPr>
          <a:xfrm rot="815886">
            <a:off x="272929" y="5019266"/>
            <a:ext cx="5536345" cy="2805750"/>
          </a:xfrm>
          <a:prstGeom prst="ellipse">
            <a:avLst/>
          </a:prstGeom>
          <a:noFill/>
          <a:ln>
            <a:solidFill>
              <a:srgbClr val="20D7C0">
                <a:alpha val="3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1"/>
          </a:p>
        </p:txBody>
      </p:sp>
      <p:sp>
        <p:nvSpPr>
          <p:cNvPr id="174" name="Овал 173">
            <a:extLst>
              <a:ext uri="{FF2B5EF4-FFF2-40B4-BE49-F238E27FC236}">
                <a16:creationId xmlns:a16="http://schemas.microsoft.com/office/drawing/2014/main" id="{7929C926-9113-084D-82EE-073AE68B090F}"/>
              </a:ext>
            </a:extLst>
          </p:cNvPr>
          <p:cNvSpPr/>
          <p:nvPr/>
        </p:nvSpPr>
        <p:spPr>
          <a:xfrm rot="2245747">
            <a:off x="481760" y="6768324"/>
            <a:ext cx="2171038" cy="1337367"/>
          </a:xfrm>
          <a:prstGeom prst="ellipse">
            <a:avLst/>
          </a:prstGeom>
          <a:noFill/>
          <a:ln>
            <a:solidFill>
              <a:srgbClr val="0640BC">
                <a:alpha val="1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1"/>
          </a:p>
        </p:txBody>
      </p:sp>
      <p:sp>
        <p:nvSpPr>
          <p:cNvPr id="57" name="Google Shape;162;p2">
            <a:extLst>
              <a:ext uri="{FF2B5EF4-FFF2-40B4-BE49-F238E27FC236}">
                <a16:creationId xmlns:a16="http://schemas.microsoft.com/office/drawing/2014/main" id="{9F122979-3323-7C49-8EE8-8E0B2DB5CB35}"/>
              </a:ext>
            </a:extLst>
          </p:cNvPr>
          <p:cNvSpPr txBox="1">
            <a:spLocks/>
          </p:cNvSpPr>
          <p:nvPr/>
        </p:nvSpPr>
        <p:spPr>
          <a:xfrm>
            <a:off x="8896763" y="6565396"/>
            <a:ext cx="2802390" cy="111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z="727">
                <a:latin typeface="Arial"/>
                <a:ea typeface="Arial"/>
                <a:cs typeface="Arial"/>
                <a:sym typeface="Arial"/>
              </a:rPr>
              <a:pPr/>
              <a:t>3</a:t>
            </a:fld>
            <a:endParaRPr lang="ru-RU" sz="727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" name="Таблица 4">
            <a:extLst>
              <a:ext uri="{FF2B5EF4-FFF2-40B4-BE49-F238E27FC236}">
                <a16:creationId xmlns:a16="http://schemas.microsoft.com/office/drawing/2014/main" id="{C09BD8DD-9C80-FF4A-B575-B4E9C4AB6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966535"/>
              </p:ext>
            </p:extLst>
          </p:nvPr>
        </p:nvGraphicFramePr>
        <p:xfrm>
          <a:off x="298849" y="1894113"/>
          <a:ext cx="2496457" cy="35705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6457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7535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Целевая аудитория/ конечные потребители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2817012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RU" sz="1400" dirty="0"/>
                    </a:p>
                    <a:p>
                      <a:pPr marL="342900" marR="2159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Население</a:t>
                      </a:r>
                    </a:p>
                    <a:p>
                      <a:pPr marL="342900" marR="2159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Про-во ХМАО /РФ</a:t>
                      </a:r>
                    </a:p>
                    <a:p>
                      <a:pPr marL="342900" marR="2159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ВИНК/ </a:t>
                      </a:r>
                      <a:r>
                        <a:rPr lang="ru-RU" sz="1400" b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др.отрасли</a:t>
                      </a:r>
                      <a:endParaRPr lang="ru-RU" sz="1400" b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400" dirty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CBB55D0-AEF4-6945-A18E-612B73A5A9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514810"/>
              </p:ext>
            </p:extLst>
          </p:nvPr>
        </p:nvGraphicFramePr>
        <p:xfrm>
          <a:off x="2835708" y="1889234"/>
          <a:ext cx="4999058" cy="20912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99058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451144">
                <a:tc>
                  <a:txBody>
                    <a:bodyPr/>
                    <a:lstStyle/>
                    <a:p>
                      <a:r>
                        <a:rPr lang="ru-RU" sz="1800" b="1" dirty="0"/>
                        <a:t>Продукты/ услуги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1640057"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Мониторинг и контроль за ПГ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Распределение квот (коммерциализация)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Утилизация ПГ/переработка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Технологии и инжиниринг с использованием ПГ</a:t>
                      </a: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3C87CC4-5506-F546-8D8A-82C5230FD0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607017"/>
              </p:ext>
            </p:extLst>
          </p:nvPr>
        </p:nvGraphicFramePr>
        <p:xfrm>
          <a:off x="7875168" y="1889235"/>
          <a:ext cx="4174183" cy="15918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4183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403088">
                <a:tc>
                  <a:txBody>
                    <a:bodyPr/>
                    <a:lstStyle/>
                    <a:p>
                      <a:r>
                        <a:rPr lang="ru-RU" sz="1800" b="1" dirty="0"/>
                        <a:t>Результаты (</a:t>
                      </a:r>
                      <a:r>
                        <a:rPr lang="en" sz="1800" b="1" dirty="0"/>
                        <a:t>KPI) </a:t>
                      </a:r>
                      <a:r>
                        <a:rPr lang="ru-RU" sz="1800" b="1" dirty="0"/>
                        <a:t>проекта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766877"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Приняты НПА по декарбонизации ПГ в РФ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Сократились выбросы СО2 на 20%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Создан РО по СС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US</a:t>
                      </a:r>
                      <a:endParaRPr lang="ru-RU" sz="1200" b="0" u="none" strike="noStrike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Создан </a:t>
                      </a:r>
                      <a:r>
                        <a:rPr lang="ru-RU" sz="12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центр компетенций на базе НТЦ </a:t>
                      </a:r>
                      <a:r>
                        <a:rPr lang="ru-RU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 </a:t>
                      </a:r>
                      <a:r>
                        <a:rPr lang="ru-RU" sz="1200" b="0" u="none" strike="noStrike" dirty="0" err="1" smtClean="0">
                          <a:solidFill>
                            <a:srgbClr val="002060"/>
                          </a:solidFill>
                          <a:effectLst/>
                        </a:rPr>
                        <a:t>г.Сургуте</a:t>
                      </a:r>
                      <a:endParaRPr lang="ru-RU" sz="1200" b="0" u="none" strike="noStrike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Создана система мониторинга ПГ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RU" sz="12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11" name="Таблица 4">
            <a:extLst>
              <a:ext uri="{FF2B5EF4-FFF2-40B4-BE49-F238E27FC236}">
                <a16:creationId xmlns:a16="http://schemas.microsoft.com/office/drawing/2014/main" id="{E76CC93B-C103-E346-AF72-A840D75AC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503434"/>
              </p:ext>
            </p:extLst>
          </p:nvPr>
        </p:nvGraphicFramePr>
        <p:xfrm>
          <a:off x="2835708" y="4064631"/>
          <a:ext cx="3664858" cy="266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4858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442480">
                <a:tc>
                  <a:txBody>
                    <a:bodyPr/>
                    <a:lstStyle/>
                    <a:p>
                      <a:r>
                        <a:rPr lang="ru-RU" sz="1800" b="1" dirty="0"/>
                        <a:t>Эффекты проекта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2142000"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Снижение выбросов ПГ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Улучшение экологии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Стабилизация климата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Сохранение и улучшение уровня ВРП/ВВП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Мировое лидерство в создании методов и технологий в работе с выбросами 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Повышение продолжительности жизни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Инвестиции в новые отрасли</a:t>
                      </a:r>
                      <a:endParaRPr lang="ru-RU" sz="1400" dirty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12" name="Таблица 4">
            <a:extLst>
              <a:ext uri="{FF2B5EF4-FFF2-40B4-BE49-F238E27FC236}">
                <a16:creationId xmlns:a16="http://schemas.microsoft.com/office/drawing/2014/main" id="{973FEDFB-903D-A144-BB15-CBC03A9F2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375466"/>
              </p:ext>
            </p:extLst>
          </p:nvPr>
        </p:nvGraphicFramePr>
        <p:xfrm>
          <a:off x="298849" y="5562003"/>
          <a:ext cx="2496457" cy="11701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6457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435254">
                <a:tc>
                  <a:txBody>
                    <a:bodyPr/>
                    <a:lstStyle/>
                    <a:p>
                      <a:r>
                        <a:rPr lang="ru-RU" sz="1800" b="1" dirty="0"/>
                        <a:t>Статус проекта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734894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400" dirty="0"/>
                        <a:t>Новый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13" name="Таблица 4">
            <a:extLst>
              <a:ext uri="{FF2B5EF4-FFF2-40B4-BE49-F238E27FC236}">
                <a16:creationId xmlns:a16="http://schemas.microsoft.com/office/drawing/2014/main" id="{F100E789-94F5-0341-948C-E52985309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560608"/>
              </p:ext>
            </p:extLst>
          </p:nvPr>
        </p:nvGraphicFramePr>
        <p:xfrm>
          <a:off x="6540968" y="4064630"/>
          <a:ext cx="5508383" cy="26675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08383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4057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Команда проекта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226179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</a:rPr>
                        <a:t>Владислав </a:t>
                      </a: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</a:rPr>
                        <a:t>Нигматулин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2060"/>
                          </a:solidFill>
                          <a:effectLst/>
                        </a:rPr>
                        <a:t>Роман Генкель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</a:rPr>
                        <a:t>Артем Столяров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</a:rPr>
                        <a:t>Алексей Бобов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</a:rPr>
                        <a:t>Ирина </a:t>
                      </a:r>
                      <a:r>
                        <a:rPr lang="ru-RU" sz="1200" b="0" dirty="0" err="1">
                          <a:solidFill>
                            <a:srgbClr val="002060"/>
                          </a:solidFill>
                          <a:effectLst/>
                        </a:rPr>
                        <a:t>Гайченцева</a:t>
                      </a:r>
                      <a:endParaRPr lang="ru-RU" sz="12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</a:rPr>
                        <a:t>Владимир Бакин</a:t>
                      </a:r>
                    </a:p>
                    <a:p>
                      <a:pPr fontAlgn="t"/>
                      <a:r>
                        <a:rPr lang="ru-RU" sz="1200" b="0" dirty="0">
                          <a:solidFill>
                            <a:srgbClr val="002060"/>
                          </a:solidFill>
                          <a:effectLst/>
                        </a:rPr>
                        <a:t>Валерия </a:t>
                      </a:r>
                      <a:r>
                        <a:rPr lang="ru-RU" sz="1200" b="0" dirty="0" err="1">
                          <a:solidFill>
                            <a:srgbClr val="002060"/>
                          </a:solidFill>
                          <a:effectLst/>
                        </a:rPr>
                        <a:t>Безуевская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200" dirty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RU" sz="12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15" name="Таблица 4">
            <a:extLst>
              <a:ext uri="{FF2B5EF4-FFF2-40B4-BE49-F238E27FC236}">
                <a16:creationId xmlns:a16="http://schemas.microsoft.com/office/drawing/2014/main" id="{8BAE6501-F652-FC48-ADA0-960ACFCAA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082436"/>
              </p:ext>
            </p:extLst>
          </p:nvPr>
        </p:nvGraphicFramePr>
        <p:xfrm>
          <a:off x="7875168" y="3112258"/>
          <a:ext cx="4174183" cy="883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4183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345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Сроки реализации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5024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2021-2030 гг.</a:t>
                      </a: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graphicFrame>
        <p:nvGraphicFramePr>
          <p:cNvPr id="19" name="Таблица 4">
            <a:extLst>
              <a:ext uri="{FF2B5EF4-FFF2-40B4-BE49-F238E27FC236}">
                <a16:creationId xmlns:a16="http://schemas.microsoft.com/office/drawing/2014/main" id="{DA7DF0CF-00A1-9A49-A5EC-93D032DB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785659"/>
              </p:ext>
            </p:extLst>
          </p:nvPr>
        </p:nvGraphicFramePr>
        <p:xfrm>
          <a:off x="298849" y="824930"/>
          <a:ext cx="11750502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0502">
                  <a:extLst>
                    <a:ext uri="{9D8B030D-6E8A-4147-A177-3AD203B41FA5}">
                      <a16:colId xmlns:a16="http://schemas.microsoft.com/office/drawing/2014/main" val="1185381063"/>
                    </a:ext>
                  </a:extLst>
                </a:gridCol>
              </a:tblGrid>
              <a:tr h="412099">
                <a:tc>
                  <a:txBody>
                    <a:bodyPr/>
                    <a:lstStyle/>
                    <a:p>
                      <a:r>
                        <a:rPr lang="ru-RU" sz="2200" b="1" dirty="0"/>
                        <a:t>Цель проекта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39905"/>
                  </a:ext>
                </a:extLst>
              </a:tr>
              <a:tr h="588713">
                <a:tc>
                  <a:txBody>
                    <a:bodyPr/>
                    <a:lstStyle/>
                    <a:p>
                      <a:pPr marL="0" indent="0" algn="l">
                        <a:buFont typeface="Wingdings" pitchFamily="2" charset="2"/>
                        <a:buNone/>
                      </a:pPr>
                      <a:r>
                        <a:rPr lang="ru-RU" sz="2000" b="0" dirty="0"/>
                        <a:t>Климатическая трансформация как инструмент диверсификации экономики ХМАО/РФ/мир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5703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77ABDD3-F7AC-5347-B6B5-64E0CCEA24C6}"/>
              </a:ext>
            </a:extLst>
          </p:cNvPr>
          <p:cNvSpPr txBox="1"/>
          <p:nvPr/>
        </p:nvSpPr>
        <p:spPr>
          <a:xfrm>
            <a:off x="357841" y="88637"/>
            <a:ext cx="55073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КАРТОЧКА ПРОЕКТА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1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8123256" y="1203435"/>
            <a:ext cx="1721736" cy="53979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301835" y="2037912"/>
            <a:ext cx="1340304" cy="89744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 rot="16200000">
            <a:off x="4065940" y="2443458"/>
            <a:ext cx="889545" cy="1528632"/>
          </a:xfrm>
          <a:prstGeom prst="ellipse">
            <a:avLst/>
          </a:prstGeom>
          <a:solidFill>
            <a:srgbClr val="FFE597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 rot="16200000">
            <a:off x="6752914" y="2438409"/>
            <a:ext cx="889545" cy="1528632"/>
          </a:xfrm>
          <a:prstGeom prst="ellipse">
            <a:avLst/>
          </a:prstGeom>
          <a:solidFill>
            <a:srgbClr val="FFE597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 rot="2288204">
            <a:off x="5878095" y="3341206"/>
            <a:ext cx="1138025" cy="1081661"/>
          </a:xfrm>
          <a:prstGeom prst="ellipse">
            <a:avLst/>
          </a:prstGeom>
          <a:solidFill>
            <a:srgbClr val="FFE597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 rot="2288204">
            <a:off x="4703141" y="3350828"/>
            <a:ext cx="1138025" cy="1081661"/>
          </a:xfrm>
          <a:prstGeom prst="ellipse">
            <a:avLst/>
          </a:prstGeom>
          <a:solidFill>
            <a:srgbClr val="FFE597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0705" y="1268361"/>
            <a:ext cx="3271091" cy="53979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75801" y="1691569"/>
            <a:ext cx="1651819" cy="10962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434" y="147531"/>
            <a:ext cx="5846500" cy="899608"/>
          </a:xfrm>
        </p:spPr>
        <p:txBody>
          <a:bodyPr/>
          <a:lstStyle/>
          <a:p>
            <a:pPr lvl="0">
              <a:defRPr/>
            </a:pP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ЭКОСИСТЕМА ВЫТЯГИВАЮЩЕГО ТЕХНОЛОГИЧЕСКОГО ПРОЕКТА</a:t>
            </a:r>
          </a:p>
        </p:txBody>
      </p:sp>
      <p:sp>
        <p:nvSpPr>
          <p:cNvPr id="3" name="Овал 2"/>
          <p:cNvSpPr/>
          <p:nvPr/>
        </p:nvSpPr>
        <p:spPr>
          <a:xfrm>
            <a:off x="4751735" y="2654710"/>
            <a:ext cx="2197509" cy="122411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931397" y="2851269"/>
            <a:ext cx="1838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компетенций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3832" y="1032388"/>
            <a:ext cx="2099651" cy="501442"/>
          </a:xfrm>
          <a:prstGeom prst="rect">
            <a:avLst/>
          </a:prstGeom>
          <a:solidFill>
            <a:srgbClr val="8EA8D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32238" y="1068306"/>
            <a:ext cx="1316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ПОСТАВЩИКИ</a:t>
            </a:r>
            <a:endParaRPr lang="ru-RU" sz="2000" b="1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30465" y="1690989"/>
            <a:ext cx="1895165" cy="1066963"/>
          </a:xfrm>
          <a:prstGeom prst="homePlate">
            <a:avLst/>
          </a:prstGeom>
          <a:solidFill>
            <a:srgbClr val="00AFE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25878" y="1762805"/>
            <a:ext cx="1489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Мировые лидеры технологий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22393" y="1601153"/>
            <a:ext cx="1489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Опыт, готовые решения, технологии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95469" y="2935357"/>
            <a:ext cx="1651819" cy="10962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450133" y="2934777"/>
            <a:ext cx="1895165" cy="1066963"/>
          </a:xfrm>
          <a:prstGeom prst="homePlate">
            <a:avLst/>
          </a:prstGeom>
          <a:solidFill>
            <a:srgbClr val="00AFE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50134" y="3006593"/>
            <a:ext cx="168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СКОЛКОВО,</a:t>
            </a:r>
          </a:p>
          <a:p>
            <a:r>
              <a:rPr lang="ru-RU" dirty="0" smtClean="0"/>
              <a:t>ТЕХНОПАРКИ, ВУЗы, НИИ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56809" y="3134122"/>
            <a:ext cx="148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Разработка технологии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90550" y="4192981"/>
            <a:ext cx="1651819" cy="10962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ятиугольник 17"/>
          <p:cNvSpPr/>
          <p:nvPr/>
        </p:nvSpPr>
        <p:spPr>
          <a:xfrm>
            <a:off x="445214" y="4192401"/>
            <a:ext cx="1895165" cy="1066963"/>
          </a:xfrm>
          <a:prstGeom prst="homePlate">
            <a:avLst/>
          </a:prstGeom>
          <a:solidFill>
            <a:srgbClr val="00AFE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15719" y="4455311"/>
            <a:ext cx="1900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Технологические </a:t>
            </a:r>
            <a:r>
              <a:rPr lang="ru-RU" dirty="0" err="1" smtClean="0"/>
              <a:t>стартапы</a:t>
            </a:r>
            <a:endParaRPr lang="ru-RU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952942" y="4336034"/>
            <a:ext cx="1688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SOFT</a:t>
            </a:r>
            <a:r>
              <a:rPr lang="ru-RU" dirty="0" smtClean="0"/>
              <a:t> (ПО)</a:t>
            </a:r>
            <a:endParaRPr lang="en-US" dirty="0" smtClean="0"/>
          </a:p>
          <a:p>
            <a:pPr algn="ctr"/>
            <a:r>
              <a:rPr lang="en-US" dirty="0" smtClean="0"/>
              <a:t>+</a:t>
            </a:r>
          </a:p>
          <a:p>
            <a:pPr algn="ctr"/>
            <a:r>
              <a:rPr lang="en-US" dirty="0" smtClean="0"/>
              <a:t>HARD</a:t>
            </a:r>
            <a:r>
              <a:rPr lang="ru-RU" dirty="0" smtClean="0"/>
              <a:t> (</a:t>
            </a:r>
            <a:r>
              <a:rPr lang="ru-RU" dirty="0" err="1" smtClean="0"/>
              <a:t>оборуд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895469" y="5466320"/>
            <a:ext cx="1651819" cy="10962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ятиугольник 21"/>
          <p:cNvSpPr/>
          <p:nvPr/>
        </p:nvSpPr>
        <p:spPr>
          <a:xfrm>
            <a:off x="450133" y="5465740"/>
            <a:ext cx="1895165" cy="1066963"/>
          </a:xfrm>
          <a:prstGeom prst="homePlate">
            <a:avLst/>
          </a:prstGeom>
          <a:solidFill>
            <a:srgbClr val="00AFE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20638" y="5654910"/>
            <a:ext cx="1900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Производители оборудования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57861" y="5609373"/>
            <a:ext cx="168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Оборуд</a:t>
            </a:r>
            <a:r>
              <a:rPr lang="ru-RU" dirty="0" smtClean="0"/>
              <a:t>-</a:t>
            </a:r>
          </a:p>
          <a:p>
            <a:pPr algn="ctr"/>
            <a:r>
              <a:rPr lang="ru-RU" dirty="0" smtClean="0"/>
              <a:t>-</a:t>
            </a:r>
            <a:r>
              <a:rPr lang="ru-RU" dirty="0" err="1" smtClean="0"/>
              <a:t>ование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823131" y="4778477"/>
            <a:ext cx="4043512" cy="18877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838603" y="4496961"/>
            <a:ext cx="2099651" cy="501442"/>
          </a:xfrm>
          <a:prstGeom prst="rect">
            <a:avLst/>
          </a:prstGeom>
          <a:solidFill>
            <a:srgbClr val="8EA8D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5004368" y="4562375"/>
            <a:ext cx="1758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Condensed" panose="020B0502040204020203" pitchFamily="34" charset="0"/>
              </a:rPr>
              <a:t>ФИНАНСИРОВАНИЕ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57551" y="5070161"/>
            <a:ext cx="1681148" cy="670850"/>
          </a:xfrm>
          <a:prstGeom prst="rect">
            <a:avLst/>
          </a:prstGeom>
          <a:solidFill>
            <a:srgbClr val="00ADED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4185984" y="5067672"/>
            <a:ext cx="129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Венчурные фонды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996817" y="5073444"/>
            <a:ext cx="1681148" cy="670850"/>
          </a:xfrm>
          <a:prstGeom prst="rect">
            <a:avLst/>
          </a:prstGeom>
          <a:solidFill>
            <a:srgbClr val="00ADED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187222" y="5101642"/>
            <a:ext cx="129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Институты развития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977219" y="5871493"/>
            <a:ext cx="1681148" cy="670850"/>
          </a:xfrm>
          <a:prstGeom prst="rect">
            <a:avLst/>
          </a:prstGeom>
          <a:solidFill>
            <a:srgbClr val="00ADED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3918228" y="5854256"/>
            <a:ext cx="179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Бюджет региона/страны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996817" y="5858174"/>
            <a:ext cx="1681148" cy="670850"/>
          </a:xfrm>
          <a:prstGeom prst="rect">
            <a:avLst/>
          </a:prstGeom>
          <a:solidFill>
            <a:srgbClr val="00ADED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187222" y="5886372"/>
            <a:ext cx="129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Банки, лизинг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211730" y="1281441"/>
            <a:ext cx="3271091" cy="12257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763094" y="1032388"/>
            <a:ext cx="2099651" cy="501442"/>
          </a:xfrm>
          <a:prstGeom prst="rect">
            <a:avLst/>
          </a:prstGeom>
          <a:solidFill>
            <a:srgbClr val="8EA8D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763094" y="1069430"/>
            <a:ext cx="2099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Condensed" panose="020B0502040204020203" pitchFamily="34" charset="0"/>
              </a:rPr>
              <a:t>РЕГУЛЯТОРНАЯ СРЕДА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60004" y="1636678"/>
            <a:ext cx="2610464" cy="670850"/>
          </a:xfrm>
          <a:prstGeom prst="rect">
            <a:avLst/>
          </a:prstGeom>
          <a:solidFill>
            <a:srgbClr val="00ADED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4719977" y="1634189"/>
            <a:ext cx="2332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Правительство региона или страны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3899729" y="2876365"/>
            <a:ext cx="820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BIG DATA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6934771" y="2971314"/>
            <a:ext cx="820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Кадры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4713934" y="3831822"/>
            <a:ext cx="1116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Инфр-ра</a:t>
            </a:r>
            <a:endParaRPr lang="ru-RU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5918099" y="3834867"/>
            <a:ext cx="1116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/>
              <a:t>Лаб.исследования</a:t>
            </a:r>
            <a:endParaRPr lang="ru-RU" sz="1400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10117912" y="1216220"/>
            <a:ext cx="1721736" cy="53979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8277721" y="1017321"/>
            <a:ext cx="1413150" cy="501442"/>
          </a:xfrm>
          <a:prstGeom prst="rect">
            <a:avLst/>
          </a:prstGeom>
          <a:solidFill>
            <a:srgbClr val="8EA8D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10272205" y="1017640"/>
            <a:ext cx="1413150" cy="501442"/>
          </a:xfrm>
          <a:prstGeom prst="rect">
            <a:avLst/>
          </a:prstGeom>
          <a:solidFill>
            <a:srgbClr val="8EA8D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8316583" y="1037310"/>
            <a:ext cx="1502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Condensed" panose="020B0502040204020203" pitchFamily="34" charset="0"/>
              </a:rPr>
              <a:t>ИСПОЛНИТЕЛИ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400427" y="1053558"/>
            <a:ext cx="120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Condensed" panose="020B0502040204020203" pitchFamily="34" charset="0"/>
              </a:rPr>
              <a:t>ЗАКАЗЧИКИ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58" name="Блок-схема: ссылка на другую страницу 57"/>
          <p:cNvSpPr/>
          <p:nvPr/>
        </p:nvSpPr>
        <p:spPr>
          <a:xfrm>
            <a:off x="8213347" y="1661493"/>
            <a:ext cx="1502510" cy="646035"/>
          </a:xfrm>
          <a:prstGeom prst="flowChartOffpageConnector">
            <a:avLst/>
          </a:prstGeom>
          <a:solidFill>
            <a:srgbClr val="00AB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8200389" y="1662073"/>
            <a:ext cx="1490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Региональный оператор</a:t>
            </a:r>
            <a:endParaRPr lang="ru-RU" sz="1600" dirty="0"/>
          </a:p>
        </p:txBody>
      </p:sp>
      <p:sp>
        <p:nvSpPr>
          <p:cNvPr id="62" name="TextBox 61"/>
          <p:cNvSpPr txBox="1"/>
          <p:nvPr/>
        </p:nvSpPr>
        <p:spPr>
          <a:xfrm>
            <a:off x="8311985" y="2252943"/>
            <a:ext cx="1344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Управление </a:t>
            </a:r>
            <a:r>
              <a:rPr lang="en-US" dirty="0" smtClean="0"/>
              <a:t>C.C.U.S.</a:t>
            </a:r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301835" y="5449283"/>
            <a:ext cx="1340304" cy="10080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Блок-схема: ссылка на другую страницу 65"/>
          <p:cNvSpPr/>
          <p:nvPr/>
        </p:nvSpPr>
        <p:spPr>
          <a:xfrm>
            <a:off x="8213347" y="5072864"/>
            <a:ext cx="1502510" cy="798629"/>
          </a:xfrm>
          <a:prstGeom prst="flowChartOffpageConnector">
            <a:avLst/>
          </a:prstGeom>
          <a:solidFill>
            <a:srgbClr val="00AB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8227784" y="5040830"/>
            <a:ext cx="1490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Заводы по утилизации и переработке</a:t>
            </a:r>
            <a:endParaRPr lang="ru-RU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8236887" y="5807439"/>
            <a:ext cx="1507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Утилизация и переработка</a:t>
            </a:r>
            <a:endParaRPr lang="ru-RU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304244" y="3395816"/>
            <a:ext cx="1340304" cy="15456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Блок-схема: ссылка на другую страницу 69"/>
          <p:cNvSpPr/>
          <p:nvPr/>
        </p:nvSpPr>
        <p:spPr>
          <a:xfrm>
            <a:off x="8215756" y="3019398"/>
            <a:ext cx="1502510" cy="646035"/>
          </a:xfrm>
          <a:prstGeom prst="flowChartOffpageConnector">
            <a:avLst/>
          </a:prstGeom>
          <a:solidFill>
            <a:srgbClr val="00AB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8158553" y="3064222"/>
            <a:ext cx="1616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Карбо-сервисные компании и МСП</a:t>
            </a:r>
            <a:endParaRPr lang="ru-RU" sz="1400" dirty="0"/>
          </a:p>
        </p:txBody>
      </p:sp>
      <p:sp>
        <p:nvSpPr>
          <p:cNvPr id="72" name="TextBox 71"/>
          <p:cNvSpPr txBox="1"/>
          <p:nvPr/>
        </p:nvSpPr>
        <p:spPr>
          <a:xfrm>
            <a:off x="8268747" y="3648474"/>
            <a:ext cx="14186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Инжиниринг +сервис +обеспечительные функции и логистика</a:t>
            </a:r>
            <a:endParaRPr lang="ru-RU" sz="1600" dirty="0"/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10291366" y="2245261"/>
            <a:ext cx="1340304" cy="89744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Блок-схема: ссылка на другую страницу 73"/>
          <p:cNvSpPr/>
          <p:nvPr/>
        </p:nvSpPr>
        <p:spPr>
          <a:xfrm>
            <a:off x="10202878" y="1636368"/>
            <a:ext cx="1502510" cy="870858"/>
          </a:xfrm>
          <a:prstGeom prst="flowChartOffpageConnector">
            <a:avLst/>
          </a:prstGeom>
          <a:solidFill>
            <a:srgbClr val="00AB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10256871" y="1650870"/>
            <a:ext cx="1490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Государство, Регионы и МО</a:t>
            </a:r>
            <a:endParaRPr lang="ru-RU" sz="1600" dirty="0"/>
          </a:p>
        </p:txBody>
      </p:sp>
      <p:sp>
        <p:nvSpPr>
          <p:cNvPr id="76" name="TextBox 75"/>
          <p:cNvSpPr txBox="1"/>
          <p:nvPr/>
        </p:nvSpPr>
        <p:spPr>
          <a:xfrm>
            <a:off x="10258083" y="2448161"/>
            <a:ext cx="1416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Заказ на мониторинг</a:t>
            </a:r>
            <a:endParaRPr lang="ru-RU" dirty="0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0333327" y="3717563"/>
            <a:ext cx="1340304" cy="11035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Блок-схема: ссылка на другую страницу 77"/>
          <p:cNvSpPr/>
          <p:nvPr/>
        </p:nvSpPr>
        <p:spPr>
          <a:xfrm>
            <a:off x="10244839" y="3341145"/>
            <a:ext cx="1502510" cy="646035"/>
          </a:xfrm>
          <a:prstGeom prst="flowChartOffpageConnector">
            <a:avLst/>
          </a:prstGeom>
          <a:solidFill>
            <a:srgbClr val="00AB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10231881" y="3341725"/>
            <a:ext cx="1490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ВИНКи</a:t>
            </a:r>
            <a:r>
              <a:rPr lang="ru-RU" sz="1600" dirty="0" smtClean="0"/>
              <a:t> и корпорации</a:t>
            </a:r>
            <a:endParaRPr lang="ru-RU" sz="1600" dirty="0"/>
          </a:p>
        </p:txBody>
      </p:sp>
      <p:sp>
        <p:nvSpPr>
          <p:cNvPr id="80" name="TextBox 79"/>
          <p:cNvSpPr txBox="1"/>
          <p:nvPr/>
        </p:nvSpPr>
        <p:spPr>
          <a:xfrm>
            <a:off x="10329899" y="3932595"/>
            <a:ext cx="1416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Заказ на утилизацию и переработку</a:t>
            </a:r>
            <a:endParaRPr lang="ru-RU" sz="1600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0315591" y="5477481"/>
            <a:ext cx="1340304" cy="97985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Блок-схема: ссылка на другую страницу 81"/>
          <p:cNvSpPr/>
          <p:nvPr/>
        </p:nvSpPr>
        <p:spPr>
          <a:xfrm>
            <a:off x="10196107" y="5101062"/>
            <a:ext cx="1551246" cy="646035"/>
          </a:xfrm>
          <a:prstGeom prst="flowChartOffpageConnector">
            <a:avLst/>
          </a:prstGeom>
          <a:solidFill>
            <a:srgbClr val="00AB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10105659" y="5101943"/>
            <a:ext cx="1729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Международные заказчики</a:t>
            </a:r>
            <a:endParaRPr lang="ru-RU" sz="1600" dirty="0"/>
          </a:p>
        </p:txBody>
      </p:sp>
      <p:sp>
        <p:nvSpPr>
          <p:cNvPr id="84" name="TextBox 83"/>
          <p:cNvSpPr txBox="1"/>
          <p:nvPr/>
        </p:nvSpPr>
        <p:spPr>
          <a:xfrm>
            <a:off x="10304683" y="5924910"/>
            <a:ext cx="134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ЭКСПОРТ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16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ABDD3-F7AC-5347-B6B5-64E0CCEA24C6}"/>
              </a:ext>
            </a:extLst>
          </p:cNvPr>
          <p:cNvSpPr txBox="1"/>
          <p:nvPr/>
        </p:nvSpPr>
        <p:spPr>
          <a:xfrm>
            <a:off x="475937" y="221369"/>
            <a:ext cx="56344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МАТРИЦА СТЕЙКХОЛДЕРОВ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0762104-73D2-204D-8033-FB9B9B052976}"/>
              </a:ext>
            </a:extLst>
          </p:cNvPr>
          <p:cNvCxnSpPr>
            <a:cxnSpLocks/>
          </p:cNvCxnSpPr>
          <p:nvPr/>
        </p:nvCxnSpPr>
        <p:spPr>
          <a:xfrm>
            <a:off x="5535827" y="1556951"/>
            <a:ext cx="0" cy="484384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7B91D3B-C111-0744-8CE0-52772025FF61}"/>
              </a:ext>
            </a:extLst>
          </p:cNvPr>
          <p:cNvCxnSpPr/>
          <p:nvPr/>
        </p:nvCxnSpPr>
        <p:spPr>
          <a:xfrm>
            <a:off x="951470" y="4164227"/>
            <a:ext cx="935136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F91A28A-463E-C042-88CE-AFEDB8221C9F}"/>
              </a:ext>
            </a:extLst>
          </p:cNvPr>
          <p:cNvSpPr txBox="1"/>
          <p:nvPr/>
        </p:nvSpPr>
        <p:spPr>
          <a:xfrm>
            <a:off x="4456471" y="856098"/>
            <a:ext cx="2283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Степень заинтересованности</a:t>
            </a:r>
          </a:p>
        </p:txBody>
      </p:sp>
      <p:pic>
        <p:nvPicPr>
          <p:cNvPr id="8" name="Рисунок 7" descr="Добавить со сплошной заливкой">
            <a:extLst>
              <a:ext uri="{FF2B5EF4-FFF2-40B4-BE49-F238E27FC236}">
                <a16:creationId xmlns:a16="http://schemas.microsoft.com/office/drawing/2014/main" id="{3B05049C-3E05-AA4B-8C0D-60031E7F0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97481" y="4196413"/>
            <a:ext cx="422704" cy="422704"/>
          </a:xfrm>
          <a:prstGeom prst="rect">
            <a:avLst/>
          </a:prstGeom>
        </p:spPr>
      </p:pic>
      <p:pic>
        <p:nvPicPr>
          <p:cNvPr id="9" name="Рисунок 8" descr="Добавить со сплошной заливкой">
            <a:extLst>
              <a:ext uri="{FF2B5EF4-FFF2-40B4-BE49-F238E27FC236}">
                <a16:creationId xmlns:a16="http://schemas.microsoft.com/office/drawing/2014/main" id="{C2EDACBC-0FD2-4141-B356-0A5B63186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73296" y="1485060"/>
            <a:ext cx="422704" cy="422704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FB884CD-BCCE-B543-A767-1F2414DFBCB4}"/>
              </a:ext>
            </a:extLst>
          </p:cNvPr>
          <p:cNvCxnSpPr/>
          <p:nvPr/>
        </p:nvCxnSpPr>
        <p:spPr>
          <a:xfrm>
            <a:off x="1088571" y="4407765"/>
            <a:ext cx="348343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F0F2583-EEE9-184E-8EF2-80210428EC29}"/>
              </a:ext>
            </a:extLst>
          </p:cNvPr>
          <p:cNvCxnSpPr/>
          <p:nvPr/>
        </p:nvCxnSpPr>
        <p:spPr>
          <a:xfrm>
            <a:off x="5747657" y="6263439"/>
            <a:ext cx="348343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Овал 11">
            <a:extLst>
              <a:ext uri="{FF2B5EF4-FFF2-40B4-BE49-F238E27FC236}">
                <a16:creationId xmlns:a16="http://schemas.microsoft.com/office/drawing/2014/main" id="{3342B503-EE0B-5649-A958-59181708DCB7}"/>
              </a:ext>
            </a:extLst>
          </p:cNvPr>
          <p:cNvSpPr/>
          <p:nvPr/>
        </p:nvSpPr>
        <p:spPr>
          <a:xfrm>
            <a:off x="6383576" y="2052179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E6A777A-5296-C040-BE20-8C26B16A68A3}"/>
              </a:ext>
            </a:extLst>
          </p:cNvPr>
          <p:cNvSpPr/>
          <p:nvPr/>
        </p:nvSpPr>
        <p:spPr>
          <a:xfrm>
            <a:off x="6388874" y="1718535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74F58AC-C8F2-CD4B-A690-02F42DCA93A3}"/>
              </a:ext>
            </a:extLst>
          </p:cNvPr>
          <p:cNvSpPr/>
          <p:nvPr/>
        </p:nvSpPr>
        <p:spPr>
          <a:xfrm>
            <a:off x="1627554" y="5192257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61B757A-DCEF-5A46-A6A7-A4D82348606C}"/>
              </a:ext>
            </a:extLst>
          </p:cNvPr>
          <p:cNvSpPr/>
          <p:nvPr/>
        </p:nvSpPr>
        <p:spPr>
          <a:xfrm>
            <a:off x="6096000" y="5192257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FE36488-74B0-4B46-9A15-2E9318C385BF}"/>
              </a:ext>
            </a:extLst>
          </p:cNvPr>
          <p:cNvSpPr/>
          <p:nvPr/>
        </p:nvSpPr>
        <p:spPr>
          <a:xfrm>
            <a:off x="1279705" y="1700475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5DD173D-2184-7E46-978C-6503D2D03B59}"/>
              </a:ext>
            </a:extLst>
          </p:cNvPr>
          <p:cNvSpPr/>
          <p:nvPr/>
        </p:nvSpPr>
        <p:spPr>
          <a:xfrm>
            <a:off x="1281996" y="2227146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401890" y="5143222"/>
            <a:ext cx="154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«Чиновники»</a:t>
            </a:r>
            <a:endParaRPr lang="ru-RU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61B757A-DCEF-5A46-A6A7-A4D82348606C}"/>
              </a:ext>
            </a:extLst>
          </p:cNvPr>
          <p:cNvSpPr/>
          <p:nvPr/>
        </p:nvSpPr>
        <p:spPr>
          <a:xfrm>
            <a:off x="6739775" y="5802012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122308" y="5778926"/>
            <a:ext cx="91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КМНС</a:t>
            </a:r>
            <a:endParaRPr lang="ru-RU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61B757A-DCEF-5A46-A6A7-A4D82348606C}"/>
              </a:ext>
            </a:extLst>
          </p:cNvPr>
          <p:cNvSpPr/>
          <p:nvPr/>
        </p:nvSpPr>
        <p:spPr>
          <a:xfrm>
            <a:off x="9460816" y="5183076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9908832" y="5021490"/>
            <a:ext cx="1760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Гос.корпорации</a:t>
            </a:r>
            <a:r>
              <a:rPr lang="ru-RU" dirty="0" smtClean="0"/>
              <a:t> (монополии)</a:t>
            </a:r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61B757A-DCEF-5A46-A6A7-A4D82348606C}"/>
              </a:ext>
            </a:extLst>
          </p:cNvPr>
          <p:cNvSpPr/>
          <p:nvPr/>
        </p:nvSpPr>
        <p:spPr>
          <a:xfrm>
            <a:off x="9452539" y="5802011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9900555" y="5617108"/>
            <a:ext cx="1668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Протестное население</a:t>
            </a:r>
            <a:endParaRPr lang="ru-RU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61B757A-DCEF-5A46-A6A7-A4D82348606C}"/>
              </a:ext>
            </a:extLst>
          </p:cNvPr>
          <p:cNvSpPr/>
          <p:nvPr/>
        </p:nvSpPr>
        <p:spPr>
          <a:xfrm>
            <a:off x="5373950" y="5822857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3937651" y="5721597"/>
            <a:ext cx="1668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Бизнес без модернизации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039394" y="5136905"/>
            <a:ext cx="1039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Туристы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91A28A-463E-C042-88CE-AFEDB8221C9F}"/>
              </a:ext>
            </a:extLst>
          </p:cNvPr>
          <p:cNvSpPr txBox="1"/>
          <p:nvPr/>
        </p:nvSpPr>
        <p:spPr>
          <a:xfrm>
            <a:off x="10329335" y="3979561"/>
            <a:ext cx="111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Влияние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656768" y="1569055"/>
            <a:ext cx="1422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Мировые конкуренты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61048" y="2113258"/>
            <a:ext cx="1422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Регионы конкуренты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6736809" y="1688488"/>
            <a:ext cx="232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Венчурные фонды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6736721" y="2020536"/>
            <a:ext cx="271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Сколково</a:t>
            </a:r>
            <a:r>
              <a:rPr lang="ru-RU" dirty="0" smtClean="0"/>
              <a:t>, ВУЗы и НИИ</a:t>
            </a:r>
            <a:endParaRPr lang="ru-RU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3342B503-EE0B-5649-A958-59181708DCB7}"/>
              </a:ext>
            </a:extLst>
          </p:cNvPr>
          <p:cNvSpPr/>
          <p:nvPr/>
        </p:nvSpPr>
        <p:spPr>
          <a:xfrm>
            <a:off x="6383575" y="2391509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736809" y="2365641"/>
            <a:ext cx="205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Регионы партнеры</a:t>
            </a:r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3342B503-EE0B-5649-A958-59181708DCB7}"/>
              </a:ext>
            </a:extLst>
          </p:cNvPr>
          <p:cNvSpPr/>
          <p:nvPr/>
        </p:nvSpPr>
        <p:spPr>
          <a:xfrm>
            <a:off x="5930368" y="2779800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6269924" y="2754952"/>
            <a:ext cx="912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Startup</a:t>
            </a:r>
            <a:endParaRPr lang="ru-RU" dirty="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3342B503-EE0B-5649-A958-59181708DCB7}"/>
              </a:ext>
            </a:extLst>
          </p:cNvPr>
          <p:cNvSpPr/>
          <p:nvPr/>
        </p:nvSpPr>
        <p:spPr>
          <a:xfrm>
            <a:off x="5944068" y="3197154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283623" y="3172306"/>
            <a:ext cx="190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R&amp;D </a:t>
            </a:r>
            <a:r>
              <a:rPr lang="ru-RU" dirty="0" smtClean="0"/>
              <a:t>корпорации</a:t>
            </a:r>
            <a:endParaRPr lang="ru-RU" dirty="0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3342B503-EE0B-5649-A958-59181708DCB7}"/>
              </a:ext>
            </a:extLst>
          </p:cNvPr>
          <p:cNvSpPr/>
          <p:nvPr/>
        </p:nvSpPr>
        <p:spPr>
          <a:xfrm>
            <a:off x="7841819" y="2803942"/>
            <a:ext cx="347849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8233912" y="2762915"/>
            <a:ext cx="226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Институты развития</a:t>
            </a:r>
            <a:endParaRPr lang="ru-RU" dirty="0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EE6A777A-5296-C040-BE20-8C26B16A68A3}"/>
              </a:ext>
            </a:extLst>
          </p:cNvPr>
          <p:cNvSpPr/>
          <p:nvPr/>
        </p:nvSpPr>
        <p:spPr>
          <a:xfrm>
            <a:off x="6391353" y="1381774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6743090" y="1368388"/>
            <a:ext cx="32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Производители оборудования</a:t>
            </a:r>
            <a:endParaRPr lang="ru-RU" dirty="0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EE6A777A-5296-C040-BE20-8C26B16A68A3}"/>
              </a:ext>
            </a:extLst>
          </p:cNvPr>
          <p:cNvSpPr/>
          <p:nvPr/>
        </p:nvSpPr>
        <p:spPr>
          <a:xfrm>
            <a:off x="9908832" y="1372499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10193258" y="1337363"/>
            <a:ext cx="1664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РОИВ и ФОИВ</a:t>
            </a:r>
            <a:endParaRPr lang="ru-RU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EE6A777A-5296-C040-BE20-8C26B16A68A3}"/>
              </a:ext>
            </a:extLst>
          </p:cNvPr>
          <p:cNvSpPr/>
          <p:nvPr/>
        </p:nvSpPr>
        <p:spPr>
          <a:xfrm>
            <a:off x="9908832" y="1789376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10193258" y="1754240"/>
            <a:ext cx="1664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ВИНКи</a:t>
            </a:r>
            <a:endParaRPr lang="ru-RU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EE6A777A-5296-C040-BE20-8C26B16A68A3}"/>
              </a:ext>
            </a:extLst>
          </p:cNvPr>
          <p:cNvSpPr/>
          <p:nvPr/>
        </p:nvSpPr>
        <p:spPr>
          <a:xfrm>
            <a:off x="9908832" y="2201795"/>
            <a:ext cx="323562" cy="323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10193258" y="2092919"/>
            <a:ext cx="1664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Население и экологи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991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90685" y="206523"/>
            <a:ext cx="5541406" cy="707875"/>
          </a:xfrm>
        </p:spPr>
        <p:txBody>
          <a:bodyPr/>
          <a:lstStyle/>
          <a:p>
            <a:pPr lvl="0">
              <a:defRPr/>
            </a:pPr>
            <a:r>
              <a:rPr lang="ru-RU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ЗАПРОСЫ/ОФФЕРЫ К СТЕЙКХОЛДЕРАМ (В РЕЗОЛЮЦИЮ)</a:t>
            </a: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06398924-0F67-2349-B7EC-D52186253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41179"/>
              </p:ext>
            </p:extLst>
          </p:nvPr>
        </p:nvGraphicFramePr>
        <p:xfrm>
          <a:off x="400195" y="1061683"/>
          <a:ext cx="11221534" cy="5730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3738">
                  <a:extLst>
                    <a:ext uri="{9D8B030D-6E8A-4147-A177-3AD203B41FA5}">
                      <a16:colId xmlns:a16="http://schemas.microsoft.com/office/drawing/2014/main" val="2695676125"/>
                    </a:ext>
                  </a:extLst>
                </a:gridCol>
                <a:gridCol w="4549538">
                  <a:extLst>
                    <a:ext uri="{9D8B030D-6E8A-4147-A177-3AD203B41FA5}">
                      <a16:colId xmlns:a16="http://schemas.microsoft.com/office/drawing/2014/main" val="2789779674"/>
                    </a:ext>
                  </a:extLst>
                </a:gridCol>
                <a:gridCol w="4498258">
                  <a:extLst>
                    <a:ext uri="{9D8B030D-6E8A-4147-A177-3AD203B41FA5}">
                      <a16:colId xmlns:a16="http://schemas.microsoft.com/office/drawing/2014/main" val="38004255"/>
                    </a:ext>
                  </a:extLst>
                </a:gridCol>
              </a:tblGrid>
              <a:tr h="2916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СТЕЙКХОЛДЕРЫ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НАМ НЕОБХОДИМО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МЫ ПРЕДЛАГАЕМ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865168"/>
                  </a:ext>
                </a:extLst>
              </a:tr>
              <a:tr h="1365949">
                <a:tc>
                  <a:txBody>
                    <a:bodyPr/>
                    <a:lstStyle/>
                    <a:p>
                      <a:r>
                        <a:rPr lang="ru-RU" dirty="0" smtClean="0"/>
                        <a:t>ФОИВ</a:t>
                      </a:r>
                    </a:p>
                    <a:p>
                      <a:r>
                        <a:rPr lang="ru-RU" sz="1000" dirty="0" smtClean="0"/>
                        <a:t>-Минэнерго</a:t>
                      </a:r>
                    </a:p>
                    <a:p>
                      <a:r>
                        <a:rPr lang="ru-RU" sz="1000" dirty="0" smtClean="0"/>
                        <a:t>-</a:t>
                      </a:r>
                      <a:r>
                        <a:rPr lang="ru-RU" sz="1000" dirty="0" err="1" smtClean="0"/>
                        <a:t>Минприрды</a:t>
                      </a:r>
                      <a:endParaRPr lang="ru-RU" sz="1000" dirty="0" smtClean="0"/>
                    </a:p>
                    <a:p>
                      <a:r>
                        <a:rPr lang="ru-RU" sz="1000" dirty="0" smtClean="0"/>
                        <a:t>-Минпром</a:t>
                      </a:r>
                    </a:p>
                    <a:p>
                      <a:r>
                        <a:rPr lang="ru-RU" sz="1000" dirty="0" smtClean="0"/>
                        <a:t>-</a:t>
                      </a:r>
                      <a:r>
                        <a:rPr lang="ru-RU" sz="1000" dirty="0" err="1" smtClean="0"/>
                        <a:t>Минэконом</a:t>
                      </a:r>
                      <a:endParaRPr lang="ru-RU" sz="1000" dirty="0" smtClean="0"/>
                    </a:p>
                    <a:p>
                      <a:r>
                        <a:rPr lang="ru-RU" sz="1800" dirty="0" smtClean="0"/>
                        <a:t>РОИВ</a:t>
                      </a:r>
                    </a:p>
                    <a:p>
                      <a:r>
                        <a:rPr lang="ru-RU" sz="1000" dirty="0" smtClean="0"/>
                        <a:t>-</a:t>
                      </a:r>
                      <a:r>
                        <a:rPr lang="ru-RU" sz="1000" dirty="0" err="1" smtClean="0"/>
                        <a:t>Депэкономики</a:t>
                      </a:r>
                      <a:endParaRPr lang="ru-RU" sz="1000" dirty="0" smtClean="0"/>
                    </a:p>
                    <a:p>
                      <a:r>
                        <a:rPr lang="ru-RU" sz="1000" dirty="0" smtClean="0"/>
                        <a:t>-</a:t>
                      </a:r>
                      <a:r>
                        <a:rPr lang="ru-RU" sz="1000" dirty="0" err="1" smtClean="0"/>
                        <a:t>Деппром</a:t>
                      </a:r>
                      <a:endParaRPr lang="ru-RU" sz="1000" dirty="0" smtClean="0"/>
                    </a:p>
                    <a:p>
                      <a:r>
                        <a:rPr lang="ru-RU" sz="1000" dirty="0" smtClean="0"/>
                        <a:t>-</a:t>
                      </a:r>
                      <a:r>
                        <a:rPr lang="ru-RU" sz="1000" dirty="0" err="1" smtClean="0"/>
                        <a:t>Депнедра</a:t>
                      </a:r>
                      <a:endParaRPr lang="ru-RU" sz="1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-разработка НПА по регулированию </a:t>
                      </a:r>
                      <a:r>
                        <a:rPr lang="en-US" dirty="0" smtClean="0"/>
                        <a:t>C</a:t>
                      </a:r>
                      <a:r>
                        <a:rPr lang="ru-RU" dirty="0" smtClean="0"/>
                        <a:t>.</a:t>
                      </a:r>
                      <a:r>
                        <a:rPr lang="en-US" dirty="0" smtClean="0"/>
                        <a:t>C</a:t>
                      </a:r>
                      <a:r>
                        <a:rPr lang="ru-RU" dirty="0" smtClean="0"/>
                        <a:t>.</a:t>
                      </a:r>
                      <a:r>
                        <a:rPr lang="en-US" dirty="0" smtClean="0"/>
                        <a:t>U</a:t>
                      </a:r>
                      <a:r>
                        <a:rPr lang="ru-RU" dirty="0" smtClean="0"/>
                        <a:t>.</a:t>
                      </a:r>
                      <a:r>
                        <a:rPr lang="en-US" dirty="0" smtClean="0"/>
                        <a:t>S</a:t>
                      </a:r>
                      <a:r>
                        <a:rPr lang="ru-RU" dirty="0" smtClean="0"/>
                        <a:t>.</a:t>
                      </a:r>
                    </a:p>
                    <a:p>
                      <a:r>
                        <a:rPr lang="ru-RU" dirty="0" smtClean="0"/>
                        <a:t>-инфраструктура НТЦ</a:t>
                      </a:r>
                    </a:p>
                    <a:p>
                      <a:r>
                        <a:rPr lang="ru-RU" dirty="0" smtClean="0"/>
                        <a:t>-финансирование (господдержка)</a:t>
                      </a:r>
                    </a:p>
                    <a:p>
                      <a:r>
                        <a:rPr lang="ru-RU" dirty="0" smtClean="0"/>
                        <a:t>-заказ на мониторинг уровня ПГ</a:t>
                      </a:r>
                    </a:p>
                    <a:p>
                      <a:r>
                        <a:rPr lang="ru-RU" dirty="0" smtClean="0"/>
                        <a:t>-доступ к НДТ</a:t>
                      </a:r>
                      <a:r>
                        <a:rPr lang="ru-RU" baseline="0" dirty="0" smtClean="0"/>
                        <a:t> по ПГ </a:t>
                      </a:r>
                      <a:r>
                        <a:rPr lang="ru-RU" sz="1800" baseline="0" dirty="0" smtClean="0"/>
                        <a:t>(лучшим технологиям мира)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-систему сокращения</a:t>
                      </a:r>
                      <a:r>
                        <a:rPr lang="ru-RU" baseline="0" dirty="0" smtClean="0"/>
                        <a:t> эмиссии ПГ</a:t>
                      </a:r>
                    </a:p>
                    <a:p>
                      <a:r>
                        <a:rPr lang="ru-RU" baseline="0" dirty="0" smtClean="0"/>
                        <a:t>-диверсификацию экономики</a:t>
                      </a:r>
                    </a:p>
                    <a:p>
                      <a:r>
                        <a:rPr lang="ru-RU" baseline="0" dirty="0" smtClean="0"/>
                        <a:t>-бюджетный эффект (</a:t>
                      </a:r>
                      <a:r>
                        <a:rPr lang="ru-RU" baseline="0" dirty="0" err="1" smtClean="0"/>
                        <a:t>доп.рабочие</a:t>
                      </a:r>
                      <a:r>
                        <a:rPr lang="ru-RU" baseline="0" dirty="0" smtClean="0"/>
                        <a:t> места и отчисления в фонды)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271937"/>
                  </a:ext>
                </a:extLst>
              </a:tr>
              <a:tr h="1365949">
                <a:tc>
                  <a:txBody>
                    <a:bodyPr/>
                    <a:lstStyle/>
                    <a:p>
                      <a:r>
                        <a:rPr lang="ru-RU" dirty="0" smtClean="0"/>
                        <a:t>КОРПОРАЦИИ</a:t>
                      </a:r>
                    </a:p>
                    <a:p>
                      <a:r>
                        <a:rPr lang="ru-RU" sz="1000" dirty="0" smtClean="0"/>
                        <a:t>ПАО «НК</a:t>
                      </a:r>
                      <a:r>
                        <a:rPr lang="ru-RU" sz="1000" baseline="0" dirty="0" smtClean="0"/>
                        <a:t> Роснефть»</a:t>
                      </a:r>
                    </a:p>
                    <a:p>
                      <a:r>
                        <a:rPr lang="ru-RU" sz="1000" baseline="0" dirty="0" smtClean="0"/>
                        <a:t>АО «Сургутнефтегаз»</a:t>
                      </a:r>
                    </a:p>
                    <a:p>
                      <a:r>
                        <a:rPr lang="ru-RU" sz="1000" baseline="0" dirty="0" smtClean="0"/>
                        <a:t>ПАО «Лукойл»</a:t>
                      </a:r>
                    </a:p>
                    <a:p>
                      <a:r>
                        <a:rPr lang="ru-RU" sz="1000" baseline="0" dirty="0" smtClean="0"/>
                        <a:t>ПАО «Газпром»</a:t>
                      </a:r>
                    </a:p>
                    <a:p>
                      <a:r>
                        <a:rPr lang="ru-RU" sz="1000" baseline="0" dirty="0" smtClean="0"/>
                        <a:t>ПАО «</a:t>
                      </a:r>
                      <a:r>
                        <a:rPr lang="ru-RU" sz="1000" baseline="0" dirty="0" err="1" smtClean="0"/>
                        <a:t>Россети</a:t>
                      </a:r>
                      <a:r>
                        <a:rPr lang="ru-RU" sz="1000" baseline="0" dirty="0" smtClean="0"/>
                        <a:t>»</a:t>
                      </a:r>
                    </a:p>
                    <a:p>
                      <a:r>
                        <a:rPr lang="ru-RU" sz="1000" baseline="0" dirty="0" smtClean="0"/>
                        <a:t>ПАО «</a:t>
                      </a:r>
                      <a:r>
                        <a:rPr lang="ru-RU" sz="1000" baseline="0" dirty="0" err="1" smtClean="0"/>
                        <a:t>Фортум</a:t>
                      </a:r>
                      <a:r>
                        <a:rPr lang="ru-RU" sz="1000" baseline="0" dirty="0" smtClean="0"/>
                        <a:t>»</a:t>
                      </a:r>
                    </a:p>
                    <a:p>
                      <a:r>
                        <a:rPr lang="ru-RU" sz="1000" baseline="0" dirty="0" smtClean="0"/>
                        <a:t>АО «Северсталь»</a:t>
                      </a:r>
                    </a:p>
                    <a:p>
                      <a:r>
                        <a:rPr lang="ru-RU" sz="1000" baseline="0" dirty="0" smtClean="0"/>
                        <a:t>АО «Северсталь»</a:t>
                      </a:r>
                    </a:p>
                    <a:p>
                      <a:r>
                        <a:rPr lang="ru-RU" sz="1000" baseline="0" dirty="0" smtClean="0"/>
                        <a:t>АО «НЛМК»</a:t>
                      </a:r>
                    </a:p>
                    <a:p>
                      <a:r>
                        <a:rPr lang="en-US" sz="1000" baseline="0" dirty="0" smtClean="0"/>
                        <a:t>Shell</a:t>
                      </a:r>
                      <a:r>
                        <a:rPr lang="ru-RU" sz="1000" baseline="0" dirty="0" smtClean="0"/>
                        <a:t>, </a:t>
                      </a:r>
                      <a:r>
                        <a:rPr lang="en-US" sz="1000" baseline="0" dirty="0" smtClean="0"/>
                        <a:t>Total</a:t>
                      </a:r>
                      <a:endParaRPr lang="ru-RU" sz="10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-заказ на улавливание ПГ с последующим</a:t>
                      </a:r>
                      <a:r>
                        <a:rPr lang="ru-RU" baseline="0" dirty="0" smtClean="0"/>
                        <a:t> хранением, утилизацией или переработкой</a:t>
                      </a:r>
                    </a:p>
                    <a:p>
                      <a:r>
                        <a:rPr lang="ru-RU" baseline="0" dirty="0" smtClean="0"/>
                        <a:t>-</a:t>
                      </a:r>
                      <a:r>
                        <a:rPr lang="en-US" dirty="0" smtClean="0"/>
                        <a:t>R&amp;D</a:t>
                      </a:r>
                      <a:r>
                        <a:rPr lang="ru-RU" dirty="0" smtClean="0"/>
                        <a:t> (</a:t>
                      </a:r>
                      <a:r>
                        <a:rPr lang="ru-RU" dirty="0" err="1" smtClean="0"/>
                        <a:t>разрабтка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опробация</a:t>
                      </a:r>
                      <a:r>
                        <a:rPr lang="ru-RU" baseline="0" dirty="0" smtClean="0"/>
                        <a:t> и внедрение)</a:t>
                      </a:r>
                    </a:p>
                    <a:p>
                      <a:r>
                        <a:rPr lang="ru-RU" baseline="0" dirty="0" smtClean="0"/>
                        <a:t>-доступ к лицензионным участкам </a:t>
                      </a:r>
                      <a:r>
                        <a:rPr lang="ru-RU" baseline="0" dirty="0" err="1" smtClean="0"/>
                        <a:t>ВИНКов</a:t>
                      </a:r>
                      <a:r>
                        <a:rPr lang="ru-RU" baseline="0" dirty="0" smtClean="0"/>
                        <a:t> и инфраструктуре</a:t>
                      </a:r>
                    </a:p>
                    <a:p>
                      <a:r>
                        <a:rPr lang="ru-RU" baseline="0" dirty="0" smtClean="0"/>
                        <a:t>-заказ на использование технологии МУН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-технологии</a:t>
                      </a:r>
                    </a:p>
                    <a:p>
                      <a:r>
                        <a:rPr lang="ru-RU" dirty="0" smtClean="0"/>
                        <a:t>-квоты по эмиссии ПГ</a:t>
                      </a:r>
                    </a:p>
                    <a:p>
                      <a:r>
                        <a:rPr lang="ru-RU" dirty="0" smtClean="0"/>
                        <a:t>-увеличение производительности труда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29634"/>
                  </a:ext>
                </a:extLst>
              </a:tr>
              <a:tr h="1365949">
                <a:tc>
                  <a:txBody>
                    <a:bodyPr/>
                    <a:lstStyle/>
                    <a:p>
                      <a:r>
                        <a:rPr lang="ru-RU" dirty="0" smtClean="0"/>
                        <a:t>Научно-технологические</a:t>
                      </a:r>
                      <a:r>
                        <a:rPr lang="ru-RU" baseline="0" dirty="0" smtClean="0"/>
                        <a:t> сообщества</a:t>
                      </a:r>
                      <a:endParaRPr lang="en-US" baseline="0" dirty="0" smtClean="0"/>
                    </a:p>
                    <a:p>
                      <a:r>
                        <a:rPr lang="ru-RU" sz="1000" baseline="0" dirty="0" smtClean="0"/>
                        <a:t>-</a:t>
                      </a:r>
                      <a:r>
                        <a:rPr lang="en-US" sz="1000" baseline="0" dirty="0" err="1" smtClean="0"/>
                        <a:t>Skolkovo</a:t>
                      </a:r>
                      <a:endParaRPr lang="en-US" sz="1000" baseline="0" dirty="0" smtClean="0"/>
                    </a:p>
                    <a:p>
                      <a:r>
                        <a:rPr lang="en-US" sz="1000" baseline="0" dirty="0" smtClean="0"/>
                        <a:t>-</a:t>
                      </a:r>
                      <a:r>
                        <a:rPr lang="ru-RU" sz="1000" baseline="0" dirty="0" smtClean="0"/>
                        <a:t>Технопарк Югры</a:t>
                      </a:r>
                    </a:p>
                    <a:p>
                      <a:r>
                        <a:rPr lang="ru-RU" sz="1000" baseline="0" dirty="0" smtClean="0"/>
                        <a:t>-</a:t>
                      </a:r>
                      <a:r>
                        <a:rPr lang="ru-RU" sz="1000" baseline="0" dirty="0" err="1" smtClean="0"/>
                        <a:t>СурГУ</a:t>
                      </a:r>
                      <a:endParaRPr lang="ru-RU" sz="1000" baseline="0" dirty="0" smtClean="0"/>
                    </a:p>
                    <a:p>
                      <a:r>
                        <a:rPr lang="ru-RU" sz="1000" baseline="0" dirty="0" smtClean="0"/>
                        <a:t>-ЮГУ</a:t>
                      </a:r>
                    </a:p>
                    <a:p>
                      <a:r>
                        <a:rPr lang="ru-RU" sz="1000" baseline="0" dirty="0" smtClean="0"/>
                        <a:t>-РХТУ им </a:t>
                      </a:r>
                      <a:r>
                        <a:rPr lang="ru-RU" sz="1000" baseline="0" dirty="0" err="1" smtClean="0"/>
                        <a:t>Д.И.Менделеева</a:t>
                      </a:r>
                      <a:endParaRPr lang="ru-RU" sz="10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-системы подготовки кадров</a:t>
                      </a:r>
                    </a:p>
                    <a:p>
                      <a:r>
                        <a:rPr lang="ru-RU" dirty="0" smtClean="0"/>
                        <a:t>-НИОКР</a:t>
                      </a:r>
                    </a:p>
                    <a:p>
                      <a:r>
                        <a:rPr lang="ru-RU" dirty="0" smtClean="0"/>
                        <a:t>-</a:t>
                      </a:r>
                      <a:r>
                        <a:rPr lang="en-US" dirty="0" err="1" smtClean="0"/>
                        <a:t>Startap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-разработка методик</a:t>
                      </a:r>
                    </a:p>
                    <a:p>
                      <a:r>
                        <a:rPr lang="ru-RU" dirty="0" smtClean="0"/>
                        <a:t>-инструменты поддержки</a:t>
                      </a:r>
                    </a:p>
                    <a:p>
                      <a:r>
                        <a:rPr lang="ru-RU" dirty="0" smtClean="0"/>
                        <a:t>-продвижение технологий в РФ/МИР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-ОПИ</a:t>
                      </a:r>
                    </a:p>
                    <a:p>
                      <a:r>
                        <a:rPr lang="ru-RU" dirty="0" smtClean="0"/>
                        <a:t>-коммерциализация НИОКР</a:t>
                      </a:r>
                    </a:p>
                    <a:p>
                      <a:r>
                        <a:rPr lang="ru-RU" dirty="0" smtClean="0"/>
                        <a:t>-трудоустройство выпускников</a:t>
                      </a:r>
                    </a:p>
                    <a:p>
                      <a:r>
                        <a:rPr lang="ru-RU" dirty="0" smtClean="0"/>
                        <a:t>-контракты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272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52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06398924-0F67-2349-B7EC-D52186253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01426"/>
              </p:ext>
            </p:extLst>
          </p:nvPr>
        </p:nvGraphicFramePr>
        <p:xfrm>
          <a:off x="400195" y="1143571"/>
          <a:ext cx="11221534" cy="17317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3738">
                  <a:extLst>
                    <a:ext uri="{9D8B030D-6E8A-4147-A177-3AD203B41FA5}">
                      <a16:colId xmlns:a16="http://schemas.microsoft.com/office/drawing/2014/main" val="2695676125"/>
                    </a:ext>
                  </a:extLst>
                </a:gridCol>
                <a:gridCol w="4549538">
                  <a:extLst>
                    <a:ext uri="{9D8B030D-6E8A-4147-A177-3AD203B41FA5}">
                      <a16:colId xmlns:a16="http://schemas.microsoft.com/office/drawing/2014/main" val="2789779674"/>
                    </a:ext>
                  </a:extLst>
                </a:gridCol>
                <a:gridCol w="4498258">
                  <a:extLst>
                    <a:ext uri="{9D8B030D-6E8A-4147-A177-3AD203B41FA5}">
                      <a16:colId xmlns:a16="http://schemas.microsoft.com/office/drawing/2014/main" val="38004255"/>
                    </a:ext>
                  </a:extLst>
                </a:gridCol>
              </a:tblGrid>
              <a:tr h="2916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СТЕЙКХОЛДЕРЫ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НАМ НЕОБХОДИМО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МЫ ПРЕДЛАГАЕМ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865168"/>
                  </a:ext>
                </a:extLst>
              </a:tr>
              <a:tr h="1365949">
                <a:tc>
                  <a:txBody>
                    <a:bodyPr/>
                    <a:lstStyle/>
                    <a:p>
                      <a:r>
                        <a:rPr lang="ru-RU" dirty="0" smtClean="0"/>
                        <a:t>Финансовые институты</a:t>
                      </a:r>
                    </a:p>
                    <a:p>
                      <a:r>
                        <a:rPr lang="ru-RU" dirty="0" smtClean="0"/>
                        <a:t>-ВЭБ и др.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-финансирование</a:t>
                      </a:r>
                    </a:p>
                    <a:p>
                      <a:r>
                        <a:rPr lang="ru-RU" sz="1800" dirty="0" smtClean="0"/>
                        <a:t>-льготные программы</a:t>
                      </a:r>
                    </a:p>
                    <a:p>
                      <a:r>
                        <a:rPr lang="ru-RU" sz="1800" dirty="0" smtClean="0"/>
                        <a:t>-новые продукты («зеленые облигации»)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-клиенты</a:t>
                      </a:r>
                    </a:p>
                    <a:p>
                      <a:r>
                        <a:rPr lang="ru-RU" dirty="0" smtClean="0"/>
                        <a:t>-проекты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271937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90685" y="206523"/>
            <a:ext cx="5541406" cy="707875"/>
          </a:xfrm>
        </p:spPr>
        <p:txBody>
          <a:bodyPr/>
          <a:lstStyle/>
          <a:p>
            <a:pPr lvl="0">
              <a:defRPr/>
            </a:pPr>
            <a:r>
              <a:rPr lang="ru-RU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ЗАПРОСЫ/ОФФЕРЫ К СТЕЙКХОЛДЕРАМ (В РЕЗОЛЮЦИЮ)</a:t>
            </a:r>
          </a:p>
        </p:txBody>
      </p:sp>
    </p:spTree>
    <p:extLst>
      <p:ext uri="{BB962C8B-B14F-4D97-AF65-F5344CB8AC3E}">
        <p14:creationId xmlns:p14="http://schemas.microsoft.com/office/powerpoint/2010/main" val="287206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318658" y="963303"/>
            <a:ext cx="2251042" cy="3786666"/>
          </a:xfrm>
          <a:prstGeom prst="rect">
            <a:avLst/>
          </a:prstGeom>
          <a:solidFill>
            <a:srgbClr val="D3DFFF"/>
          </a:solidFill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Потребительские сегменты 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200" dirty="0" smtClean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1.Государственные органы</a:t>
            </a: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(заказ на мониторинг)</a:t>
            </a: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2.Корпорации, в том числе </a:t>
            </a:r>
            <a:r>
              <a:rPr kumimoji="0" lang="ru-RU" sz="1200" dirty="0" err="1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ВИНКи</a:t>
            </a:r>
            <a:r>
              <a:rPr kumimoji="0" lang="ru-RU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 (заказ на </a:t>
            </a:r>
            <a:r>
              <a:rPr kumimoji="0" lang="en-US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C.C.U.S.</a:t>
            </a:r>
            <a:r>
              <a:rPr kumimoji="0" lang="ru-RU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3.Международные заказчики</a:t>
            </a:r>
          </a:p>
          <a:p>
            <a:pPr>
              <a:spcAft>
                <a:spcPts val="600"/>
              </a:spcAft>
            </a:pPr>
            <a:endParaRPr kumimoji="0"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T Walsheim Pro Light" panose="02000503040000020003" pitchFamily="50" charset="-52"/>
              </a:rPr>
              <a:t> </a:t>
            </a:r>
            <a:endParaRPr kumimoji="0"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68933" y="961519"/>
            <a:ext cx="2168449" cy="379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партнеры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 smtClean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-</a:t>
            </a:r>
            <a:r>
              <a:rPr kumimoji="0" lang="en-US" sz="1200" dirty="0" err="1" smtClean="0">
                <a:latin typeface="GT Walsheim Pro Light" panose="02000503040000020003" pitchFamily="50" charset="-52"/>
              </a:rPr>
              <a:t>Skolkovo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                	   </a:t>
            </a:r>
            <a:r>
              <a:rPr kumimoji="0" lang="en-US" sz="1200" dirty="0" smtClean="0">
                <a:latin typeface="GT Walsheim Pro Light" panose="02000503040000020003" pitchFamily="50" charset="-52"/>
              </a:rPr>
              <a:t>-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Химико-технологический университет имени 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Д.И.Менделеева</a:t>
            </a:r>
            <a:r>
              <a:rPr kumimoji="0" lang="ru-RU" sz="1200" dirty="0">
                <a:latin typeface="GT Walsheim Pro Light" panose="02000503040000020003" pitchFamily="50" charset="-52"/>
              </a:rPr>
              <a:t>	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   -Технопарки региональные и федеральные	 	   -Минэнерго РФ	   -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Минпромторг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 РФ                  -Минприроды РФ                    -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Минэконом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 РФ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ХМАО: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-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Депнедра</a:t>
            </a:r>
            <a:r>
              <a:rPr kumimoji="0" lang="ru-RU" sz="1200" dirty="0">
                <a:latin typeface="GT Walsheim Pro Light" panose="02000503040000020003" pitchFamily="50" charset="-52"/>
              </a:rPr>
              <a:t>	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	   -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Деппром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		     -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Депэкономики</a:t>
            </a:r>
            <a:endParaRPr kumimoji="0" lang="ru-RU" sz="1200" dirty="0" smtClean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 smtClean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37381" y="963303"/>
            <a:ext cx="2193361" cy="3792616"/>
          </a:xfrm>
          <a:prstGeom prst="rect">
            <a:avLst/>
          </a:prstGeom>
          <a:solidFill>
            <a:srgbClr val="8EA8D8"/>
          </a:solidFill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kumimoji="0" lang="en-US" sz="1200" dirty="0" smtClean="0">
                <a:latin typeface="GT Walsheim Pro Light" panose="02000503040000020003" pitchFamily="50" charset="-52"/>
              </a:rPr>
              <a:t>1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.Система мониторинга за парниковыми газами (ПГ)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2.Технологии </a:t>
            </a:r>
            <a:r>
              <a:rPr kumimoji="0" lang="en-US" sz="1200" dirty="0" smtClean="0">
                <a:latin typeface="GT Walsheim Pro Light" panose="02000503040000020003" pitchFamily="50" charset="-52"/>
              </a:rPr>
              <a:t>C.C.U.S.</a:t>
            </a:r>
            <a:endParaRPr kumimoji="0" lang="ru-RU" sz="1200" dirty="0" smtClean="0">
              <a:latin typeface="GT Walsheim Pro Light" panose="02000503040000020003" pitchFamily="50" charset="-52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3.Сохранение позиций на мировых рынках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4.Сохранение или уменьшение платы за воздействие на окружающую среду</a:t>
            </a:r>
          </a:p>
          <a:p>
            <a:endParaRPr kumimoji="0"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63909" y="4756097"/>
            <a:ext cx="5443191" cy="16004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Структура издержек </a:t>
            </a:r>
            <a:r>
              <a:rPr kumimoji="0"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endParaRPr kumimoji="0" lang="ru-RU" sz="1400" b="1" dirty="0" smtClean="0">
              <a:latin typeface="GT Walsheim Pro Light" panose="02000503040000020003" pitchFamily="50" charset="-52"/>
            </a:endParaRP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1.Инфраструктура НТЦ (бюджет 62 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млрд.руб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 (с учетом социальной инфраструктуры и комплекса других направлений), 1/3 бюджета частные инвестиции)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2.НИОКР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3.Полигоны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4.Штат сотрудников (на 100-120 чел. ФОТ составляет порядка 300 </a:t>
            </a:r>
            <a:r>
              <a:rPr kumimoji="0" lang="ru-RU" sz="1200" dirty="0" err="1" smtClean="0">
                <a:latin typeface="GT Walsheim Pro Light" panose="02000503040000020003" pitchFamily="50" charset="-52"/>
              </a:rPr>
              <a:t>млн.руб</a:t>
            </a:r>
            <a:r>
              <a:rPr kumimoji="0" lang="ru-RU" sz="1200" dirty="0" smtClean="0">
                <a:latin typeface="GT Walsheim Pro Light" panose="02000503040000020003" pitchFamily="50" charset="-52"/>
              </a:rPr>
              <a:t> в год</a:t>
            </a: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07100" y="4749968"/>
            <a:ext cx="5562600" cy="16065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1.Продажа системы мониторинга за ПГ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2.Продажа химических продуктов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3.Инжиниринг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4.Разработка и внедрение программ снижения воздействия на окружающую среду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5.Продажа доступа к базе данных/аналитике</a:t>
            </a:r>
          </a:p>
          <a:p>
            <a:r>
              <a:rPr kumimoji="0" lang="ru-RU" sz="1200" dirty="0" smtClean="0">
                <a:latin typeface="GT Walsheim Pro Light" panose="02000503040000020003" pitchFamily="50" charset="-52"/>
              </a:rPr>
              <a:t>6.Продажа квот на выбросы (ХМАО/РФ)</a:t>
            </a: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124700" y="960327"/>
            <a:ext cx="2193958" cy="1169551"/>
          </a:xfrm>
          <a:prstGeom prst="rect">
            <a:avLst/>
          </a:prstGeom>
          <a:solidFill>
            <a:srgbClr val="00ADED"/>
          </a:solidFill>
          <a:ln>
            <a:solidFill>
              <a:schemeClr val="tx2"/>
            </a:solidFill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Взаимоотношения с </a:t>
            </a:r>
            <a:r>
              <a:rPr kumimoji="0" lang="ru-RU" sz="1400" b="1" dirty="0">
                <a:latin typeface="GT Walsheim Pro Light" panose="02000503040000020003" pitchFamily="50" charset="-52"/>
              </a:rPr>
              <a:t>клиентами: </a:t>
            </a:r>
            <a:endParaRPr kumimoji="0" lang="ru-RU" sz="1400" b="1" dirty="0" smtClean="0">
              <a:latin typeface="GT Walsheim Pro Light" panose="02000503040000020003" pitchFamily="50" charset="-52"/>
            </a:endParaRPr>
          </a:p>
          <a:p>
            <a:r>
              <a:rPr kumimoji="0" lang="ru-RU" sz="1050" dirty="0" smtClean="0">
                <a:latin typeface="GT Walsheim Pro Light" panose="02000503040000020003" pitchFamily="50" charset="-52"/>
              </a:rPr>
              <a:t>1.Кастомизация услуг</a:t>
            </a:r>
          </a:p>
          <a:p>
            <a:r>
              <a:rPr kumimoji="0" lang="ru-RU" sz="1050" dirty="0" smtClean="0">
                <a:latin typeface="GT Walsheim Pro Light" panose="02000503040000020003" pitchFamily="50" charset="-52"/>
              </a:rPr>
              <a:t>2.Персональная сервисная поддержка</a:t>
            </a:r>
          </a:p>
          <a:p>
            <a:r>
              <a:rPr kumimoji="0" lang="ru-RU" sz="1050" dirty="0" smtClean="0">
                <a:latin typeface="GT Walsheim Pro Light" panose="02000503040000020003" pitchFamily="50" charset="-52"/>
              </a:rPr>
              <a:t>3.Доступ к базе данных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930147" y="960327"/>
            <a:ext cx="2193957" cy="37926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marL="228600" indent="-228600">
              <a:buAutoNum type="arabicPeriod"/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Разработка методики</a:t>
            </a:r>
          </a:p>
          <a:p>
            <a:pPr marL="228600" indent="-228600">
              <a:buAutoNum type="arabicPeriod"/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Улавливание, хранение и переработка ПГ</a:t>
            </a:r>
          </a:p>
          <a:p>
            <a:pPr marL="228600" indent="-228600">
              <a:buAutoNum type="arabicPeriod"/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Утилизация ПГ</a:t>
            </a:r>
          </a:p>
          <a:p>
            <a:pPr marL="228600" indent="-228600">
              <a:buAutoNum type="arabicPeriod"/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Инжиниринг</a:t>
            </a:r>
          </a:p>
          <a:p>
            <a:endParaRPr kumimoji="0"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endParaRPr kumimoji="0"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37381" y="3538413"/>
            <a:ext cx="2193957" cy="1211556"/>
          </a:xfrm>
          <a:prstGeom prst="rect">
            <a:avLst/>
          </a:prstGeom>
          <a:solidFill>
            <a:srgbClr val="6666FF"/>
          </a:solidFill>
          <a:ln>
            <a:solidFill>
              <a:schemeClr val="tx2"/>
            </a:solidFill>
          </a:ln>
          <a:extLst/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</a:t>
            </a:r>
            <a:r>
              <a:rPr kumimoji="0" lang="ru-RU" sz="1400" b="1" dirty="0" smtClean="0">
                <a:latin typeface="GT Walsheim Pro Light" panose="02000503040000020003" pitchFamily="50" charset="-52"/>
              </a:rPr>
              <a:t>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 smtClean="0">
                <a:latin typeface="GT Walsheim Pro Light" panose="02000503040000020003" pitchFamily="50" charset="-52"/>
              </a:rPr>
              <a:t>1.Научные центры 2.Полигон 3.Простаивающий фонд скважин</a:t>
            </a: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505433" y="249131"/>
            <a:ext cx="4627005" cy="694298"/>
          </a:xfrm>
        </p:spPr>
        <p:txBody>
          <a:bodyPr/>
          <a:lstStyle/>
          <a:p>
            <a:pPr lvl="0">
              <a:defRPr/>
            </a:pPr>
            <a:r>
              <a:rPr lang="ru-RU" sz="3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lang="ru-RU" sz="3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3507" y="2129878"/>
            <a:ext cx="2195151" cy="26007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 smtClean="0">
                <a:latin typeface="GT Walsheim Pro Light" panose="02000503040000020003" pitchFamily="50" charset="-52"/>
              </a:rPr>
              <a:t>Каналы</a:t>
            </a:r>
            <a:r>
              <a:rPr lang="ru-RU" sz="1050" b="1" dirty="0">
                <a:latin typeface="GT Walsheim Pro Light" panose="02000503040000020003" pitchFamily="50" charset="-52"/>
              </a:rPr>
              <a:t> </a:t>
            </a:r>
            <a:r>
              <a:rPr lang="ru-RU" sz="1050" b="1" dirty="0" smtClean="0">
                <a:latin typeface="GT Walsheim Pro Light" panose="02000503040000020003" pitchFamily="50" charset="-52"/>
              </a:rPr>
              <a:t>коммуникаций и сбыта</a:t>
            </a:r>
          </a:p>
          <a:p>
            <a:pPr>
              <a:defRPr/>
            </a:pPr>
            <a:endParaRPr lang="ru-RU" sz="1050" b="1" dirty="0" smtClean="0">
              <a:latin typeface="GT Walsheim Pro Light" panose="02000503040000020003" pitchFamily="50" charset="-52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000" dirty="0" smtClean="0">
                <a:latin typeface="GT Walsheim Pro Light" panose="02000503040000020003" pitchFamily="50" charset="-52"/>
                <a:cs typeface="Times New Roman" panose="02020603050405020304" pitchFamily="18" charset="0"/>
              </a:rPr>
              <a:t>-межрегиональное сотрудничество     -международные отношения           -изменение регуляторной среды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u-RU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3909" y="6399768"/>
            <a:ext cx="5443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*приведенные данные требуют дополнительный анализ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57224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5434" y="249131"/>
            <a:ext cx="4921972" cy="694298"/>
          </a:xfrm>
        </p:spPr>
        <p:txBody>
          <a:bodyPr/>
          <a:lstStyle/>
          <a:p>
            <a:pPr lvl="0">
              <a:defRPr/>
            </a:pPr>
            <a:r>
              <a:rPr lang="en-US" sz="3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 LINE </a:t>
            </a:r>
            <a:r>
              <a:rPr lang="ru-RU" sz="3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ВЕХИ</a:t>
            </a:r>
            <a:endParaRPr lang="ru-RU" sz="3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/>
          <p:cNvCxnSpPr>
            <a:stCxn id="18" idx="6"/>
            <a:endCxn id="20" idx="2"/>
          </p:cNvCxnSpPr>
          <p:nvPr/>
        </p:nvCxnSpPr>
        <p:spPr>
          <a:xfrm>
            <a:off x="1107301" y="3631790"/>
            <a:ext cx="9997531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Кольцо 17"/>
          <p:cNvSpPr/>
          <p:nvPr/>
        </p:nvSpPr>
        <p:spPr>
          <a:xfrm>
            <a:off x="525977" y="3345859"/>
            <a:ext cx="581324" cy="571862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Кольцо 19"/>
          <p:cNvSpPr/>
          <p:nvPr/>
        </p:nvSpPr>
        <p:spPr>
          <a:xfrm>
            <a:off x="11104832" y="3345859"/>
            <a:ext cx="581324" cy="571862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5977" y="4036784"/>
            <a:ext cx="1445698" cy="8348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626139" y="3929064"/>
            <a:ext cx="381000" cy="107721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505434" y="4108497"/>
            <a:ext cx="1445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Парижское соглашение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00162" y="2976527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2015</a:t>
            </a:r>
            <a:endParaRPr lang="ru-RU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956648" y="2976527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2030</a:t>
            </a:r>
            <a:endParaRPr lang="ru-RU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 flipH="1">
            <a:off x="9266063" y="4061962"/>
            <a:ext cx="2524733" cy="8198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 flipH="1">
            <a:off x="11132385" y="3954241"/>
            <a:ext cx="523039" cy="107721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9266062" y="4040645"/>
            <a:ext cx="2524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 smtClean="0"/>
              <a:t>1% доля в ВРП</a:t>
            </a:r>
            <a:endParaRPr lang="en-US" sz="1200" dirty="0" smtClean="0"/>
          </a:p>
          <a:p>
            <a:pPr marL="171450" indent="-171450">
              <a:buFontTx/>
              <a:buChar char="-"/>
            </a:pPr>
            <a:r>
              <a:rPr lang="ru-RU" sz="1200" dirty="0" smtClean="0"/>
              <a:t>Рынок продаж квот, </a:t>
            </a:r>
            <a:r>
              <a:rPr lang="en-US" sz="1200" dirty="0"/>
              <a:t>EU </a:t>
            </a:r>
            <a:r>
              <a:rPr lang="en-US" sz="1200" dirty="0" smtClean="0"/>
              <a:t>ETS</a:t>
            </a:r>
            <a:endParaRPr lang="ru-RU" sz="1200" dirty="0" smtClean="0"/>
          </a:p>
          <a:p>
            <a:pPr marL="171450" indent="-171450">
              <a:buFontTx/>
              <a:buChar char="-"/>
            </a:pPr>
            <a:r>
              <a:rPr lang="ru-RU" sz="1200" dirty="0" smtClean="0"/>
              <a:t>30% регионов РФ охвачено системой мониторинга</a:t>
            </a:r>
            <a:endParaRPr lang="ru-RU" sz="1200" dirty="0"/>
          </a:p>
        </p:txBody>
      </p:sp>
      <p:sp>
        <p:nvSpPr>
          <p:cNvPr id="44" name="Кольцо 43"/>
          <p:cNvSpPr/>
          <p:nvPr/>
        </p:nvSpPr>
        <p:spPr>
          <a:xfrm>
            <a:off x="9894914" y="3397697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Кольцо 45"/>
          <p:cNvSpPr/>
          <p:nvPr/>
        </p:nvSpPr>
        <p:spPr>
          <a:xfrm>
            <a:off x="8668935" y="3397700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Кольцо 46"/>
          <p:cNvSpPr/>
          <p:nvPr/>
        </p:nvSpPr>
        <p:spPr>
          <a:xfrm>
            <a:off x="7649794" y="3397696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Кольцо 47"/>
          <p:cNvSpPr/>
          <p:nvPr/>
        </p:nvSpPr>
        <p:spPr>
          <a:xfrm>
            <a:off x="5603887" y="3401825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Кольцо 48"/>
          <p:cNvSpPr/>
          <p:nvPr/>
        </p:nvSpPr>
        <p:spPr>
          <a:xfrm>
            <a:off x="2990270" y="3400425"/>
            <a:ext cx="469236" cy="468179"/>
          </a:xfrm>
          <a:prstGeom prst="donut">
            <a:avLst>
              <a:gd name="adj" fmla="val 3675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0" name="Кольцо 49"/>
          <p:cNvSpPr/>
          <p:nvPr/>
        </p:nvSpPr>
        <p:spPr>
          <a:xfrm>
            <a:off x="4688768" y="3401825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Кольцо 50"/>
          <p:cNvSpPr/>
          <p:nvPr/>
        </p:nvSpPr>
        <p:spPr>
          <a:xfrm>
            <a:off x="2221225" y="3397700"/>
            <a:ext cx="469236" cy="468179"/>
          </a:xfrm>
          <a:prstGeom prst="donut">
            <a:avLst>
              <a:gd name="adj" fmla="val 3675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Кольцо 52"/>
          <p:cNvSpPr/>
          <p:nvPr/>
        </p:nvSpPr>
        <p:spPr>
          <a:xfrm>
            <a:off x="6589745" y="3401825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Кольцо 53"/>
          <p:cNvSpPr/>
          <p:nvPr/>
        </p:nvSpPr>
        <p:spPr>
          <a:xfrm>
            <a:off x="3803890" y="3400425"/>
            <a:ext cx="469236" cy="468179"/>
          </a:xfrm>
          <a:prstGeom prst="donut">
            <a:avLst>
              <a:gd name="adj" fmla="val 3675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Стрелка углом 56"/>
          <p:cNvSpPr/>
          <p:nvPr/>
        </p:nvSpPr>
        <p:spPr>
          <a:xfrm>
            <a:off x="1654630" y="1567543"/>
            <a:ext cx="992290" cy="1830153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Кольцо 42"/>
          <p:cNvSpPr/>
          <p:nvPr/>
        </p:nvSpPr>
        <p:spPr>
          <a:xfrm>
            <a:off x="1454007" y="3400425"/>
            <a:ext cx="469236" cy="468179"/>
          </a:xfrm>
          <a:prstGeom prst="donut">
            <a:avLst>
              <a:gd name="adj" fmla="val 3675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56909" y="1283454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E75B6"/>
                </a:solidFill>
                <a:latin typeface="Arial Black" panose="020B0A04020102020204" pitchFamily="34" charset="0"/>
              </a:rPr>
              <a:t>2019</a:t>
            </a:r>
            <a:endParaRPr lang="ru-RU" dirty="0">
              <a:solidFill>
                <a:srgbClr val="2E75B6"/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88625" y="1771693"/>
            <a:ext cx="1095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Старт проекта НТЦ</a:t>
            </a:r>
            <a:endParaRPr lang="ru-RU" sz="1200" dirty="0"/>
          </a:p>
        </p:txBody>
      </p:sp>
      <p:sp>
        <p:nvSpPr>
          <p:cNvPr id="60" name="Стрелка углом 59"/>
          <p:cNvSpPr/>
          <p:nvPr/>
        </p:nvSpPr>
        <p:spPr>
          <a:xfrm flipV="1">
            <a:off x="2438504" y="3797298"/>
            <a:ext cx="977460" cy="1944088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51424" y="5740327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BF9000"/>
                </a:solidFill>
                <a:latin typeface="Arial Black" panose="020B0A04020102020204" pitchFamily="34" charset="0"/>
              </a:rPr>
              <a:t>2020</a:t>
            </a:r>
            <a:endParaRPr lang="ru-RU" dirty="0">
              <a:solidFill>
                <a:srgbClr val="BF9000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94962" y="4641910"/>
            <a:ext cx="1095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Международная полевая станция «</a:t>
            </a:r>
            <a:r>
              <a:rPr lang="ru-RU" sz="1200" dirty="0" err="1" smtClean="0"/>
              <a:t>Мохрино</a:t>
            </a:r>
            <a:r>
              <a:rPr lang="ru-RU" sz="1200" dirty="0" smtClean="0"/>
              <a:t>» (ЮНЭСКО)</a:t>
            </a:r>
            <a:endParaRPr lang="ru-RU" sz="1200" dirty="0"/>
          </a:p>
        </p:txBody>
      </p:sp>
      <p:sp>
        <p:nvSpPr>
          <p:cNvPr id="63" name="Стрелка углом 62"/>
          <p:cNvSpPr/>
          <p:nvPr/>
        </p:nvSpPr>
        <p:spPr>
          <a:xfrm>
            <a:off x="3214911" y="1571672"/>
            <a:ext cx="992290" cy="1830153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43630" y="1277521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2021</a:t>
            </a:r>
            <a:endParaRPr lang="ru-RU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14911" y="1763654"/>
            <a:ext cx="1095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Архипелаг 2121</a:t>
            </a:r>
            <a:endParaRPr lang="ru-RU" sz="1200" dirty="0"/>
          </a:p>
        </p:txBody>
      </p:sp>
      <p:sp>
        <p:nvSpPr>
          <p:cNvPr id="66" name="Стрелка углом 65"/>
          <p:cNvSpPr/>
          <p:nvPr/>
        </p:nvSpPr>
        <p:spPr>
          <a:xfrm flipV="1">
            <a:off x="4027399" y="3796239"/>
            <a:ext cx="977460" cy="1944088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127167" y="5739906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2022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005708" y="4787052"/>
            <a:ext cx="1095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Создан центр компетенций по ПГ на базе НТЦ</a:t>
            </a:r>
            <a:endParaRPr lang="ru-RU" sz="1200" dirty="0"/>
          </a:p>
        </p:txBody>
      </p:sp>
      <p:sp>
        <p:nvSpPr>
          <p:cNvPr id="69" name="Стрелка углом 68"/>
          <p:cNvSpPr/>
          <p:nvPr/>
        </p:nvSpPr>
        <p:spPr>
          <a:xfrm>
            <a:off x="4907437" y="1578172"/>
            <a:ext cx="992290" cy="1830153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084689" y="1292035"/>
            <a:ext cx="848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2022 </a:t>
            </a:r>
            <a:r>
              <a:rPr lang="en-US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I</a:t>
            </a:r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 кв.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871046" y="1894483"/>
            <a:ext cx="1095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Создан проектный офис на федеральном уровне</a:t>
            </a:r>
            <a:endParaRPr lang="ru-RU" sz="1200" dirty="0"/>
          </a:p>
        </p:txBody>
      </p:sp>
      <p:sp>
        <p:nvSpPr>
          <p:cNvPr id="72" name="Стрелка углом 71"/>
          <p:cNvSpPr/>
          <p:nvPr/>
        </p:nvSpPr>
        <p:spPr>
          <a:xfrm flipV="1">
            <a:off x="5820490" y="3797298"/>
            <a:ext cx="977460" cy="1944088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99402" y="5741386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2023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55157" y="4650567"/>
            <a:ext cx="151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Начало ОПИ по ПГ,</a:t>
            </a:r>
          </a:p>
          <a:p>
            <a:pPr algn="ctr"/>
            <a:r>
              <a:rPr lang="ru-RU" sz="1200" dirty="0" smtClean="0"/>
              <a:t>Создана правовая база (</a:t>
            </a:r>
            <a:r>
              <a:rPr lang="ru-RU" sz="1200" dirty="0" err="1" smtClean="0"/>
              <a:t>регулир</a:t>
            </a:r>
            <a:r>
              <a:rPr lang="ru-RU" sz="1200" dirty="0" smtClean="0"/>
              <a:t>. И методика замеров ПГ</a:t>
            </a:r>
          </a:p>
        </p:txBody>
      </p:sp>
      <p:sp>
        <p:nvSpPr>
          <p:cNvPr id="75" name="Стрелка углом 74"/>
          <p:cNvSpPr/>
          <p:nvPr/>
        </p:nvSpPr>
        <p:spPr>
          <a:xfrm>
            <a:off x="6817461" y="1570272"/>
            <a:ext cx="992290" cy="1830153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040458" y="1292035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2024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780829" y="1758436"/>
            <a:ext cx="1387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Введена система мониторинга ПГ, разработана система господдержки</a:t>
            </a:r>
            <a:endParaRPr lang="ru-RU" sz="1200" dirty="0"/>
          </a:p>
        </p:txBody>
      </p:sp>
      <p:sp>
        <p:nvSpPr>
          <p:cNvPr id="78" name="Стрелка углом 77"/>
          <p:cNvSpPr/>
          <p:nvPr/>
        </p:nvSpPr>
        <p:spPr>
          <a:xfrm flipV="1">
            <a:off x="7872172" y="3795818"/>
            <a:ext cx="977460" cy="1944088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947408" y="5739906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2024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13321" y="4807630"/>
            <a:ext cx="1304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Первый коммерческий контракт по </a:t>
            </a:r>
            <a:r>
              <a:rPr lang="en-US" sz="1200" dirty="0" smtClean="0"/>
              <a:t>C.C.U.S.</a:t>
            </a:r>
            <a:endParaRPr lang="ru-RU" sz="1200" dirty="0"/>
          </a:p>
        </p:txBody>
      </p:sp>
      <p:sp>
        <p:nvSpPr>
          <p:cNvPr id="81" name="Стрелка углом 80"/>
          <p:cNvSpPr/>
          <p:nvPr/>
        </p:nvSpPr>
        <p:spPr>
          <a:xfrm>
            <a:off x="8900303" y="1563122"/>
            <a:ext cx="992290" cy="1830153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096373" y="1291706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2025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811870" y="1782660"/>
            <a:ext cx="1388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&amp;D </a:t>
            </a:r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базе НТЦ 1 очередь </a:t>
            </a:r>
          </a:p>
          <a:p>
            <a:pPr algn="ctr"/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(запущена инфраструктура НТЦ)</a:t>
            </a:r>
          </a:p>
          <a:p>
            <a:pPr algn="ctr"/>
            <a:endParaRPr lang="ru-RU" sz="1200" dirty="0" smtClean="0"/>
          </a:p>
        </p:txBody>
      </p:sp>
      <p:sp>
        <p:nvSpPr>
          <p:cNvPr id="85" name="Стрелка углом 84"/>
          <p:cNvSpPr/>
          <p:nvPr/>
        </p:nvSpPr>
        <p:spPr>
          <a:xfrm>
            <a:off x="10106888" y="1570272"/>
            <a:ext cx="992290" cy="1830153"/>
          </a:xfrm>
          <a:prstGeom prst="bentArrow">
            <a:avLst>
              <a:gd name="adj1" fmla="val 2654"/>
              <a:gd name="adj2" fmla="val 4190"/>
              <a:gd name="adj3" fmla="val 11249"/>
              <a:gd name="adj4" fmla="val 4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262215" y="1284342"/>
            <a:ext cx="8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F7F7F"/>
                </a:solidFill>
                <a:latin typeface="Arial Black" panose="020B0A04020102020204" pitchFamily="34" charset="0"/>
              </a:rPr>
              <a:t>2028</a:t>
            </a:r>
            <a:endParaRPr lang="ru-RU" dirty="0">
              <a:solidFill>
                <a:srgbClr val="7F7F7F"/>
              </a:solidFill>
              <a:latin typeface="Arial Black" panose="020B0A040201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106888" y="1789239"/>
            <a:ext cx="1388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Открыт первый завод по переработке ПГ</a:t>
            </a:r>
            <a:endParaRPr lang="ru-RU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val="3619705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00" y="944941"/>
            <a:ext cx="1815907" cy="1804230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593" y="944941"/>
            <a:ext cx="1891616" cy="1804229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301" y="3848898"/>
            <a:ext cx="1862223" cy="186222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7" t="2957" r="9079" b="13326"/>
          <a:stretch/>
        </p:blipFill>
        <p:spPr>
          <a:xfrm>
            <a:off x="1699268" y="3848898"/>
            <a:ext cx="1891616" cy="1857447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75" b="28918"/>
          <a:stretch/>
        </p:blipFill>
        <p:spPr>
          <a:xfrm>
            <a:off x="6596994" y="891724"/>
            <a:ext cx="1802656" cy="1857447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436" y="944941"/>
            <a:ext cx="1891616" cy="1784920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4" b="27653"/>
          <a:stretch/>
        </p:blipFill>
        <p:spPr>
          <a:xfrm>
            <a:off x="8371941" y="3848898"/>
            <a:ext cx="1879360" cy="1857447"/>
          </a:xfrm>
          <a:prstGeom prst="flowChartAlternateProcess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TextBox 12"/>
          <p:cNvSpPr txBox="1"/>
          <p:nvPr/>
        </p:nvSpPr>
        <p:spPr>
          <a:xfrm>
            <a:off x="3231958" y="2854037"/>
            <a:ext cx="2605914" cy="1062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Нигматулин Владислав Анварович</a:t>
            </a:r>
          </a:p>
          <a:p>
            <a:pPr algn="ctr"/>
            <a:r>
              <a:rPr lang="ru-RU" sz="1212" dirty="0"/>
              <a:t>Заместитель Губернатора ХМАО-Югры</a:t>
            </a:r>
            <a:endParaRPr lang="ru-RU" sz="1212" b="1" dirty="0"/>
          </a:p>
          <a:p>
            <a:pPr algn="ctr"/>
            <a:endParaRPr lang="ru-RU" sz="1091" dirty="0"/>
          </a:p>
        </p:txBody>
      </p:sp>
      <p:sp>
        <p:nvSpPr>
          <p:cNvPr id="14" name="TextBox 13"/>
          <p:cNvSpPr txBox="1"/>
          <p:nvPr/>
        </p:nvSpPr>
        <p:spPr>
          <a:xfrm>
            <a:off x="6195365" y="2850829"/>
            <a:ext cx="2605914" cy="108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Безуевская Валерия Александровна</a:t>
            </a:r>
          </a:p>
          <a:p>
            <a:pPr algn="ctr"/>
            <a:r>
              <a:rPr lang="ru-RU" sz="1212" dirty="0"/>
              <a:t>Проректор по развитию БУ «Сургутский государственный</a:t>
            </a:r>
          </a:p>
          <a:p>
            <a:pPr algn="ctr"/>
            <a:r>
              <a:rPr lang="ru-RU" sz="1212" dirty="0"/>
              <a:t>университет»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29287" y="2850829"/>
            <a:ext cx="2605914" cy="679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Бобов Алексей Алексеевич</a:t>
            </a:r>
          </a:p>
          <a:p>
            <a:pPr algn="ctr"/>
            <a:r>
              <a:rPr lang="ru-RU" sz="1212" dirty="0"/>
              <a:t>Руководитель представительства Фонда развития Югры в г. Москве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2119" y="5823967"/>
            <a:ext cx="2605914" cy="86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Бакин Владимир Сергеевич</a:t>
            </a:r>
          </a:p>
          <a:p>
            <a:pPr algn="ctr"/>
            <a:r>
              <a:rPr lang="ru-RU" sz="1212" dirty="0"/>
              <a:t>Генеральный директор «Промышленный технопарк «СИНЕРГИЯ»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01994" y="5823967"/>
            <a:ext cx="3158836" cy="679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Гайченцева Ирина Александровна</a:t>
            </a:r>
          </a:p>
          <a:p>
            <a:pPr algn="ctr"/>
            <a:r>
              <a:rPr lang="ru-RU" sz="1212" dirty="0"/>
              <a:t>Генеральный директор Фонда поддержки предпринимательства Югры «Мой Бизнес»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8664" y="5828744"/>
            <a:ext cx="2605914" cy="679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Столяров Артем Игоревич</a:t>
            </a:r>
          </a:p>
          <a:p>
            <a:pPr algn="ctr"/>
            <a:r>
              <a:rPr lang="ru-RU" sz="1212" dirty="0"/>
              <a:t>Директор АУ «Технопарк высоких технологий»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119" y="2854036"/>
            <a:ext cx="2871875" cy="86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4" b="1" dirty="0"/>
              <a:t>Генкель Роман Александрович</a:t>
            </a:r>
          </a:p>
          <a:p>
            <a:pPr algn="ctr"/>
            <a:r>
              <a:rPr lang="ru-RU" sz="1212" dirty="0"/>
              <a:t>Директор Департамента экономического развития – заместитель Губернатора ХМАО-Югры</a:t>
            </a: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740792" y="117368"/>
            <a:ext cx="4789859" cy="694298"/>
          </a:xfrm>
        </p:spPr>
        <p:txBody>
          <a:bodyPr/>
          <a:lstStyle/>
          <a:p>
            <a:pPr lvl="0">
              <a:defRPr/>
            </a:pPr>
            <a:r>
              <a:rPr lang="ru-RU" sz="3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  <a:endParaRPr lang="ru-RU" sz="3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5416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</TotalTime>
  <Words>990</Words>
  <Application>Microsoft Office PowerPoint</Application>
  <PresentationFormat>Широкоэкранный</PresentationFormat>
  <Paragraphs>278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ALS Hauss Medium</vt:lpstr>
      <vt:lpstr>Arial</vt:lpstr>
      <vt:lpstr>Arial Black</vt:lpstr>
      <vt:lpstr>Bahnschrift Condensed</vt:lpstr>
      <vt:lpstr>Calibri</vt:lpstr>
      <vt:lpstr>Calibri Light</vt:lpstr>
      <vt:lpstr>GT Walsheim Pro Light</vt:lpstr>
      <vt:lpstr>Times New Roman</vt:lpstr>
      <vt:lpstr>Wingdings</vt:lpstr>
      <vt:lpstr>Тема Office</vt:lpstr>
      <vt:lpstr>Ханты-Мансийский   автономный округ-ЮГРА</vt:lpstr>
      <vt:lpstr>Презентация PowerPoint</vt:lpstr>
      <vt:lpstr>Презентация PowerPoint</vt:lpstr>
      <vt:lpstr>ЭКОСИСТЕМА ВЫТЯГИВАЮЩЕГО ТЕХНОЛОГИЧЕСКОГО ПРОЕКТА</vt:lpstr>
      <vt:lpstr>Презентация PowerPoint</vt:lpstr>
      <vt:lpstr>ЗАПРОСЫ/ОФФЕРЫ К СТЕЙКХОЛДЕРАМ (В РЕЗОЛЮЦИЮ)</vt:lpstr>
      <vt:lpstr>ЗАПРОСЫ/ОФФЕРЫ К СТЕЙКХОЛДЕРАМ (В РЕЗОЛЮЦИЮ)</vt:lpstr>
      <vt:lpstr>БИЗНЕС-МОДЕЛЬ</vt:lpstr>
      <vt:lpstr>TIME LINE и ВЕХИ</vt:lpstr>
      <vt:lpstr>КОМАНДА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a.danish@mail.ru</dc:creator>
  <cp:lastModifiedBy>Бакин Владимир</cp:lastModifiedBy>
  <cp:revision>71</cp:revision>
  <dcterms:created xsi:type="dcterms:W3CDTF">2021-02-15T15:28:56Z</dcterms:created>
  <dcterms:modified xsi:type="dcterms:W3CDTF">2021-08-09T07:00:28Z</dcterms:modified>
</cp:coreProperties>
</file>