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5143500" type="screen16x9"/>
  <p:notesSz cx="6858000" cy="9144000"/>
  <p:embeddedFontLst>
    <p:embeddedFont>
      <p:font typeface="Martel Sans" panose="020B0604020202020204" charset="0"/>
      <p:regular r:id="rId11"/>
      <p:bold r:id="rId12"/>
    </p:embeddedFont>
    <p:embeddedFont>
      <p:font typeface="Proxima Nova" panose="020B0604020202020204" charset="0"/>
      <p:regular r:id="rId13"/>
      <p:bold r:id="rId14"/>
      <p:italic r:id="rId15"/>
      <p:boldItalic r:id="rId16"/>
    </p:embeddedFont>
    <p:embeddedFont>
      <p:font typeface="Fira Sans Condensed Medium" panose="020B0604020202020204" charset="0"/>
      <p:regular r:id="rId17"/>
      <p:bold r:id="rId18"/>
      <p:italic r:id="rId19"/>
      <p:boldItalic r:id="rId20"/>
    </p:embeddedFont>
    <p:embeddedFont>
      <p:font typeface="Maven Pro SemiBold" panose="020B0604020202020204" charset="0"/>
      <p:regular r:id="rId21"/>
      <p:bold r:id="rId22"/>
    </p:embeddedFont>
    <p:embeddedFont>
      <p:font typeface="Abhaya Libre ExtraBold" panose="020B0604020202020204" charset="0"/>
      <p:bold r:id="rId23"/>
    </p:embeddedFont>
    <p:embeddedFont>
      <p:font typeface="Abhaya Libre SemiBold" panose="020B0604020202020204" charset="0"/>
      <p:regular r:id="rId24"/>
      <p:bold r:id="rId25"/>
    </p:embeddedFont>
    <p:embeddedFont>
      <p:font typeface="Roboto" panose="020B0604020202020204" charset="0"/>
      <p:regular r:id="rId26"/>
      <p:bold r:id="rId27"/>
      <p:italic r:id="rId28"/>
      <p:boldItalic r:id="rId29"/>
    </p:embeddedFont>
    <p:embeddedFont>
      <p:font typeface="Fira Sans Extra Condensed Medium" panose="020B0604020202020204" charset="0"/>
      <p:regular r:id="rId30"/>
      <p:bold r:id="rId31"/>
      <p:italic r:id="rId32"/>
      <p:boldItalic r:id="rId33"/>
    </p:embeddedFont>
    <p:embeddedFont>
      <p:font typeface="Montserrat" panose="020B0604020202020204" charset="-52"/>
      <p:regular r:id="rId34"/>
      <p:bold r:id="rId35"/>
      <p:italic r:id="rId36"/>
      <p:boldItalic r:id="rId37"/>
    </p:embeddedFont>
    <p:embeddedFont>
      <p:font typeface="Montserrat SemiBold" panose="020B0604020202020204" charset="-52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3D0836C-A19D-4FC3-928F-897D6FAF4AF9}">
  <a:tblStyle styleId="{63D0836C-A19D-4FC3-928F-897D6FAF4A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914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9" Type="http://schemas.openxmlformats.org/officeDocument/2006/relationships/font" Target="fonts/font29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openxmlformats.org/officeDocument/2006/relationships/font" Target="fonts/font24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font" Target="fonts/font23.fntdata"/><Relationship Id="rId38" Type="http://schemas.openxmlformats.org/officeDocument/2006/relationships/font" Target="fonts/font28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41" Type="http://schemas.openxmlformats.org/officeDocument/2006/relationships/font" Target="fonts/font3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font" Target="fonts/font22.fntdata"/><Relationship Id="rId37" Type="http://schemas.openxmlformats.org/officeDocument/2006/relationships/font" Target="fonts/font27.fntdata"/><Relationship Id="rId40" Type="http://schemas.openxmlformats.org/officeDocument/2006/relationships/font" Target="fonts/font30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36" Type="http://schemas.openxmlformats.org/officeDocument/2006/relationships/font" Target="fonts/font26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font" Target="fonts/font21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35" Type="http://schemas.openxmlformats.org/officeDocument/2006/relationships/font" Target="fonts/font25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fe56f573a_4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fe56f573a_4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3b8bee662e_5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3b8bee662e_5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3b8bee662e_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3b8bee662e_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3b8bee662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3b8bee662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3b8bee662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3b8bee662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3b8bee662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3b8bee662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3b8bee662e_16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3b8bee662e_16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3b8bee662e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3b8bee662e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15025" y="566285"/>
            <a:ext cx="4261800" cy="18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276825" y="756469"/>
            <a:ext cx="24705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rtel Sans"/>
                <a:ea typeface="Martel Sans"/>
                <a:cs typeface="Martel Sans"/>
                <a:sym typeface="Marte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856650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cxnSp>
        <p:nvCxnSpPr>
          <p:cNvPr id="12" name="Google Shape;12;p2"/>
          <p:cNvCxnSpPr/>
          <p:nvPr/>
        </p:nvCxnSpPr>
        <p:spPr>
          <a:xfrm>
            <a:off x="5381600" y="666100"/>
            <a:ext cx="2128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884225" y="2489525"/>
            <a:ext cx="2820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884225" y="2947525"/>
            <a:ext cx="2820900" cy="8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1280703" y="1264900"/>
            <a:ext cx="20280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>
                <a:solidFill>
                  <a:schemeClr val="accent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/>
          <p:nvPr/>
        </p:nvSpPr>
        <p:spPr>
          <a:xfrm>
            <a:off x="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612375" y="2029700"/>
            <a:ext cx="2838900" cy="22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612375" y="1357075"/>
            <a:ext cx="30645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7301700" y="666100"/>
            <a:ext cx="1158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ctrTitle"/>
          </p:nvPr>
        </p:nvSpPr>
        <p:spPr>
          <a:xfrm>
            <a:off x="940758" y="1187984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1"/>
          </p:nvPr>
        </p:nvSpPr>
        <p:spPr>
          <a:xfrm>
            <a:off x="940758" y="1647475"/>
            <a:ext cx="3342300" cy="13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ctrTitle" idx="2"/>
          </p:nvPr>
        </p:nvSpPr>
        <p:spPr>
          <a:xfrm>
            <a:off x="6321793" y="3156158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3"/>
          </p:nvPr>
        </p:nvSpPr>
        <p:spPr>
          <a:xfrm>
            <a:off x="5111742" y="3625921"/>
            <a:ext cx="3091500" cy="13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0" name="Google Shape;30;p6"/>
          <p:cNvCxnSpPr/>
          <p:nvPr/>
        </p:nvCxnSpPr>
        <p:spPr>
          <a:xfrm>
            <a:off x="720000" y="666100"/>
            <a:ext cx="1158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614076" y="1293201"/>
            <a:ext cx="7914300" cy="33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1600"/>
              <a:buFont typeface="Martel Sans"/>
              <a:buAutoNum type="arabicPeriod"/>
              <a:defRPr sz="1300"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AutoNum type="alphaLcPeriod"/>
              <a:defRPr/>
            </a:lvl2pPr>
            <a:lvl3pPr marL="1371600" lvl="2" indent="-32385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AutoNum type="romanLcPeriod"/>
              <a:defRPr/>
            </a:lvl3pPr>
            <a:lvl4pPr marL="1828800" lvl="3" indent="-32385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AutoNum type="romanLcPeriod"/>
              <a:defRPr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AutoNum type="arabicPeriod"/>
              <a:defRPr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  <p:cxnSp>
        <p:nvCxnSpPr>
          <p:cNvPr id="33" name="Google Shape;33;p7"/>
          <p:cNvCxnSpPr/>
          <p:nvPr/>
        </p:nvCxnSpPr>
        <p:spPr>
          <a:xfrm>
            <a:off x="720000" y="666100"/>
            <a:ext cx="1158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1445875" y="1644475"/>
            <a:ext cx="5104500" cy="213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6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/>
          <p:nvPr/>
        </p:nvSpPr>
        <p:spPr>
          <a:xfrm>
            <a:off x="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8"/>
          <p:cNvSpPr/>
          <p:nvPr/>
        </p:nvSpPr>
        <p:spPr>
          <a:xfrm>
            <a:off x="8196200" y="263800"/>
            <a:ext cx="947700" cy="947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8"/>
          <p:cNvCxnSpPr/>
          <p:nvPr/>
        </p:nvCxnSpPr>
        <p:spPr>
          <a:xfrm>
            <a:off x="1445875" y="3917025"/>
            <a:ext cx="42084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619893" y="101166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608376" y="2099800"/>
            <a:ext cx="37575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863300" y="1126475"/>
            <a:ext cx="3520500" cy="289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 SemiBold"/>
              <a:buAutoNum type="arabicPeriod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/>
          <p:nvPr/>
        </p:nvSpPr>
        <p:spPr>
          <a:xfrm>
            <a:off x="856650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1520625" y="2198975"/>
            <a:ext cx="1934400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415354" y="1356925"/>
            <a:ext cx="313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/>
          <p:nvPr/>
        </p:nvSpPr>
        <p:spPr>
          <a:xfrm>
            <a:off x="8171250" y="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0"/>
          <p:cNvSpPr/>
          <p:nvPr/>
        </p:nvSpPr>
        <p:spPr>
          <a:xfrm>
            <a:off x="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5257250" y="1581225"/>
            <a:ext cx="3045600" cy="6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subTitle" idx="1"/>
          </p:nvPr>
        </p:nvSpPr>
        <p:spPr>
          <a:xfrm>
            <a:off x="5863475" y="2079050"/>
            <a:ext cx="1833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idx="2" hasCustomPrompt="1"/>
          </p:nvPr>
        </p:nvSpPr>
        <p:spPr>
          <a:xfrm>
            <a:off x="5257250" y="3350600"/>
            <a:ext cx="3045600" cy="6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subTitle" idx="3"/>
          </p:nvPr>
        </p:nvSpPr>
        <p:spPr>
          <a:xfrm>
            <a:off x="5863475" y="3848425"/>
            <a:ext cx="1833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title" idx="4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ctrTitle"/>
          </p:nvPr>
        </p:nvSpPr>
        <p:spPr>
          <a:xfrm>
            <a:off x="1726374" y="1028600"/>
            <a:ext cx="26790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200"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subTitle" idx="1"/>
          </p:nvPr>
        </p:nvSpPr>
        <p:spPr>
          <a:xfrm>
            <a:off x="1726371" y="1436925"/>
            <a:ext cx="24348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title" idx="2" hasCustomPrompt="1"/>
          </p:nvPr>
        </p:nvSpPr>
        <p:spPr>
          <a:xfrm>
            <a:off x="700500" y="1415300"/>
            <a:ext cx="1026000" cy="38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5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2"/>
          <p:cNvSpPr txBox="1">
            <a:spLocks noGrp="1"/>
          </p:cNvSpPr>
          <p:nvPr>
            <p:ph type="ctrTitle" idx="3"/>
          </p:nvPr>
        </p:nvSpPr>
        <p:spPr>
          <a:xfrm>
            <a:off x="5774900" y="1060400"/>
            <a:ext cx="26559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200"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ubTitle" idx="4"/>
          </p:nvPr>
        </p:nvSpPr>
        <p:spPr>
          <a:xfrm>
            <a:off x="5774900" y="1468708"/>
            <a:ext cx="24348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title" idx="5" hasCustomPrompt="1"/>
          </p:nvPr>
        </p:nvSpPr>
        <p:spPr>
          <a:xfrm>
            <a:off x="4648200" y="1415296"/>
            <a:ext cx="1103700" cy="38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5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2"/>
          <p:cNvSpPr txBox="1">
            <a:spLocks noGrp="1"/>
          </p:cNvSpPr>
          <p:nvPr>
            <p:ph type="ctrTitle" idx="6"/>
          </p:nvPr>
        </p:nvSpPr>
        <p:spPr>
          <a:xfrm>
            <a:off x="1726374" y="3722901"/>
            <a:ext cx="2845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200"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title" idx="7" hasCustomPrompt="1"/>
          </p:nvPr>
        </p:nvSpPr>
        <p:spPr>
          <a:xfrm>
            <a:off x="700500" y="4102525"/>
            <a:ext cx="1026000" cy="38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5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5" name="Google Shape;65;p12"/>
          <p:cNvSpPr txBox="1">
            <a:spLocks noGrp="1"/>
          </p:cNvSpPr>
          <p:nvPr>
            <p:ph type="subTitle" idx="8"/>
          </p:nvPr>
        </p:nvSpPr>
        <p:spPr>
          <a:xfrm>
            <a:off x="1726371" y="4131221"/>
            <a:ext cx="24348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ctrTitle" idx="9"/>
          </p:nvPr>
        </p:nvSpPr>
        <p:spPr>
          <a:xfrm>
            <a:off x="5774900" y="3717626"/>
            <a:ext cx="26559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200"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ubTitle" idx="13"/>
          </p:nvPr>
        </p:nvSpPr>
        <p:spPr>
          <a:xfrm>
            <a:off x="5774900" y="4125938"/>
            <a:ext cx="24348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title" idx="14" hasCustomPrompt="1"/>
          </p:nvPr>
        </p:nvSpPr>
        <p:spPr>
          <a:xfrm>
            <a:off x="4615375" y="4102521"/>
            <a:ext cx="1103700" cy="38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5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69" name="Google Shape;69;p12"/>
          <p:cNvCxnSpPr/>
          <p:nvPr/>
        </p:nvCxnSpPr>
        <p:spPr>
          <a:xfrm>
            <a:off x="720000" y="666100"/>
            <a:ext cx="1158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" name="Google Shape;70;p12"/>
          <p:cNvSpPr txBox="1">
            <a:spLocks noGrp="1"/>
          </p:cNvSpPr>
          <p:nvPr>
            <p:ph type="title" idx="15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887590" y="1273950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539590" y="1863300"/>
            <a:ext cx="22293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ctrTitle" idx="2"/>
          </p:nvPr>
        </p:nvSpPr>
        <p:spPr>
          <a:xfrm>
            <a:off x="3631375" y="1273950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3"/>
          </p:nvPr>
        </p:nvSpPr>
        <p:spPr>
          <a:xfrm>
            <a:off x="3457375" y="1863300"/>
            <a:ext cx="22293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ctrTitle" idx="4"/>
          </p:nvPr>
        </p:nvSpPr>
        <p:spPr>
          <a:xfrm>
            <a:off x="6360990" y="1273950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5"/>
          </p:nvPr>
        </p:nvSpPr>
        <p:spPr>
          <a:xfrm>
            <a:off x="6360990" y="1863300"/>
            <a:ext cx="22293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cxnSp>
        <p:nvCxnSpPr>
          <p:cNvPr id="78" name="Google Shape;78;p13"/>
          <p:cNvCxnSpPr/>
          <p:nvPr/>
        </p:nvCxnSpPr>
        <p:spPr>
          <a:xfrm>
            <a:off x="720000" y="666100"/>
            <a:ext cx="1158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" name="Google Shape;79;p13"/>
          <p:cNvSpPr txBox="1">
            <a:spLocks noGrp="1"/>
          </p:cNvSpPr>
          <p:nvPr>
            <p:ph type="title" idx="6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/>
          </p:nvPr>
        </p:nvSpPr>
        <p:spPr>
          <a:xfrm>
            <a:off x="468975" y="1373650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431375" y="1963000"/>
            <a:ext cx="19188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ctrTitle" idx="2"/>
          </p:nvPr>
        </p:nvSpPr>
        <p:spPr>
          <a:xfrm>
            <a:off x="468975" y="3080450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ubTitle" idx="3"/>
          </p:nvPr>
        </p:nvSpPr>
        <p:spPr>
          <a:xfrm>
            <a:off x="473983" y="3669800"/>
            <a:ext cx="18762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ctrTitle" idx="4"/>
          </p:nvPr>
        </p:nvSpPr>
        <p:spPr>
          <a:xfrm>
            <a:off x="2761589" y="3080450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5"/>
          </p:nvPr>
        </p:nvSpPr>
        <p:spPr>
          <a:xfrm>
            <a:off x="2840525" y="3669800"/>
            <a:ext cx="18024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ctrTitle" idx="6"/>
          </p:nvPr>
        </p:nvSpPr>
        <p:spPr>
          <a:xfrm>
            <a:off x="2761589" y="1373650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Maven Pro SemiBold"/>
              <a:buNone/>
              <a:defRPr sz="1800" b="0">
                <a:latin typeface="Maven Pro SemiBold"/>
                <a:ea typeface="Maven Pro SemiBold"/>
                <a:cs typeface="Maven Pro SemiBold"/>
                <a:sym typeface="Maven Pro SemiBold"/>
              </a:defRPr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7"/>
          </p:nvPr>
        </p:nvSpPr>
        <p:spPr>
          <a:xfrm>
            <a:off x="2840525" y="1963000"/>
            <a:ext cx="18024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857485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0" name="Google Shape;90;p14"/>
          <p:cNvCxnSpPr/>
          <p:nvPr/>
        </p:nvCxnSpPr>
        <p:spPr>
          <a:xfrm>
            <a:off x="720000" y="666100"/>
            <a:ext cx="1158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" name="Google Shape;91;p14"/>
          <p:cNvSpPr txBox="1">
            <a:spLocks noGrp="1"/>
          </p:cNvSpPr>
          <p:nvPr>
            <p:ph type="title" idx="8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3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subTitle" idx="1"/>
          </p:nvPr>
        </p:nvSpPr>
        <p:spPr>
          <a:xfrm>
            <a:off x="6097500" y="1826525"/>
            <a:ext cx="21450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ctrTitle"/>
          </p:nvPr>
        </p:nvSpPr>
        <p:spPr>
          <a:xfrm>
            <a:off x="6184800" y="1571125"/>
            <a:ext cx="19704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2400">
                <a:solidFill>
                  <a:schemeClr val="dk2"/>
                </a:solidFill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2"/>
          </p:nvPr>
        </p:nvSpPr>
        <p:spPr>
          <a:xfrm>
            <a:off x="950950" y="1826525"/>
            <a:ext cx="21066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ctrTitle" idx="3"/>
          </p:nvPr>
        </p:nvSpPr>
        <p:spPr>
          <a:xfrm>
            <a:off x="1070200" y="1569625"/>
            <a:ext cx="18681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2400">
                <a:solidFill>
                  <a:schemeClr val="dk2"/>
                </a:solidFill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ubTitle" idx="4"/>
          </p:nvPr>
        </p:nvSpPr>
        <p:spPr>
          <a:xfrm>
            <a:off x="3439350" y="3279650"/>
            <a:ext cx="21066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ctrTitle" idx="5"/>
          </p:nvPr>
        </p:nvSpPr>
        <p:spPr>
          <a:xfrm>
            <a:off x="3558600" y="3023350"/>
            <a:ext cx="18681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2400">
                <a:solidFill>
                  <a:schemeClr val="dk2"/>
                </a:solidFill>
                <a:latin typeface="Abhaya Libre SemiBold"/>
                <a:ea typeface="Abhaya Libre SemiBold"/>
                <a:cs typeface="Abhaya Libre SemiBold"/>
                <a:sym typeface="Abhaya Libre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 Condensed Medium"/>
              <a:buNone/>
              <a:defRPr sz="1600">
                <a:solidFill>
                  <a:schemeClr val="dk2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title" idx="6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_1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subTitle" idx="1"/>
          </p:nvPr>
        </p:nvSpPr>
        <p:spPr>
          <a:xfrm>
            <a:off x="5629275" y="1232350"/>
            <a:ext cx="28308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ctrTitle"/>
          </p:nvPr>
        </p:nvSpPr>
        <p:spPr>
          <a:xfrm>
            <a:off x="6457800" y="2055100"/>
            <a:ext cx="20022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8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ubTitle" idx="2"/>
          </p:nvPr>
        </p:nvSpPr>
        <p:spPr>
          <a:xfrm>
            <a:off x="5629275" y="2386050"/>
            <a:ext cx="28308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ctrTitle" idx="3"/>
          </p:nvPr>
        </p:nvSpPr>
        <p:spPr>
          <a:xfrm>
            <a:off x="6457800" y="3208800"/>
            <a:ext cx="20022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8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ubTitle" idx="4"/>
          </p:nvPr>
        </p:nvSpPr>
        <p:spPr>
          <a:xfrm>
            <a:off x="5629275" y="3539725"/>
            <a:ext cx="28308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ctrTitle" idx="5"/>
          </p:nvPr>
        </p:nvSpPr>
        <p:spPr>
          <a:xfrm>
            <a:off x="6457800" y="4362475"/>
            <a:ext cx="20022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8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/>
          <p:nvPr/>
        </p:nvSpPr>
        <p:spPr>
          <a:xfrm>
            <a:off x="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8" name="Google Shape;108;p16"/>
          <p:cNvCxnSpPr/>
          <p:nvPr/>
        </p:nvCxnSpPr>
        <p:spPr>
          <a:xfrm>
            <a:off x="720000" y="666100"/>
            <a:ext cx="1158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" name="Google Shape;109;p16"/>
          <p:cNvSpPr txBox="1">
            <a:spLocks noGrp="1"/>
          </p:cNvSpPr>
          <p:nvPr>
            <p:ph type="title" idx="6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 columns 2">
  <p:cSld name="CUSTOM_3_1_1_2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subTitle" idx="1"/>
          </p:nvPr>
        </p:nvSpPr>
        <p:spPr>
          <a:xfrm>
            <a:off x="2861149" y="3388975"/>
            <a:ext cx="2751600" cy="8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ctrTitle"/>
          </p:nvPr>
        </p:nvSpPr>
        <p:spPr>
          <a:xfrm>
            <a:off x="2387449" y="3184915"/>
            <a:ext cx="3225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subTitle" idx="2"/>
          </p:nvPr>
        </p:nvSpPr>
        <p:spPr>
          <a:xfrm>
            <a:off x="3522075" y="1501125"/>
            <a:ext cx="3183600" cy="7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ctrTitle" idx="3"/>
          </p:nvPr>
        </p:nvSpPr>
        <p:spPr>
          <a:xfrm>
            <a:off x="3522075" y="1276725"/>
            <a:ext cx="26229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15" name="Google Shape;115;p17"/>
          <p:cNvSpPr/>
          <p:nvPr/>
        </p:nvSpPr>
        <p:spPr>
          <a:xfrm>
            <a:off x="856650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title" idx="4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_1_1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subTitle" idx="1"/>
          </p:nvPr>
        </p:nvSpPr>
        <p:spPr>
          <a:xfrm>
            <a:off x="720006" y="2137787"/>
            <a:ext cx="2220300" cy="8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ubTitle" idx="2"/>
          </p:nvPr>
        </p:nvSpPr>
        <p:spPr>
          <a:xfrm>
            <a:off x="6239712" y="2170187"/>
            <a:ext cx="2220300" cy="7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ctrTitle"/>
          </p:nvPr>
        </p:nvSpPr>
        <p:spPr>
          <a:xfrm>
            <a:off x="720006" y="1864294"/>
            <a:ext cx="16227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ctrTitle" idx="3"/>
          </p:nvPr>
        </p:nvSpPr>
        <p:spPr>
          <a:xfrm>
            <a:off x="6307512" y="1864294"/>
            <a:ext cx="21525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subTitle" idx="4"/>
          </p:nvPr>
        </p:nvSpPr>
        <p:spPr>
          <a:xfrm>
            <a:off x="6239712" y="3841824"/>
            <a:ext cx="2220300" cy="7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ctrTitle" idx="5"/>
          </p:nvPr>
        </p:nvSpPr>
        <p:spPr>
          <a:xfrm>
            <a:off x="6549612" y="3561181"/>
            <a:ext cx="19104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ubTitle" idx="6"/>
          </p:nvPr>
        </p:nvSpPr>
        <p:spPr>
          <a:xfrm>
            <a:off x="720006" y="3841824"/>
            <a:ext cx="2220300" cy="7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ctrTitle" idx="7"/>
          </p:nvPr>
        </p:nvSpPr>
        <p:spPr>
          <a:xfrm>
            <a:off x="720006" y="3561181"/>
            <a:ext cx="1653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ubTitle" idx="8"/>
          </p:nvPr>
        </p:nvSpPr>
        <p:spPr>
          <a:xfrm>
            <a:off x="3462618" y="2137787"/>
            <a:ext cx="2220300" cy="8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ctrTitle" idx="9"/>
          </p:nvPr>
        </p:nvSpPr>
        <p:spPr>
          <a:xfrm>
            <a:off x="3656718" y="1864294"/>
            <a:ext cx="18321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13"/>
          </p:nvPr>
        </p:nvSpPr>
        <p:spPr>
          <a:xfrm>
            <a:off x="3462618" y="3841824"/>
            <a:ext cx="2220300" cy="7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ctrTitle" idx="14"/>
          </p:nvPr>
        </p:nvSpPr>
        <p:spPr>
          <a:xfrm>
            <a:off x="3571818" y="3561181"/>
            <a:ext cx="20019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cxnSp>
        <p:nvCxnSpPr>
          <p:cNvPr id="130" name="Google Shape;130;p18"/>
          <p:cNvCxnSpPr/>
          <p:nvPr/>
        </p:nvCxnSpPr>
        <p:spPr>
          <a:xfrm>
            <a:off x="720000" y="666100"/>
            <a:ext cx="1158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1" name="Google Shape;131;p18"/>
          <p:cNvSpPr txBox="1">
            <a:spLocks noGrp="1"/>
          </p:cNvSpPr>
          <p:nvPr>
            <p:ph type="title" idx="15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4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5399200" y="1382675"/>
            <a:ext cx="30609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artel Sans"/>
              <a:buChar char="✦"/>
              <a:defRPr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 2">
  <p:cSld name="CUSTOM_4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627350" y="1217226"/>
            <a:ext cx="3870600" cy="34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aleway SemiBold"/>
              <a:buChar char="✦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body" idx="2"/>
          </p:nvPr>
        </p:nvSpPr>
        <p:spPr>
          <a:xfrm>
            <a:off x="4732575" y="1299425"/>
            <a:ext cx="3825300" cy="33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aleway SemiBold"/>
              <a:buChar char="✦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4399596" y="302208"/>
            <a:ext cx="416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5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>
            <a:spLocks noGrp="1"/>
          </p:cNvSpPr>
          <p:nvPr>
            <p:ph type="title"/>
          </p:nvPr>
        </p:nvSpPr>
        <p:spPr>
          <a:xfrm>
            <a:off x="973748" y="536914"/>
            <a:ext cx="3554400" cy="112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7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ubTitle" idx="1"/>
          </p:nvPr>
        </p:nvSpPr>
        <p:spPr>
          <a:xfrm>
            <a:off x="973750" y="1629975"/>
            <a:ext cx="3279600" cy="135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3" name="Google Shape;143;p21"/>
          <p:cNvSpPr txBox="1"/>
          <p:nvPr/>
        </p:nvSpPr>
        <p:spPr>
          <a:xfrm>
            <a:off x="973749" y="3641300"/>
            <a:ext cx="33597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21"/>
          <p:cNvSpPr/>
          <p:nvPr/>
        </p:nvSpPr>
        <p:spPr>
          <a:xfrm>
            <a:off x="4151025" y="0"/>
            <a:ext cx="540000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5" name="Google Shape;145;p21"/>
          <p:cNvCxnSpPr/>
          <p:nvPr/>
        </p:nvCxnSpPr>
        <p:spPr>
          <a:xfrm>
            <a:off x="1020800" y="3187300"/>
            <a:ext cx="3279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21"/>
          <p:cNvSpPr/>
          <p:nvPr/>
        </p:nvSpPr>
        <p:spPr>
          <a:xfrm>
            <a:off x="0" y="4603500"/>
            <a:ext cx="540000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">
  <p:cSld name="CUSTOM_6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808999" y="870450"/>
            <a:ext cx="3070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2"/>
          <p:cNvSpPr/>
          <p:nvPr/>
        </p:nvSpPr>
        <p:spPr>
          <a:xfrm>
            <a:off x="8566500" y="4566000"/>
            <a:ext cx="577500" cy="57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 ExtraBold"/>
              <a:buNone/>
              <a:defRPr sz="2800">
                <a:solidFill>
                  <a:schemeClr val="dk1"/>
                </a:solidFill>
                <a:latin typeface="Abhaya Libre ExtraBold"/>
                <a:ea typeface="Abhaya Libre ExtraBold"/>
                <a:cs typeface="Abhaya Libre ExtraBold"/>
                <a:sym typeface="Abhaya Libre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>
            <a:spLocks noGrp="1"/>
          </p:cNvSpPr>
          <p:nvPr>
            <p:ph type="ctrTitle"/>
          </p:nvPr>
        </p:nvSpPr>
        <p:spPr>
          <a:xfrm>
            <a:off x="1015025" y="566285"/>
            <a:ext cx="4261800" cy="18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Робот-Змея спасатель</a:t>
            </a:r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ubTitle" idx="1"/>
          </p:nvPr>
        </p:nvSpPr>
        <p:spPr>
          <a:xfrm>
            <a:off x="5276825" y="756469"/>
            <a:ext cx="24705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Montserrat"/>
                <a:ea typeface="Montserrat"/>
                <a:cs typeface="Montserrat"/>
                <a:sym typeface="Montserrat"/>
              </a:rPr>
              <a:t>Проект-группы МИР-3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8250" y="4544400"/>
            <a:ext cx="575750" cy="59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700" y="2131625"/>
            <a:ext cx="7921099" cy="29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/>
        </p:nvSpPr>
        <p:spPr>
          <a:xfrm>
            <a:off x="3279550" y="1154375"/>
            <a:ext cx="5250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4" name="Google Shape;164;p25"/>
          <p:cNvCxnSpPr/>
          <p:nvPr/>
        </p:nvCxnSpPr>
        <p:spPr>
          <a:xfrm>
            <a:off x="730600" y="681900"/>
            <a:ext cx="1134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25"/>
          <p:cNvSpPr txBox="1"/>
          <p:nvPr/>
        </p:nvSpPr>
        <p:spPr>
          <a:xfrm>
            <a:off x="613700" y="1008250"/>
            <a:ext cx="853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44413"/>
            <a:ext cx="575750" cy="5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5"/>
          <p:cNvSpPr/>
          <p:nvPr/>
        </p:nvSpPr>
        <p:spPr>
          <a:xfrm>
            <a:off x="6877500" y="443350"/>
            <a:ext cx="1909200" cy="564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chemeClr val="lt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5"/>
          <p:cNvSpPr/>
          <p:nvPr/>
        </p:nvSpPr>
        <p:spPr>
          <a:xfrm>
            <a:off x="532325" y="527500"/>
            <a:ext cx="1909200" cy="564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chemeClr val="lt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0" y="4513175"/>
            <a:ext cx="1775700" cy="630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chemeClr val="lt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0" name="Google Shape;170;p25"/>
          <p:cNvCxnSpPr/>
          <p:nvPr/>
        </p:nvCxnSpPr>
        <p:spPr>
          <a:xfrm>
            <a:off x="745225" y="677025"/>
            <a:ext cx="1130100" cy="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" name="Google Shape;171;p25"/>
          <p:cNvSpPr txBox="1"/>
          <p:nvPr/>
        </p:nvSpPr>
        <p:spPr>
          <a:xfrm>
            <a:off x="3302350" y="306850"/>
            <a:ext cx="5250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sz="2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613800" y="891850"/>
            <a:ext cx="7916400" cy="3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Чрезвычайные ситуации, такие как землетрясения, обрушения зданий или наводнения, требуют быстрого и эффективного реагирования. Однако традиционные спасательные роботы часто сталкиваются с ограничениями:</a:t>
            </a:r>
            <a:endParaRPr sz="19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1.	Большие габариты.</a:t>
            </a:r>
            <a:endParaRPr sz="1900" b="1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2.	Высокая стоимость.</a:t>
            </a:r>
            <a:endParaRPr sz="1900" b="1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3.	Ограниченная маневренность в узких пространствах.</a:t>
            </a:r>
            <a:endParaRPr sz="1900" b="1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4.	Риск нанести дополнительные повреждения или травмы пострадавшим.</a:t>
            </a:r>
            <a:endParaRPr sz="1900" b="1"/>
          </a:p>
        </p:txBody>
      </p:sp>
      <p:pic>
        <p:nvPicPr>
          <p:cNvPr id="173" name="Google Shape;17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44413"/>
            <a:ext cx="575750" cy="5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/>
          <p:nvPr/>
        </p:nvSpPr>
        <p:spPr>
          <a:xfrm>
            <a:off x="6935925" y="384775"/>
            <a:ext cx="1962900" cy="603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0" y="4539625"/>
            <a:ext cx="574800" cy="603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0" name="Google Shape;180;p26"/>
          <p:cNvCxnSpPr/>
          <p:nvPr/>
        </p:nvCxnSpPr>
        <p:spPr>
          <a:xfrm rot="10800000" flipH="1">
            <a:off x="735475" y="667350"/>
            <a:ext cx="1144500" cy="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1" name="Google Shape;181;p26"/>
          <p:cNvSpPr txBox="1"/>
          <p:nvPr/>
        </p:nvSpPr>
        <p:spPr>
          <a:xfrm>
            <a:off x="4388550" y="301975"/>
            <a:ext cx="4164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Решение:</a:t>
            </a:r>
            <a:endParaRPr sz="2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26"/>
          <p:cNvSpPr txBox="1"/>
          <p:nvPr/>
        </p:nvSpPr>
        <p:spPr>
          <a:xfrm>
            <a:off x="735475" y="1242025"/>
            <a:ext cx="1037400" cy="64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 sz="3000" b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26"/>
          <p:cNvSpPr txBox="1"/>
          <p:nvPr/>
        </p:nvSpPr>
        <p:spPr>
          <a:xfrm>
            <a:off x="1753375" y="1082475"/>
            <a:ext cx="2659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Наш робот с легкостью</a:t>
            </a:r>
            <a:endParaRPr sz="12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26"/>
          <p:cNvSpPr txBox="1"/>
          <p:nvPr/>
        </p:nvSpPr>
        <p:spPr>
          <a:xfrm>
            <a:off x="1753375" y="1464975"/>
            <a:ext cx="24258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Проникают в узкие щели и завалы.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26"/>
          <p:cNvSpPr txBox="1"/>
          <p:nvPr/>
        </p:nvSpPr>
        <p:spPr>
          <a:xfrm>
            <a:off x="4670925" y="1242025"/>
            <a:ext cx="1100700" cy="64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 sz="30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6"/>
          <p:cNvSpPr txBox="1"/>
          <p:nvPr/>
        </p:nvSpPr>
        <p:spPr>
          <a:xfrm>
            <a:off x="5693850" y="1043925"/>
            <a:ext cx="2659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Он очень быстро</a:t>
            </a:r>
            <a:endParaRPr sz="2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5771625" y="1497975"/>
            <a:ext cx="2425800" cy="5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Разворачивается благодаря надувной конструкции.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8" name="Google Shape;188;p26"/>
          <p:cNvPicPr preferRelativeResize="0"/>
          <p:nvPr/>
        </p:nvPicPr>
        <p:blipFill rotWithShape="1">
          <a:blip r:embed="rId3">
            <a:alphaModFix/>
          </a:blip>
          <a:srcRect l="317" t="22822" r="377" b="19573"/>
          <a:stretch/>
        </p:blipFill>
        <p:spPr>
          <a:xfrm>
            <a:off x="0" y="1965300"/>
            <a:ext cx="9144000" cy="186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6"/>
          <p:cNvSpPr txBox="1"/>
          <p:nvPr/>
        </p:nvSpPr>
        <p:spPr>
          <a:xfrm>
            <a:off x="691675" y="3893125"/>
            <a:ext cx="1037400" cy="64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sz="29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6"/>
          <p:cNvSpPr txBox="1"/>
          <p:nvPr/>
        </p:nvSpPr>
        <p:spPr>
          <a:xfrm>
            <a:off x="1592700" y="3704750"/>
            <a:ext cx="2839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Он обеспечивает</a:t>
            </a:r>
            <a:endParaRPr sz="2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26"/>
          <p:cNvSpPr txBox="1"/>
          <p:nvPr/>
        </p:nvSpPr>
        <p:spPr>
          <a:xfrm>
            <a:off x="4593150" y="3893125"/>
            <a:ext cx="1100700" cy="64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04</a:t>
            </a:r>
            <a:endParaRPr sz="3000" b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26"/>
          <p:cNvSpPr txBox="1"/>
          <p:nvPr/>
        </p:nvSpPr>
        <p:spPr>
          <a:xfrm>
            <a:off x="1729075" y="4111375"/>
            <a:ext cx="2425800" cy="10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Безопасное взаимодействие с пострадавшими.</a:t>
            </a:r>
            <a:endParaRPr sz="1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26"/>
          <p:cNvSpPr txBox="1"/>
          <p:nvPr/>
        </p:nvSpPr>
        <p:spPr>
          <a:xfrm>
            <a:off x="5489225" y="3666350"/>
            <a:ext cx="2659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 также он</a:t>
            </a:r>
            <a:endParaRPr sz="2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5771625" y="4111375"/>
            <a:ext cx="24258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Оснащён камерами и инструментами для поиска и спасения.</a:t>
            </a:r>
            <a:endParaRPr sz="7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>
            <a:spLocks noGrp="1"/>
          </p:cNvSpPr>
          <p:nvPr>
            <p:ph type="subTitle" idx="1"/>
          </p:nvPr>
        </p:nvSpPr>
        <p:spPr>
          <a:xfrm>
            <a:off x="235850" y="846300"/>
            <a:ext cx="5437800" cy="3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Основные потребители нашего продукта это: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-Спасательные службы и МЧС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-Строительные компании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-Нефтегазовая промышленность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-Научные и исследовательские организации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Итог: 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Надувная робот-змея-спасатель имеет широкий спектр потенциальных потребителей, начиная от государственных структур (МЧС) и заканчивая частными компаниями (строительные, нефтегазовые). Универсальность, безопасность и экономичность делают этот продукт востребованным в различных отраслях, где требуется оперативное и безопасное решение для работы в труднодоступных или опасных условиях.</a:t>
            </a:r>
            <a:endParaRPr sz="1800"/>
          </a:p>
        </p:txBody>
      </p:sp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543450" y="158675"/>
            <a:ext cx="32691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Потребители</a:t>
            </a:r>
            <a:endParaRPr/>
          </a:p>
        </p:txBody>
      </p:sp>
      <p:pic>
        <p:nvPicPr>
          <p:cNvPr id="201" name="Google Shape;20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44400"/>
            <a:ext cx="575750" cy="59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 rotWithShape="1">
          <a:blip r:embed="rId4">
            <a:alphaModFix/>
          </a:blip>
          <a:srcRect r="566"/>
          <a:stretch/>
        </p:blipFill>
        <p:spPr>
          <a:xfrm>
            <a:off x="5758600" y="2681925"/>
            <a:ext cx="3427800" cy="198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>
            <a:spLocks noGrp="1"/>
          </p:cNvSpPr>
          <p:nvPr>
            <p:ph type="title"/>
          </p:nvPr>
        </p:nvSpPr>
        <p:spPr>
          <a:xfrm>
            <a:off x="575750" y="193325"/>
            <a:ext cx="3645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Анализ Рынка</a:t>
            </a:r>
            <a:endParaRPr/>
          </a:p>
        </p:txBody>
      </p:sp>
      <p:pic>
        <p:nvPicPr>
          <p:cNvPr id="208" name="Google Shape;20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44413"/>
            <a:ext cx="575750" cy="5991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9" name="Google Shape;209;p28"/>
          <p:cNvGraphicFramePr/>
          <p:nvPr/>
        </p:nvGraphicFramePr>
        <p:xfrm>
          <a:off x="368275" y="625550"/>
          <a:ext cx="8800650" cy="3628215"/>
        </p:xfrm>
        <a:graphic>
          <a:graphicData uri="http://schemas.openxmlformats.org/drawingml/2006/table">
            <a:tbl>
              <a:tblPr>
                <a:noFill/>
                <a:tableStyleId>{63D0836C-A19D-4FC3-928F-897D6FAF4AF9}</a:tableStyleId>
              </a:tblPr>
              <a:tblGrid>
                <a:gridCol w="14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6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3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Название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Стоимость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Области применения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Возможность управление системой 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Время подготовки к работе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Компатность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3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РАДАР-ДЕТЕКТОР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ctr" rtl="0">
                        <a:lnSpc>
                          <a:spcPct val="113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“РД-400”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900 900 руб.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53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Спасатель-Х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" sz="9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14 000 000 руб.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Оказание первой помощи,ликвидацыя послетствий чс.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Робот Змея</a:t>
                      </a:r>
                      <a:br>
                        <a:rPr lang="en" sz="9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" sz="9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“Help Snake”</a:t>
                      </a:r>
                      <a:endParaRPr sz="9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ctr" rtl="0">
                        <a:lnSpc>
                          <a:spcPct val="113888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>
            <a:spLocks noGrp="1"/>
          </p:cNvSpPr>
          <p:nvPr>
            <p:ph type="subTitle" idx="1"/>
          </p:nvPr>
        </p:nvSpPr>
        <p:spPr>
          <a:xfrm>
            <a:off x="612375" y="1215675"/>
            <a:ext cx="2993700" cy="38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9"/>
          <p:cNvSpPr txBox="1">
            <a:spLocks noGrp="1"/>
          </p:cNvSpPr>
          <p:nvPr>
            <p:ph type="title"/>
          </p:nvPr>
        </p:nvSpPr>
        <p:spPr>
          <a:xfrm>
            <a:off x="469200" y="211725"/>
            <a:ext cx="5962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Метод распространения</a:t>
            </a:r>
            <a:endParaRPr/>
          </a:p>
        </p:txBody>
      </p:sp>
      <p:pic>
        <p:nvPicPr>
          <p:cNvPr id="216" name="Google Shape;21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44413"/>
            <a:ext cx="575750" cy="59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6075" y="1551550"/>
            <a:ext cx="5387925" cy="359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9"/>
          <p:cNvSpPr txBox="1"/>
          <p:nvPr/>
        </p:nvSpPr>
        <p:spPr>
          <a:xfrm>
            <a:off x="686775" y="365300"/>
            <a:ext cx="2805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/>
          <p:nvPr/>
        </p:nvSpPr>
        <p:spPr>
          <a:xfrm>
            <a:off x="7068450" y="395000"/>
            <a:ext cx="1690200" cy="55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0" name="Google Shape;23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44413"/>
            <a:ext cx="575750" cy="5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1"/>
          <p:cNvSpPr/>
          <p:nvPr/>
        </p:nvSpPr>
        <p:spPr>
          <a:xfrm>
            <a:off x="0" y="4544425"/>
            <a:ext cx="575700" cy="59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2" name="Google Shape;232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3048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4572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6096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0" y="7620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00" y="9144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6800" y="10668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12192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1600" y="13716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0" y="15240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6400" y="16764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8800" y="18288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1200" y="19812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600" y="21336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22860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8400" y="24384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0800" y="25908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3048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4572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6096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0" y="7620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00" y="9144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6800" y="10668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12192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1600" y="13716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0" y="15240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6400" y="16764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8800" y="18288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1200" y="19812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600" y="21336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22860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8400" y="24384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0800" y="259080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1" descr="🔫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3200" y="2743200"/>
            <a:ext cx="9525" cy="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1"/>
          <p:cNvSpPr txBox="1"/>
          <p:nvPr/>
        </p:nvSpPr>
        <p:spPr>
          <a:xfrm>
            <a:off x="2590800" y="2438400"/>
            <a:ext cx="1894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latin typeface="Montserrat"/>
                <a:ea typeface="Montserrat"/>
                <a:cs typeface="Montserrat"/>
                <a:sym typeface="Montserrat"/>
              </a:rPr>
              <a:t>Прототип</a:t>
            </a:r>
            <a:endParaRPr sz="2500" b="1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7" name="Google Shape;267;p31"/>
          <p:cNvCxnSpPr/>
          <p:nvPr/>
        </p:nvCxnSpPr>
        <p:spPr>
          <a:xfrm>
            <a:off x="669150" y="3007800"/>
            <a:ext cx="3755400" cy="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68" name="Google Shape;268;p31"/>
          <p:cNvPicPr preferRelativeResize="0"/>
          <p:nvPr/>
        </p:nvPicPr>
        <p:blipFill rotWithShape="1">
          <a:blip r:embed="rId5">
            <a:alphaModFix/>
          </a:blip>
          <a:srcRect l="177" t="29475" r="78468" b="18299"/>
          <a:stretch/>
        </p:blipFill>
        <p:spPr>
          <a:xfrm>
            <a:off x="0" y="0"/>
            <a:ext cx="3755398" cy="224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1"/>
          <p:cNvPicPr preferRelativeResize="0"/>
          <p:nvPr/>
        </p:nvPicPr>
        <p:blipFill rotWithShape="1">
          <a:blip r:embed="rId5">
            <a:alphaModFix/>
          </a:blip>
          <a:srcRect l="32970" t="23533" r="37376" b="31131"/>
          <a:stretch/>
        </p:blipFill>
        <p:spPr>
          <a:xfrm>
            <a:off x="5456825" y="-12"/>
            <a:ext cx="3687173" cy="229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1"/>
          <p:cNvPicPr preferRelativeResize="0"/>
          <p:nvPr/>
        </p:nvPicPr>
        <p:blipFill rotWithShape="1">
          <a:blip r:embed="rId5">
            <a:alphaModFix/>
          </a:blip>
          <a:srcRect l="76490" t="62445" r="6837" b="16106"/>
          <a:stretch/>
        </p:blipFill>
        <p:spPr>
          <a:xfrm>
            <a:off x="6070550" y="3824725"/>
            <a:ext cx="3073448" cy="1318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1" name="Google Shape;271;p31"/>
          <p:cNvCxnSpPr>
            <a:endCxn id="269" idx="1"/>
          </p:cNvCxnSpPr>
          <p:nvPr/>
        </p:nvCxnSpPr>
        <p:spPr>
          <a:xfrm rot="10800000" flipH="1">
            <a:off x="3755525" y="1148612"/>
            <a:ext cx="1701300" cy="486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2" name="Google Shape;272;p31"/>
          <p:cNvCxnSpPr>
            <a:stCxn id="269" idx="2"/>
            <a:endCxn id="270" idx="0"/>
          </p:cNvCxnSpPr>
          <p:nvPr/>
        </p:nvCxnSpPr>
        <p:spPr>
          <a:xfrm>
            <a:off x="7300412" y="2297237"/>
            <a:ext cx="306900" cy="15276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3" name="Google Shape;273;p31"/>
          <p:cNvSpPr txBox="1"/>
          <p:nvPr/>
        </p:nvSpPr>
        <p:spPr>
          <a:xfrm>
            <a:off x="669150" y="3119850"/>
            <a:ext cx="3755400" cy="17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Нашим прототипом будет робот-змея состоящая из трех частей: насоса, гибкого тела и модуля камер. Основным преимущество является то, что если модуль камер пролез в узкое место, то и вся остальная конструкция пролезет туда. Также наш робот герметичен и не боится влаги.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4" name="Google Shape;2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050" y="4544395"/>
            <a:ext cx="605250" cy="599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"/>
          <p:cNvSpPr txBox="1">
            <a:spLocks noGrp="1"/>
          </p:cNvSpPr>
          <p:nvPr>
            <p:ph type="subTitle" idx="1"/>
          </p:nvPr>
        </p:nvSpPr>
        <p:spPr>
          <a:xfrm>
            <a:off x="612375" y="675250"/>
            <a:ext cx="3507900" cy="39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МОДУЛЬ КАМЕРЫ 1200   </a:t>
            </a:r>
            <a:endParaRPr sz="18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МИКРОКОНТРОЛЛЕР (ESP32) 400 </a:t>
            </a:r>
            <a:endParaRPr sz="18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ТРОСЫ и Корпус 250</a:t>
            </a:r>
            <a:endParaRPr sz="18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ФОНАРИК 50</a:t>
            </a:r>
            <a:endParaRPr sz="18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КОМПРЕССОР 794</a:t>
            </a:r>
            <a:endParaRPr sz="18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АККУМУЛЯТОРЫ 500</a:t>
            </a:r>
            <a:br>
              <a:rPr lang="en" sz="1800">
                <a:solidFill>
                  <a:srgbClr val="666666"/>
                </a:solidFill>
              </a:rPr>
            </a:br>
            <a:r>
              <a:rPr lang="en" sz="1800">
                <a:solidFill>
                  <a:srgbClr val="666666"/>
                </a:solidFill>
              </a:rPr>
              <a:t>Себестоимость:3194</a:t>
            </a:r>
            <a:endParaRPr sz="18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404040"/>
                </a:solidFill>
              </a:rPr>
              <a:t>Цена продажи: 4499</a:t>
            </a:r>
            <a:r>
              <a:rPr lang="en" sz="145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2"/>
          <p:cNvSpPr txBox="1">
            <a:spLocks noGrp="1"/>
          </p:cNvSpPr>
          <p:nvPr>
            <p:ph type="title"/>
          </p:nvPr>
        </p:nvSpPr>
        <p:spPr>
          <a:xfrm>
            <a:off x="612375" y="102550"/>
            <a:ext cx="30645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Экономика</a:t>
            </a:r>
            <a:endParaRPr/>
          </a:p>
        </p:txBody>
      </p:sp>
      <p:pic>
        <p:nvPicPr>
          <p:cNvPr id="281" name="Google Shape;2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44413"/>
            <a:ext cx="575750" cy="5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2"/>
          <p:cNvSpPr txBox="1"/>
          <p:nvPr/>
        </p:nvSpPr>
        <p:spPr>
          <a:xfrm>
            <a:off x="5466625" y="675250"/>
            <a:ext cx="30000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1 Начинающий инженер от 60 000 рублей</a:t>
            </a:r>
            <a:endParaRPr sz="18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Паяльная станция</a:t>
            </a:r>
            <a:endParaRPr sz="18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odie Pitch Deck by Slidesgo">
  <a:themeElements>
    <a:clrScheme name="Simple Light">
      <a:dk1>
        <a:srgbClr val="4E2E1A"/>
      </a:dk1>
      <a:lt1>
        <a:srgbClr val="FFFFFF"/>
      </a:lt1>
      <a:dk2>
        <a:srgbClr val="746359"/>
      </a:dk2>
      <a:lt2>
        <a:srgbClr val="EEEEEE"/>
      </a:lt2>
      <a:accent1>
        <a:srgbClr val="E44646"/>
      </a:accent1>
      <a:accent2>
        <a:srgbClr val="CA9A74"/>
      </a:accent2>
      <a:accent3>
        <a:srgbClr val="4B3D34"/>
      </a:accent3>
      <a:accent4>
        <a:srgbClr val="746359"/>
      </a:accent4>
      <a:accent5>
        <a:srgbClr val="E44646"/>
      </a:accent5>
      <a:accent6>
        <a:srgbClr val="CA9A74"/>
      </a:accent6>
      <a:hlink>
        <a:srgbClr val="4E2E1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Экран (16:9)</PresentationFormat>
  <Paragraphs>57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24" baseType="lpstr">
      <vt:lpstr>Times New Roman</vt:lpstr>
      <vt:lpstr>Nunito Light</vt:lpstr>
      <vt:lpstr>Martel Sans</vt:lpstr>
      <vt:lpstr>Proxima Nova</vt:lpstr>
      <vt:lpstr>Raleway SemiBold</vt:lpstr>
      <vt:lpstr>Fira Sans Condensed Medium</vt:lpstr>
      <vt:lpstr>Arial</vt:lpstr>
      <vt:lpstr>Maven Pro SemiBold</vt:lpstr>
      <vt:lpstr>Abhaya Libre ExtraBold</vt:lpstr>
      <vt:lpstr>Abhaya Libre SemiBold</vt:lpstr>
      <vt:lpstr>Roboto Condensed Light</vt:lpstr>
      <vt:lpstr>Roboto</vt:lpstr>
      <vt:lpstr>Fira Sans Extra Condensed Medium</vt:lpstr>
      <vt:lpstr>Montserrat</vt:lpstr>
      <vt:lpstr>Montserrat SemiBold</vt:lpstr>
      <vt:lpstr>Foodie Pitch Deck by Slidesgo</vt:lpstr>
      <vt:lpstr>Робот-Змея спасатель</vt:lpstr>
      <vt:lpstr>Презентация PowerPoint</vt:lpstr>
      <vt:lpstr>Презентация PowerPoint</vt:lpstr>
      <vt:lpstr>Потребители</vt:lpstr>
      <vt:lpstr>Анализ Рынка</vt:lpstr>
      <vt:lpstr>Метод распространения</vt:lpstr>
      <vt:lpstr>Презентация PowerPoint</vt:lpstr>
      <vt:lpstr>Экономика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Робот-Змея спасатель</dc:title>
  <cp:lastModifiedBy>Администратор</cp:lastModifiedBy>
  <cp:revision>1</cp:revision>
  <dcterms:modified xsi:type="dcterms:W3CDTF">2025-03-18T07:50:58Z</dcterms:modified>
</cp:coreProperties>
</file>