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57" r:id="rId3"/>
    <p:sldId id="258" r:id="rId4"/>
    <p:sldId id="259" r:id="rId5"/>
    <p:sldId id="267" r:id="rId6"/>
    <p:sldId id="260" r:id="rId7"/>
    <p:sldId id="261" r:id="rId8"/>
    <p:sldId id="262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69AA05-0FDB-4C13-B4F0-339189C67CB8}" type="doc">
      <dgm:prSet loTypeId="urn:microsoft.com/office/officeart/2005/8/layout/venn2" loCatId="relationship" qsTypeId="urn:microsoft.com/office/officeart/2005/8/quickstyle/simple3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F084DE51-7571-44F7-9729-837B5A34E4FA}">
      <dgm:prSet phldrT="[Текст]" custT="1"/>
      <dgm:spPr>
        <a:xfrm>
          <a:off x="3350683" y="2233788"/>
          <a:ext cx="6701367" cy="6701367"/>
        </a:xfrm>
        <a:prstGeom prst="ellipse">
          <a:avLst/>
        </a:prstGeom>
      </dgm:spPr>
      <dgm:t>
        <a:bodyPr/>
        <a:lstStyle/>
        <a:p>
          <a:r>
            <a:rPr lang="ru-RU" sz="1200" b="1" dirty="0">
              <a:latin typeface="Book Antiqua" panose="02040602050305030304" pitchFamily="18" charset="0"/>
              <a:ea typeface="+mn-ea"/>
              <a:cs typeface="+mn-cs"/>
            </a:rPr>
            <a:t> </a:t>
          </a:r>
          <a:endParaRPr lang="ru-RU" sz="700" dirty="0">
            <a:latin typeface="Book Antiqua" panose="02040602050305030304" pitchFamily="18" charset="0"/>
            <a:ea typeface="+mn-ea"/>
            <a:cs typeface="+mn-cs"/>
          </a:endParaRPr>
        </a:p>
      </dgm:t>
    </dgm:pt>
    <dgm:pt modelId="{C2DEBA45-0548-4CD0-9DAC-3C3E386AEAC3}" type="parTrans" cxnId="{974272F6-F4AF-4966-8276-63014791D7EF}">
      <dgm:prSet/>
      <dgm:spPr/>
      <dgm:t>
        <a:bodyPr/>
        <a:lstStyle/>
        <a:p>
          <a:endParaRPr lang="ru-RU" sz="2400"/>
        </a:p>
      </dgm:t>
    </dgm:pt>
    <dgm:pt modelId="{914239B1-72E7-47EE-8A85-94BA465E0E5D}" type="sibTrans" cxnId="{974272F6-F4AF-4966-8276-63014791D7EF}">
      <dgm:prSet/>
      <dgm:spPr/>
      <dgm:t>
        <a:bodyPr/>
        <a:lstStyle/>
        <a:p>
          <a:endParaRPr lang="ru-RU" sz="2400"/>
        </a:p>
      </dgm:t>
    </dgm:pt>
    <dgm:pt modelId="{0F0DEF7B-19D5-4971-85EA-5AFC3F9B4C78}">
      <dgm:prSet phldrT="[Текст]" custT="1"/>
      <dgm:spPr>
        <a:xfrm>
          <a:off x="4467577" y="4467578"/>
          <a:ext cx="4467578" cy="4467578"/>
        </a:xfrm>
        <a:prstGeom prst="ellipse">
          <a:avLst/>
        </a:prstGeom>
      </dgm:spPr>
      <dgm:t>
        <a:bodyPr/>
        <a:lstStyle/>
        <a:p>
          <a:pPr marL="0" indent="0">
            <a:tabLst/>
          </a:pPr>
          <a:r>
            <a:rPr lang="ru-RU" sz="1600" dirty="0">
              <a:latin typeface="Book Antiqua" panose="02040602050305030304" pitchFamily="18" charset="0"/>
              <a:ea typeface="+mn-ea"/>
              <a:cs typeface="+mn-cs"/>
            </a:rPr>
            <a:t> </a:t>
          </a:r>
          <a:endParaRPr lang="ru-RU" sz="800" dirty="0">
            <a:latin typeface="Book Antiqua" panose="02040602050305030304" pitchFamily="18" charset="0"/>
            <a:ea typeface="+mn-ea"/>
            <a:cs typeface="+mn-cs"/>
          </a:endParaRPr>
        </a:p>
      </dgm:t>
    </dgm:pt>
    <dgm:pt modelId="{6805CBF1-0F06-404D-AEA4-0A6D0E9C21E7}" type="parTrans" cxnId="{5B99D642-79C7-4B9B-A69F-765DBE799CC2}">
      <dgm:prSet/>
      <dgm:spPr/>
      <dgm:t>
        <a:bodyPr/>
        <a:lstStyle/>
        <a:p>
          <a:endParaRPr lang="ru-RU" sz="2400"/>
        </a:p>
      </dgm:t>
    </dgm:pt>
    <dgm:pt modelId="{7E8FBCE0-BD1D-4181-8558-B99216C8B307}" type="sibTrans" cxnId="{5B99D642-79C7-4B9B-A69F-765DBE799CC2}">
      <dgm:prSet/>
      <dgm:spPr/>
      <dgm:t>
        <a:bodyPr/>
        <a:lstStyle/>
        <a:p>
          <a:endParaRPr lang="ru-RU" sz="2400"/>
        </a:p>
      </dgm:t>
    </dgm:pt>
    <dgm:pt modelId="{0808D205-6C5B-4B45-8341-E5183687B63C}">
      <dgm:prSet phldrT="[Текст]" custT="1"/>
      <dgm:spPr>
        <a:xfrm>
          <a:off x="2233788" y="0"/>
          <a:ext cx="8935156" cy="8935156"/>
        </a:xfrm>
        <a:prstGeom prst="ellipse">
          <a:avLst/>
        </a:prstGeom>
      </dgm:spPr>
      <dgm:t>
        <a:bodyPr/>
        <a:lstStyle/>
        <a:p>
          <a:r>
            <a:rPr lang="ru-RU" sz="1200" b="1" dirty="0">
              <a:latin typeface="Book Antiqua" panose="02040602050305030304" pitchFamily="18" charset="0"/>
              <a:ea typeface="+mn-ea"/>
              <a:cs typeface="+mn-cs"/>
            </a:rPr>
            <a:t> </a:t>
          </a:r>
          <a:endParaRPr lang="ru-RU" sz="700" dirty="0">
            <a:latin typeface="Book Antiqua" panose="02040602050305030304" pitchFamily="18" charset="0"/>
            <a:ea typeface="+mn-ea"/>
            <a:cs typeface="+mn-cs"/>
          </a:endParaRPr>
        </a:p>
      </dgm:t>
    </dgm:pt>
    <dgm:pt modelId="{6239B9F2-1F65-418C-965C-73BCB5284F51}" type="sibTrans" cxnId="{C518B765-9321-455B-92A9-BC764E414DB5}">
      <dgm:prSet/>
      <dgm:spPr/>
      <dgm:t>
        <a:bodyPr/>
        <a:lstStyle/>
        <a:p>
          <a:endParaRPr lang="ru-RU" sz="2400"/>
        </a:p>
      </dgm:t>
    </dgm:pt>
    <dgm:pt modelId="{380032D7-6CB1-4EBB-8714-C8896B109844}" type="parTrans" cxnId="{C518B765-9321-455B-92A9-BC764E414DB5}">
      <dgm:prSet/>
      <dgm:spPr/>
      <dgm:t>
        <a:bodyPr/>
        <a:lstStyle/>
        <a:p>
          <a:endParaRPr lang="ru-RU" sz="2400"/>
        </a:p>
      </dgm:t>
    </dgm:pt>
    <dgm:pt modelId="{3630A4B9-9B87-4E33-9F91-B0FAE7B06A92}" type="pres">
      <dgm:prSet presAssocID="{1D69AA05-0FDB-4C13-B4F0-339189C67CB8}" presName="Name0" presStyleCnt="0">
        <dgm:presLayoutVars>
          <dgm:chMax val="7"/>
          <dgm:resizeHandles val="exact"/>
        </dgm:presLayoutVars>
      </dgm:prSet>
      <dgm:spPr/>
    </dgm:pt>
    <dgm:pt modelId="{12836E0D-8823-4F22-8243-CAA3F9CDBD3A}" type="pres">
      <dgm:prSet presAssocID="{1D69AA05-0FDB-4C13-B4F0-339189C67CB8}" presName="comp1" presStyleCnt="0"/>
      <dgm:spPr/>
    </dgm:pt>
    <dgm:pt modelId="{652B8AAF-C28E-41B0-8F58-798D22C2E1EF}" type="pres">
      <dgm:prSet presAssocID="{1D69AA05-0FDB-4C13-B4F0-339189C67CB8}" presName="circle1" presStyleLbl="node1" presStyleIdx="0" presStyleCnt="3"/>
      <dgm:spPr/>
    </dgm:pt>
    <dgm:pt modelId="{8B01C8B2-0E60-4B35-B9BB-1022ED637890}" type="pres">
      <dgm:prSet presAssocID="{1D69AA05-0FDB-4C13-B4F0-339189C67CB8}" presName="c1text" presStyleLbl="node1" presStyleIdx="0" presStyleCnt="3">
        <dgm:presLayoutVars>
          <dgm:bulletEnabled val="1"/>
        </dgm:presLayoutVars>
      </dgm:prSet>
      <dgm:spPr/>
    </dgm:pt>
    <dgm:pt modelId="{2109E622-FAB5-41A5-B517-5B8FE16029F9}" type="pres">
      <dgm:prSet presAssocID="{1D69AA05-0FDB-4C13-B4F0-339189C67CB8}" presName="comp2" presStyleCnt="0"/>
      <dgm:spPr/>
    </dgm:pt>
    <dgm:pt modelId="{9A242001-6A06-4321-910C-21AB3EA9D112}" type="pres">
      <dgm:prSet presAssocID="{1D69AA05-0FDB-4C13-B4F0-339189C67CB8}" presName="circle2" presStyleLbl="node1" presStyleIdx="1" presStyleCnt="3"/>
      <dgm:spPr/>
    </dgm:pt>
    <dgm:pt modelId="{11F96489-4F9E-4509-88CA-379515E10F31}" type="pres">
      <dgm:prSet presAssocID="{1D69AA05-0FDB-4C13-B4F0-339189C67CB8}" presName="c2text" presStyleLbl="node1" presStyleIdx="1" presStyleCnt="3">
        <dgm:presLayoutVars>
          <dgm:bulletEnabled val="1"/>
        </dgm:presLayoutVars>
      </dgm:prSet>
      <dgm:spPr/>
    </dgm:pt>
    <dgm:pt modelId="{2813C4DE-5601-4068-8E03-69E7D81D0BBD}" type="pres">
      <dgm:prSet presAssocID="{1D69AA05-0FDB-4C13-B4F0-339189C67CB8}" presName="comp3" presStyleCnt="0"/>
      <dgm:spPr/>
    </dgm:pt>
    <dgm:pt modelId="{1945B608-6155-4F70-9502-75624213EA47}" type="pres">
      <dgm:prSet presAssocID="{1D69AA05-0FDB-4C13-B4F0-339189C67CB8}" presName="circle3" presStyleLbl="node1" presStyleIdx="2" presStyleCnt="3"/>
      <dgm:spPr/>
    </dgm:pt>
    <dgm:pt modelId="{103B46F7-4D1A-428A-9305-B4CA0EBAE97A}" type="pres">
      <dgm:prSet presAssocID="{1D69AA05-0FDB-4C13-B4F0-339189C67CB8}" presName="c3text" presStyleLbl="node1" presStyleIdx="2" presStyleCnt="3">
        <dgm:presLayoutVars>
          <dgm:bulletEnabled val="1"/>
        </dgm:presLayoutVars>
      </dgm:prSet>
      <dgm:spPr/>
    </dgm:pt>
  </dgm:ptLst>
  <dgm:cxnLst>
    <dgm:cxn modelId="{F0B4D610-519D-4E0B-9170-65F7D05E8C20}" type="presOf" srcId="{F084DE51-7571-44F7-9729-837B5A34E4FA}" destId="{11F96489-4F9E-4509-88CA-379515E10F31}" srcOrd="1" destOrd="0" presId="urn:microsoft.com/office/officeart/2005/8/layout/venn2"/>
    <dgm:cxn modelId="{43AF771F-79DD-4966-B52D-194DABB0D706}" type="presOf" srcId="{0808D205-6C5B-4B45-8341-E5183687B63C}" destId="{8B01C8B2-0E60-4B35-B9BB-1022ED637890}" srcOrd="1" destOrd="0" presId="urn:microsoft.com/office/officeart/2005/8/layout/venn2"/>
    <dgm:cxn modelId="{5B99D642-79C7-4B9B-A69F-765DBE799CC2}" srcId="{1D69AA05-0FDB-4C13-B4F0-339189C67CB8}" destId="{0F0DEF7B-19D5-4971-85EA-5AFC3F9B4C78}" srcOrd="2" destOrd="0" parTransId="{6805CBF1-0F06-404D-AEA4-0A6D0E9C21E7}" sibTransId="{7E8FBCE0-BD1D-4181-8558-B99216C8B307}"/>
    <dgm:cxn modelId="{3D39F143-FBB1-4117-BD1E-8B926AE81C8A}" type="presOf" srcId="{0808D205-6C5B-4B45-8341-E5183687B63C}" destId="{652B8AAF-C28E-41B0-8F58-798D22C2E1EF}" srcOrd="0" destOrd="0" presId="urn:microsoft.com/office/officeart/2005/8/layout/venn2"/>
    <dgm:cxn modelId="{C518B765-9321-455B-92A9-BC764E414DB5}" srcId="{1D69AA05-0FDB-4C13-B4F0-339189C67CB8}" destId="{0808D205-6C5B-4B45-8341-E5183687B63C}" srcOrd="0" destOrd="0" parTransId="{380032D7-6CB1-4EBB-8714-C8896B109844}" sibTransId="{6239B9F2-1F65-418C-965C-73BCB5284F51}"/>
    <dgm:cxn modelId="{4A01CB4C-CB42-4E48-903C-B4C455268E2D}" type="presOf" srcId="{F084DE51-7571-44F7-9729-837B5A34E4FA}" destId="{9A242001-6A06-4321-910C-21AB3EA9D112}" srcOrd="0" destOrd="0" presId="urn:microsoft.com/office/officeart/2005/8/layout/venn2"/>
    <dgm:cxn modelId="{B9FB6B4D-6CC4-458A-A5DC-FF94F1A307F5}" type="presOf" srcId="{1D69AA05-0FDB-4C13-B4F0-339189C67CB8}" destId="{3630A4B9-9B87-4E33-9F91-B0FAE7B06A92}" srcOrd="0" destOrd="0" presId="urn:microsoft.com/office/officeart/2005/8/layout/venn2"/>
    <dgm:cxn modelId="{600813AA-3BAA-439B-B2A0-6700D2390ED8}" type="presOf" srcId="{0F0DEF7B-19D5-4971-85EA-5AFC3F9B4C78}" destId="{1945B608-6155-4F70-9502-75624213EA47}" srcOrd="0" destOrd="0" presId="urn:microsoft.com/office/officeart/2005/8/layout/venn2"/>
    <dgm:cxn modelId="{D3C55DDA-B630-491A-9CDD-07B069CDA3D4}" type="presOf" srcId="{0F0DEF7B-19D5-4971-85EA-5AFC3F9B4C78}" destId="{103B46F7-4D1A-428A-9305-B4CA0EBAE97A}" srcOrd="1" destOrd="0" presId="urn:microsoft.com/office/officeart/2005/8/layout/venn2"/>
    <dgm:cxn modelId="{974272F6-F4AF-4966-8276-63014791D7EF}" srcId="{1D69AA05-0FDB-4C13-B4F0-339189C67CB8}" destId="{F084DE51-7571-44F7-9729-837B5A34E4FA}" srcOrd="1" destOrd="0" parTransId="{C2DEBA45-0548-4CD0-9DAC-3C3E386AEAC3}" sibTransId="{914239B1-72E7-47EE-8A85-94BA465E0E5D}"/>
    <dgm:cxn modelId="{46C68FD6-3C03-46E5-92A8-5519E4680C3A}" type="presParOf" srcId="{3630A4B9-9B87-4E33-9F91-B0FAE7B06A92}" destId="{12836E0D-8823-4F22-8243-CAA3F9CDBD3A}" srcOrd="0" destOrd="0" presId="urn:microsoft.com/office/officeart/2005/8/layout/venn2"/>
    <dgm:cxn modelId="{F1DD650E-4E09-461D-8000-4ADB1FBF10CE}" type="presParOf" srcId="{12836E0D-8823-4F22-8243-CAA3F9CDBD3A}" destId="{652B8AAF-C28E-41B0-8F58-798D22C2E1EF}" srcOrd="0" destOrd="0" presId="urn:microsoft.com/office/officeart/2005/8/layout/venn2"/>
    <dgm:cxn modelId="{2362995E-4BD1-4230-B507-9D70536026C8}" type="presParOf" srcId="{12836E0D-8823-4F22-8243-CAA3F9CDBD3A}" destId="{8B01C8B2-0E60-4B35-B9BB-1022ED637890}" srcOrd="1" destOrd="0" presId="urn:microsoft.com/office/officeart/2005/8/layout/venn2"/>
    <dgm:cxn modelId="{D5C9057A-0046-448C-B1AD-7F98F6FC4CF6}" type="presParOf" srcId="{3630A4B9-9B87-4E33-9F91-B0FAE7B06A92}" destId="{2109E622-FAB5-41A5-B517-5B8FE16029F9}" srcOrd="1" destOrd="0" presId="urn:microsoft.com/office/officeart/2005/8/layout/venn2"/>
    <dgm:cxn modelId="{7C61842E-D6CE-4E86-B747-9E7E0741249E}" type="presParOf" srcId="{2109E622-FAB5-41A5-B517-5B8FE16029F9}" destId="{9A242001-6A06-4321-910C-21AB3EA9D112}" srcOrd="0" destOrd="0" presId="urn:microsoft.com/office/officeart/2005/8/layout/venn2"/>
    <dgm:cxn modelId="{39241514-C422-42F6-AD0A-7BB71AB64A11}" type="presParOf" srcId="{2109E622-FAB5-41A5-B517-5B8FE16029F9}" destId="{11F96489-4F9E-4509-88CA-379515E10F31}" srcOrd="1" destOrd="0" presId="urn:microsoft.com/office/officeart/2005/8/layout/venn2"/>
    <dgm:cxn modelId="{AFEC524E-D906-41D0-903A-5A14114F4BA1}" type="presParOf" srcId="{3630A4B9-9B87-4E33-9F91-B0FAE7B06A92}" destId="{2813C4DE-5601-4068-8E03-69E7D81D0BBD}" srcOrd="2" destOrd="0" presId="urn:microsoft.com/office/officeart/2005/8/layout/venn2"/>
    <dgm:cxn modelId="{603DBCCD-6862-4AC8-9B38-FAB8248C91B1}" type="presParOf" srcId="{2813C4DE-5601-4068-8E03-69E7D81D0BBD}" destId="{1945B608-6155-4F70-9502-75624213EA47}" srcOrd="0" destOrd="0" presId="urn:microsoft.com/office/officeart/2005/8/layout/venn2"/>
    <dgm:cxn modelId="{343C87F9-8269-4A55-BEDB-72144521CAB8}" type="presParOf" srcId="{2813C4DE-5601-4068-8E03-69E7D81D0BBD}" destId="{103B46F7-4D1A-428A-9305-B4CA0EBAE97A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2B8AAF-C28E-41B0-8F58-798D22C2E1EF}">
      <dsp:nvSpPr>
        <dsp:cNvPr id="0" name=""/>
        <dsp:cNvSpPr/>
      </dsp:nvSpPr>
      <dsp:spPr>
        <a:xfrm>
          <a:off x="749228" y="0"/>
          <a:ext cx="3615083" cy="3615083"/>
        </a:xfrm>
        <a:prstGeom prst="ellipse">
          <a:avLst/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Book Antiqua" panose="02040602050305030304" pitchFamily="18" charset="0"/>
              <a:ea typeface="+mn-ea"/>
              <a:cs typeface="+mn-cs"/>
            </a:rPr>
            <a:t> </a:t>
          </a:r>
          <a:endParaRPr lang="ru-RU" sz="700" kern="1200" dirty="0">
            <a:latin typeface="Book Antiqua" panose="02040602050305030304" pitchFamily="18" charset="0"/>
            <a:ea typeface="+mn-ea"/>
            <a:cs typeface="+mn-cs"/>
          </a:endParaRPr>
        </a:p>
      </dsp:txBody>
      <dsp:txXfrm>
        <a:off x="2110064" y="260166"/>
        <a:ext cx="893409" cy="383438"/>
      </dsp:txXfrm>
    </dsp:sp>
    <dsp:sp modelId="{9A242001-6A06-4321-910C-21AB3EA9D112}">
      <dsp:nvSpPr>
        <dsp:cNvPr id="0" name=""/>
        <dsp:cNvSpPr/>
      </dsp:nvSpPr>
      <dsp:spPr>
        <a:xfrm>
          <a:off x="1201113" y="903770"/>
          <a:ext cx="2711312" cy="2711312"/>
        </a:xfrm>
        <a:prstGeom prst="ellipse">
          <a:avLst/>
        </a:prstGeom>
        <a:gradFill rotWithShape="0">
          <a:gsLst>
            <a:gs pos="0">
              <a:schemeClr val="accent1">
                <a:shade val="50000"/>
                <a:hueOff val="-367073"/>
                <a:satOff val="6670"/>
                <a:lumOff val="28914"/>
                <a:alphaOff val="0"/>
                <a:tint val="60000"/>
                <a:lumMod val="110000"/>
              </a:schemeClr>
            </a:gs>
            <a:gs pos="100000">
              <a:schemeClr val="accent1">
                <a:shade val="50000"/>
                <a:hueOff val="-367073"/>
                <a:satOff val="6670"/>
                <a:lumOff val="28914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Book Antiqua" panose="02040602050305030304" pitchFamily="18" charset="0"/>
              <a:ea typeface="+mn-ea"/>
              <a:cs typeface="+mn-cs"/>
            </a:rPr>
            <a:t> </a:t>
          </a:r>
          <a:endParaRPr lang="ru-RU" sz="700" kern="1200" dirty="0">
            <a:latin typeface="Book Antiqua" panose="02040602050305030304" pitchFamily="18" charset="0"/>
            <a:ea typeface="+mn-ea"/>
            <a:cs typeface="+mn-cs"/>
          </a:endParaRPr>
        </a:p>
      </dsp:txBody>
      <dsp:txXfrm>
        <a:off x="2110064" y="1147676"/>
        <a:ext cx="893409" cy="359473"/>
      </dsp:txXfrm>
    </dsp:sp>
    <dsp:sp modelId="{1945B608-6155-4F70-9502-75624213EA47}">
      <dsp:nvSpPr>
        <dsp:cNvPr id="0" name=""/>
        <dsp:cNvSpPr/>
      </dsp:nvSpPr>
      <dsp:spPr>
        <a:xfrm>
          <a:off x="1652998" y="1807541"/>
          <a:ext cx="1807541" cy="1807541"/>
        </a:xfrm>
        <a:prstGeom prst="ellipse">
          <a:avLst/>
        </a:prstGeom>
        <a:gradFill rotWithShape="0">
          <a:gsLst>
            <a:gs pos="0">
              <a:schemeClr val="accent1">
                <a:shade val="50000"/>
                <a:hueOff val="-367073"/>
                <a:satOff val="6670"/>
                <a:lumOff val="28914"/>
                <a:alphaOff val="0"/>
                <a:tint val="60000"/>
                <a:lumMod val="110000"/>
              </a:schemeClr>
            </a:gs>
            <a:gs pos="100000">
              <a:schemeClr val="accent1">
                <a:shade val="50000"/>
                <a:hueOff val="-367073"/>
                <a:satOff val="6670"/>
                <a:lumOff val="28914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tabLst/>
          </a:pPr>
          <a:r>
            <a:rPr lang="ru-RU" sz="1600" kern="1200" dirty="0">
              <a:latin typeface="Book Antiqua" panose="02040602050305030304" pitchFamily="18" charset="0"/>
              <a:ea typeface="+mn-ea"/>
              <a:cs typeface="+mn-cs"/>
            </a:rPr>
            <a:t> </a:t>
          </a:r>
          <a:endParaRPr lang="ru-RU" sz="800" kern="1200" dirty="0">
            <a:latin typeface="Book Antiqua" panose="02040602050305030304" pitchFamily="18" charset="0"/>
            <a:ea typeface="+mn-ea"/>
            <a:cs typeface="+mn-cs"/>
          </a:endParaRPr>
        </a:p>
      </dsp:txBody>
      <dsp:txXfrm>
        <a:off x="2104884" y="2391780"/>
        <a:ext cx="903770" cy="6390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60ABDE-F17D-4592-8389-7014E72C672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B7CEC26-C968-47F8-94F3-4CF1013D48FC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396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0ABDE-F17D-4592-8389-7014E72C672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EC26-C968-47F8-94F3-4CF1013D4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553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0ABDE-F17D-4592-8389-7014E72C672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EC26-C968-47F8-94F3-4CF1013D48FC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858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0ABDE-F17D-4592-8389-7014E72C672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EC26-C968-47F8-94F3-4CF1013D48FC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5956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0ABDE-F17D-4592-8389-7014E72C672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EC26-C968-47F8-94F3-4CF1013D48FC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5693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0ABDE-F17D-4592-8389-7014E72C672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EC26-C968-47F8-94F3-4CF1013D48FC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4324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0ABDE-F17D-4592-8389-7014E72C672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EC26-C968-47F8-94F3-4CF1013D4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535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0ABDE-F17D-4592-8389-7014E72C672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EC26-C968-47F8-94F3-4CF1013D48FC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8878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0ABDE-F17D-4592-8389-7014E72C672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EC26-C968-47F8-94F3-4CF1013D4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664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0ABDE-F17D-4592-8389-7014E72C672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EC26-C968-47F8-94F3-4CF1013D4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775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0ABDE-F17D-4592-8389-7014E72C672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EC26-C968-47F8-94F3-4CF1013D48FC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180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0ABDE-F17D-4592-8389-7014E72C672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EC26-C968-47F8-94F3-4CF1013D48F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99868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0ABDE-F17D-4592-8389-7014E72C672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EC26-C968-47F8-94F3-4CF1013D4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0915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0ABDE-F17D-4592-8389-7014E72C672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EC26-C968-47F8-94F3-4CF1013D48FC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84528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0ABDE-F17D-4592-8389-7014E72C672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EC26-C968-47F8-94F3-4CF1013D48FC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1688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0ABDE-F17D-4592-8389-7014E72C672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EC26-C968-47F8-94F3-4CF1013D48FC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75199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0ABDE-F17D-4592-8389-7014E72C672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EC26-C968-47F8-94F3-4CF1013D48FC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9979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60ABDE-F17D-4592-8389-7014E72C672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B7CEC26-C968-47F8-94F3-4CF1013D4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786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5;p13">
            <a:extLst>
              <a:ext uri="{FF2B5EF4-FFF2-40B4-BE49-F238E27FC236}">
                <a16:creationId xmlns:a16="http://schemas.microsoft.com/office/drawing/2014/main" id="{AC27313F-D248-4D91-B204-9491D2C0497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692397" y="2101951"/>
            <a:ext cx="6815669" cy="1515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15000"/>
              </a:lnSpc>
              <a:buClrTx/>
              <a:buSzPts val="1100"/>
              <a:defRPr/>
            </a:pPr>
            <a:r>
              <a:rPr lang="ru-RU" sz="2800" b="1" dirty="0">
                <a:solidFill>
                  <a:sysClr val="windowText" lastClr="000000"/>
                </a:solidFill>
                <a:latin typeface="Book Antiqua" panose="02040602050305030304" pitchFamily="18" charset="0"/>
              </a:rPr>
              <a:t>Креативное </a:t>
            </a:r>
            <a:r>
              <a:rPr lang="ru-RU" sz="2800" b="1">
                <a:solidFill>
                  <a:sysClr val="windowText" lastClr="000000"/>
                </a:solidFill>
                <a:latin typeface="Book Antiqua" panose="02040602050305030304" pitchFamily="18" charset="0"/>
              </a:rPr>
              <a:t>рекламное агентство </a:t>
            </a:r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«</a:t>
            </a:r>
            <a:r>
              <a:rPr lang="en-US" sz="2800" b="1" dirty="0" err="1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AgroBrand</a:t>
            </a: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»</a:t>
            </a:r>
            <a:endParaRPr lang="ru-RU" sz="2800" b="1" dirty="0">
              <a:solidFill>
                <a:schemeClr val="accent4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lvl="0">
              <a:lnSpc>
                <a:spcPct val="115000"/>
              </a:lnSpc>
              <a:buClrTx/>
              <a:buSzPts val="1100"/>
              <a:defRPr/>
            </a:pPr>
            <a:endParaRPr lang="ru-RU" sz="2800" b="1" dirty="0">
              <a:solidFill>
                <a:sysClr val="windowText" lastClr="000000"/>
              </a:solidFill>
              <a:latin typeface="Book Antiqua" panose="02040602050305030304" pitchFamily="18" charset="0"/>
            </a:endParaRPr>
          </a:p>
          <a:p>
            <a:pPr lvl="0">
              <a:lnSpc>
                <a:spcPct val="115000"/>
              </a:lnSpc>
              <a:buClrTx/>
              <a:buSzPts val="1100"/>
              <a:defRPr/>
            </a:pPr>
            <a:r>
              <a:rPr lang="ru" sz="2400" b="1" dirty="0">
                <a:solidFill>
                  <a:sysClr val="windowText" lastClr="000000"/>
                </a:solidFill>
                <a:latin typeface="Book Antiqua" panose="02040602050305030304" pitchFamily="18" charset="0"/>
              </a:rPr>
              <a:t>Кузбасский государственный аграрный университет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ook Antiqua" panose="02040602050305030304" pitchFamily="18" charset="0"/>
            </a:endParaRPr>
          </a:p>
          <a:p>
            <a:pPr marL="274638" marR="0" lvl="0" indent="-274638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1100"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ook Antiqua" panose="02040602050305030304" pitchFamily="18" charset="0"/>
            </a:endParaRPr>
          </a:p>
          <a:p>
            <a:pPr marL="914400" marR="0" lvl="0" indent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2397" y="4687407"/>
            <a:ext cx="6815669" cy="1320802"/>
          </a:xfrm>
        </p:spPr>
        <p:txBody>
          <a:bodyPr/>
          <a:lstStyle/>
          <a:p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 panose="02040602050305030304" pitchFamily="18" charset="0"/>
              </a:rPr>
              <a:t>Команда: Валерия </a:t>
            </a:r>
            <a:r>
              <a:rPr kumimoji="0" lang="ru-RU" sz="18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 panose="02040602050305030304" pitchFamily="18" charset="0"/>
              </a:rPr>
              <a:t>Лагошина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0932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1" y="813456"/>
            <a:ext cx="9601196" cy="1303867"/>
          </a:xfrm>
        </p:spPr>
        <p:txBody>
          <a:bodyPr/>
          <a:lstStyle/>
          <a:p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Актуальность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>
                <a:latin typeface="Book Antiqua" panose="02040602050305030304" pitchFamily="18" charset="0"/>
              </a:rPr>
              <a:t>Сегодня большинство сельскохозяйственных организаций не уделяют должного внимания развитию собственного имиджа и узнаваемости бренда. Отсутствие знакомства с брендом малых фермерских хозяйств вызывает недоверие у покупателя относительно качества продукции и способах ее приготовления. А также потенциальный покупатель не владеет в достаточной мере информацией о каналах распространения с/х продукции.</a:t>
            </a:r>
          </a:p>
        </p:txBody>
      </p:sp>
    </p:spTree>
    <p:extLst>
      <p:ext uri="{BB962C8B-B14F-4D97-AF65-F5344CB8AC3E}">
        <p14:creationId xmlns:p14="http://schemas.microsoft.com/office/powerpoint/2010/main" val="611232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Проблема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1" y="2556932"/>
            <a:ext cx="6897950" cy="3318936"/>
          </a:xfrm>
        </p:spPr>
        <p:txBody>
          <a:bodyPr numCol="1">
            <a:normAutofit fontScale="92500" lnSpcReduction="10000"/>
          </a:bodyPr>
          <a:lstStyle/>
          <a:p>
            <a:pPr marL="0" indent="450850" algn="just">
              <a:buFont typeface="+mj-lt"/>
              <a:buAutoNum type="arabicPeriod"/>
            </a:pPr>
            <a:r>
              <a:rPr lang="ru-RU" sz="2000" dirty="0">
                <a:latin typeface="Book Antiqua" panose="02040602050305030304" pitchFamily="18" charset="0"/>
              </a:rPr>
              <a:t>О продуктах малого фермерского хозяйства знает ограниченное число покупателей, что существенно влияет на возможность масштабирования продукции.</a:t>
            </a:r>
          </a:p>
          <a:p>
            <a:pPr marL="0" indent="450850" algn="just">
              <a:buFont typeface="+mj-lt"/>
              <a:buAutoNum type="arabicPeriod"/>
            </a:pPr>
            <a:r>
              <a:rPr lang="ru-RU" sz="2000" dirty="0">
                <a:latin typeface="Book Antiqua" panose="02040602050305030304" pitchFamily="18" charset="0"/>
              </a:rPr>
              <a:t>Фермеры, работающие в малых формах хозяйствования, не располагают информацией о методах продвижения и позиционирования своего продукта на рынках.</a:t>
            </a:r>
          </a:p>
          <a:p>
            <a:pPr marL="0" indent="450850" algn="just">
              <a:buFont typeface="+mj-lt"/>
              <a:buAutoNum type="arabicPeriod"/>
            </a:pPr>
            <a:r>
              <a:rPr lang="ru-RU" sz="2000" dirty="0">
                <a:latin typeface="Book Antiqua" panose="02040602050305030304" pitchFamily="18" charset="0"/>
              </a:rPr>
              <a:t>Существующие маркетинговые агентства слабо разбираются в специфике сельскохозяйственной отрасли, предложенные им услуги стоят достаточно высоких денег</a:t>
            </a:r>
            <a:r>
              <a:rPr lang="ru-RU" sz="1600" dirty="0">
                <a:latin typeface="Book Antiqua" panose="02040602050305030304" pitchFamily="18" charset="0"/>
              </a:rPr>
              <a:t>.</a:t>
            </a:r>
            <a:endParaRPr lang="ru-RU" sz="2800" dirty="0">
              <a:latin typeface="Book Antiqua" panose="02040602050305030304" pitchFamily="18" charset="0"/>
            </a:endParaRPr>
          </a:p>
          <a:p>
            <a:pPr marL="44450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945515" y="3068877"/>
            <a:ext cx="3409025" cy="241752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977" y="3281820"/>
            <a:ext cx="3045470" cy="203031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44208" y="3068877"/>
            <a:ext cx="1128835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600" dirty="0">
                <a:solidFill>
                  <a:srgbClr val="FF0000"/>
                </a:solidFill>
                <a:latin typeface="Book Antiqua" panose="0204060205030503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7357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1" y="351817"/>
            <a:ext cx="9601196" cy="1303867"/>
          </a:xfrm>
        </p:spPr>
        <p:txBody>
          <a:bodyPr/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Решение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25000" lnSpcReduction="20000"/>
          </a:bodyPr>
          <a:lstStyle/>
          <a:p>
            <a:pPr marL="15875" lvl="0" indent="0">
              <a:spcBef>
                <a:spcPts val="1800"/>
              </a:spcBef>
              <a:buNone/>
            </a:pPr>
            <a:r>
              <a:rPr lang="ru-RU" sz="8000" u="sng" dirty="0">
                <a:solidFill>
                  <a:prstClr val="black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Основная деятельность:</a:t>
            </a:r>
          </a:p>
          <a:p>
            <a:pPr marL="0" lvl="0" indent="266700">
              <a:buFont typeface="Wingdings" panose="05000000000000000000" pitchFamily="2" charset="2"/>
              <a:buChar char="Ø"/>
            </a:pPr>
            <a:r>
              <a:rPr lang="ru-RU" sz="7200" dirty="0">
                <a:solidFill>
                  <a:prstClr val="black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Проведение маркетинговых исследований</a:t>
            </a:r>
          </a:p>
          <a:p>
            <a:pPr marL="0" lvl="0" indent="266700">
              <a:buFont typeface="Wingdings" panose="05000000000000000000" pitchFamily="2" charset="2"/>
              <a:buChar char="Ø"/>
            </a:pPr>
            <a:r>
              <a:rPr lang="ru-RU" sz="7200" dirty="0">
                <a:solidFill>
                  <a:prstClr val="black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Создание бренда продукции</a:t>
            </a:r>
          </a:p>
          <a:p>
            <a:pPr marL="0" lvl="0" indent="266700">
              <a:buFont typeface="Wingdings" panose="05000000000000000000" pitchFamily="2" charset="2"/>
              <a:buChar char="Ø"/>
            </a:pPr>
            <a:r>
              <a:rPr lang="ru-RU" sz="7200" dirty="0">
                <a:solidFill>
                  <a:prstClr val="black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Создание логотипа продукции</a:t>
            </a:r>
          </a:p>
          <a:p>
            <a:pPr marL="0" lvl="0" indent="266700">
              <a:buFont typeface="Wingdings" panose="05000000000000000000" pitchFamily="2" charset="2"/>
              <a:buChar char="Ø"/>
            </a:pPr>
            <a:r>
              <a:rPr lang="ru-RU" sz="7200" dirty="0">
                <a:solidFill>
                  <a:prstClr val="black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Разработка официального сайта</a:t>
            </a:r>
          </a:p>
          <a:p>
            <a:pPr marL="0" lvl="0" indent="266700">
              <a:buFont typeface="Wingdings" panose="05000000000000000000" pitchFamily="2" charset="2"/>
              <a:buChar char="Ø"/>
            </a:pPr>
            <a:r>
              <a:rPr lang="ru-RU" sz="7200" dirty="0">
                <a:solidFill>
                  <a:prstClr val="black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7200" dirty="0" err="1">
                <a:solidFill>
                  <a:prstClr val="black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брендбука</a:t>
            </a:r>
            <a:endParaRPr lang="ru-RU" sz="7200" dirty="0">
              <a:solidFill>
                <a:prstClr val="black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marL="0" lvl="0" indent="266700">
              <a:buFont typeface="Wingdings" panose="05000000000000000000" pitchFamily="2" charset="2"/>
              <a:buChar char="Ø"/>
            </a:pPr>
            <a:r>
              <a:rPr lang="ru-RU" sz="7200" dirty="0">
                <a:solidFill>
                  <a:srgbClr val="000000"/>
                </a:solidFill>
                <a:latin typeface="Book Antiqua" panose="02040602050305030304" pitchFamily="18" charset="0"/>
                <a:cs typeface="Arial"/>
              </a:rPr>
              <a:t>VR-экскурсия</a:t>
            </a:r>
            <a:endParaRPr lang="ru-RU" sz="7200" dirty="0">
              <a:solidFill>
                <a:prstClr val="black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marL="15875" lvl="0" indent="0">
              <a:buNone/>
            </a:pPr>
            <a:endParaRPr lang="ru-RU" sz="8000" u="sng" dirty="0">
              <a:solidFill>
                <a:prstClr val="black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marL="15875" lvl="0" indent="0">
              <a:buNone/>
            </a:pPr>
            <a:endParaRPr lang="ru-RU" sz="8000" u="sng" dirty="0">
              <a:solidFill>
                <a:prstClr val="black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marL="15875" lvl="0" indent="0">
              <a:buNone/>
            </a:pPr>
            <a:r>
              <a:rPr lang="ru-RU" sz="8000" u="sng" dirty="0">
                <a:solidFill>
                  <a:prstClr val="black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Уникальные преимущества предлагаемого решения:</a:t>
            </a:r>
          </a:p>
          <a:p>
            <a:pPr marL="88900" lvl="0" indent="2667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7200" dirty="0">
                <a:solidFill>
                  <a:prstClr val="black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Учитывается специфика сельскохозяйственной отрасли Кузбасса</a:t>
            </a:r>
          </a:p>
          <a:p>
            <a:pPr marL="88900" lvl="0" indent="2667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7200" dirty="0">
                <a:solidFill>
                  <a:prstClr val="black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При разработке бренда продукции учитываются современные тенденции</a:t>
            </a:r>
          </a:p>
          <a:p>
            <a:pPr marL="88900" lvl="0" indent="2667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7200" dirty="0">
                <a:solidFill>
                  <a:prstClr val="black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К работе привлекаются молодые специалисты </a:t>
            </a:r>
            <a:r>
              <a:rPr lang="ru-RU" sz="7200" dirty="0" err="1">
                <a:solidFill>
                  <a:prstClr val="black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фрилансеры</a:t>
            </a:r>
            <a:r>
              <a:rPr lang="ru-RU" sz="7200" dirty="0">
                <a:solidFill>
                  <a:prstClr val="black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, которые повышают имидж бренда </a:t>
            </a:r>
            <a:r>
              <a:rPr lang="ru-RU" sz="7200" dirty="0" err="1">
                <a:solidFill>
                  <a:prstClr val="black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сельскохозяйтвенной</a:t>
            </a:r>
            <a:r>
              <a:rPr lang="ru-RU" sz="7200" dirty="0">
                <a:solidFill>
                  <a:prstClr val="black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 продукции</a:t>
            </a:r>
          </a:p>
          <a:p>
            <a:pPr marL="15875" lvl="0" indent="0">
              <a:buNone/>
            </a:pPr>
            <a:endParaRPr lang="ru-RU" sz="3600" dirty="0">
              <a:solidFill>
                <a:prstClr val="black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225119" y="1390508"/>
            <a:ext cx="967147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lvl="0" algn="ctr" defTabSz="457200">
              <a:spcBef>
                <a:spcPct val="20000"/>
              </a:spcBef>
              <a:spcAft>
                <a:spcPts val="600"/>
              </a:spcAft>
              <a:buClr>
                <a:srgbClr val="F0A22E"/>
              </a:buClr>
              <a:buSzPct val="115000"/>
            </a:pPr>
            <a:r>
              <a:rPr lang="ru-RU" sz="1600" dirty="0">
                <a:solidFill>
                  <a:prstClr val="black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специализированного креативного рекламного агентства «</a:t>
            </a:r>
            <a:r>
              <a:rPr lang="en-US" b="1" dirty="0" err="1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AgroBrand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»,</a:t>
            </a:r>
            <a:r>
              <a:rPr lang="ru-RU" sz="1600" dirty="0">
                <a:solidFill>
                  <a:srgbClr val="20D7C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направленного на популяризацию продукции фермерских хозяйств, и сельскохозяйственной отрасли региона в целом. </a:t>
            </a:r>
          </a:p>
        </p:txBody>
      </p:sp>
    </p:spTree>
    <p:extLst>
      <p:ext uri="{BB962C8B-B14F-4D97-AF65-F5344CB8AC3E}">
        <p14:creationId xmlns:p14="http://schemas.microsoft.com/office/powerpoint/2010/main" val="2040672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1" y="351817"/>
            <a:ext cx="9601196" cy="1303867"/>
          </a:xfrm>
        </p:spPr>
        <p:txBody>
          <a:bodyPr/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Решение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pPr marL="15875" lvl="0" indent="0">
              <a:buNone/>
            </a:pPr>
            <a:endParaRPr lang="ru-RU" sz="3600" dirty="0">
              <a:solidFill>
                <a:prstClr val="black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225119" y="1390508"/>
            <a:ext cx="9671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lvl="0" algn="ctr" defTabSz="457200">
              <a:spcBef>
                <a:spcPct val="20000"/>
              </a:spcBef>
              <a:spcAft>
                <a:spcPts val="600"/>
              </a:spcAft>
              <a:buClr>
                <a:srgbClr val="F0A22E"/>
              </a:buClr>
              <a:buSzPct val="115000"/>
            </a:pPr>
            <a:r>
              <a:rPr lang="ru-RU" sz="1600" dirty="0">
                <a:solidFill>
                  <a:prstClr val="black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специализированного креативного рекламного агентства «</a:t>
            </a:r>
            <a:r>
              <a:rPr lang="en-US" b="1" dirty="0" err="1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AgroBrand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»</a:t>
            </a:r>
            <a:endParaRPr lang="ru-RU" sz="1600" dirty="0">
              <a:solidFill>
                <a:prstClr val="black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2510562"/>
              </p:ext>
            </p:extLst>
          </p:nvPr>
        </p:nvGraphicFramePr>
        <p:xfrm>
          <a:off x="1028228" y="1997834"/>
          <a:ext cx="10262588" cy="388866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7066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34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93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6716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Book Antiqua" panose="02040602050305030304" pitchFamily="18" charset="0"/>
                        </a:rPr>
                        <a:t>Наименование услуги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Book Antiqua" panose="02040602050305030304" pitchFamily="18" charset="0"/>
                        </a:rPr>
                        <a:t>Стоимость услуги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Book Antiqua" panose="02040602050305030304" pitchFamily="18" charset="0"/>
                        </a:rPr>
                        <a:t>Необходимый персонал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Book Antiqua" panose="02040602050305030304" pitchFamily="18" charset="0"/>
                        </a:rPr>
                        <a:t>Размер оплаты труда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782">
                <a:tc>
                  <a:txBody>
                    <a:bodyPr/>
                    <a:lstStyle/>
                    <a:p>
                      <a:r>
                        <a:rPr lang="ru-RU" dirty="0">
                          <a:latin typeface="Book Antiqua" panose="02040602050305030304" pitchFamily="18" charset="0"/>
                        </a:rPr>
                        <a:t>Проведение маркетинговых исследований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Book Antiqua" panose="02040602050305030304" pitchFamily="18" charset="0"/>
                        </a:rPr>
                        <a:t>5 420</a:t>
                      </a:r>
                      <a:r>
                        <a:rPr lang="ru-RU" baseline="0" dirty="0">
                          <a:latin typeface="Book Antiqua" panose="02040602050305030304" pitchFamily="18" charset="0"/>
                        </a:rPr>
                        <a:t> руб.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Book Antiqua" panose="02040602050305030304" pitchFamily="18" charset="0"/>
                        </a:rPr>
                        <a:t>Бренд-менеджер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Book Antiqua" panose="02040602050305030304" pitchFamily="18" charset="0"/>
                        </a:rPr>
                        <a:t>50 000 руб.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782">
                <a:tc>
                  <a:txBody>
                    <a:bodyPr/>
                    <a:lstStyle/>
                    <a:p>
                      <a:r>
                        <a:rPr lang="ru-RU" dirty="0">
                          <a:latin typeface="Book Antiqua" panose="02040602050305030304" pitchFamily="18" charset="0"/>
                        </a:rPr>
                        <a:t>Создание бренда продукции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Book Antiqua" panose="02040602050305030304" pitchFamily="18" charset="0"/>
                        </a:rPr>
                        <a:t>83 000 руб.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Book Antiqua" panose="02040602050305030304" pitchFamily="18" charset="0"/>
                        </a:rPr>
                        <a:t>Дизайнер-</a:t>
                      </a:r>
                      <a:r>
                        <a:rPr lang="ru-RU" dirty="0" err="1">
                          <a:latin typeface="Book Antiqua" panose="02040602050305030304" pitchFamily="18" charset="0"/>
                        </a:rPr>
                        <a:t>фрилансер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Book Antiqua" panose="02040602050305030304" pitchFamily="18" charset="0"/>
                        </a:rPr>
                        <a:t>20 000 руб.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782">
                <a:tc>
                  <a:txBody>
                    <a:bodyPr/>
                    <a:lstStyle/>
                    <a:p>
                      <a:r>
                        <a:rPr lang="ru-RU" dirty="0">
                          <a:latin typeface="Book Antiqua" panose="02040602050305030304" pitchFamily="18" charset="0"/>
                        </a:rPr>
                        <a:t>Создание логотипа продукции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Book Antiqua" panose="02040602050305030304" pitchFamily="18" charset="0"/>
                        </a:rPr>
                        <a:t>15 000 руб.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Book Antiqua" panose="02040602050305030304" pitchFamily="18" charset="0"/>
                        </a:rPr>
                        <a:t>Копирайтер – </a:t>
                      </a:r>
                      <a:r>
                        <a:rPr lang="ru-RU" dirty="0" err="1">
                          <a:latin typeface="Book Antiqua" panose="02040602050305030304" pitchFamily="18" charset="0"/>
                        </a:rPr>
                        <a:t>фрилансер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Book Antiqua" panose="02040602050305030304" pitchFamily="18" charset="0"/>
                        </a:rPr>
                        <a:t>20 000 руб.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782">
                <a:tc>
                  <a:txBody>
                    <a:bodyPr/>
                    <a:lstStyle/>
                    <a:p>
                      <a:r>
                        <a:rPr lang="ru-RU" dirty="0">
                          <a:latin typeface="Book Antiqua" panose="02040602050305030304" pitchFamily="18" charset="0"/>
                        </a:rPr>
                        <a:t>Разработка официального сайта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Book Antiqua" panose="02040602050305030304" pitchFamily="18" charset="0"/>
                        </a:rPr>
                        <a:t>40 000 руб.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Book Antiqua" panose="02040602050305030304" pitchFamily="18" charset="0"/>
                        </a:rPr>
                        <a:t>Режиссер -</a:t>
                      </a:r>
                      <a:r>
                        <a:rPr lang="ru-RU" dirty="0" err="1">
                          <a:latin typeface="Book Antiqua" panose="02040602050305030304" pitchFamily="18" charset="0"/>
                        </a:rPr>
                        <a:t>фрилансер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Book Antiqua" panose="02040602050305030304" pitchFamily="18" charset="0"/>
                        </a:rPr>
                        <a:t>30 000 руб.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2782">
                <a:tc>
                  <a:txBody>
                    <a:bodyPr/>
                    <a:lstStyle/>
                    <a:p>
                      <a:r>
                        <a:rPr lang="ru-RU" dirty="0">
                          <a:latin typeface="Book Antiqua" panose="02040602050305030304" pitchFamily="18" charset="0"/>
                        </a:rPr>
                        <a:t>Создание </a:t>
                      </a:r>
                      <a:r>
                        <a:rPr lang="ru-RU" dirty="0" err="1">
                          <a:latin typeface="Book Antiqua" panose="02040602050305030304" pitchFamily="18" charset="0"/>
                        </a:rPr>
                        <a:t>брендбука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Book Antiqua" panose="02040602050305030304" pitchFamily="18" charset="0"/>
                        </a:rPr>
                        <a:t>30 000 руб.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Book Antiqua" panose="02040602050305030304" pitchFamily="18" charset="0"/>
                        </a:rPr>
                        <a:t>Менеджер по продажам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Book Antiqua" panose="02040602050305030304" pitchFamily="18" charset="0"/>
                        </a:rPr>
                        <a:t>40 000 руб.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2782">
                <a:tc>
                  <a:txBody>
                    <a:bodyPr/>
                    <a:lstStyle/>
                    <a:p>
                      <a:r>
                        <a:rPr lang="ru-RU" dirty="0">
                          <a:latin typeface="Book Antiqua" panose="02040602050305030304" pitchFamily="18" charset="0"/>
                        </a:rPr>
                        <a:t>VR-экскурсия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Book Antiqua" panose="02040602050305030304" pitchFamily="18" charset="0"/>
                        </a:rPr>
                        <a:t>1 200 руб.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Book Antiqua" panose="02040602050305030304" pitchFamily="18" charset="0"/>
                        </a:rPr>
                        <a:t>Маркетолог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Book Antiqua" panose="02040602050305030304" pitchFamily="18" charset="0"/>
                        </a:rPr>
                        <a:t>40 000 руб.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4638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2035" y="397357"/>
            <a:ext cx="9601196" cy="1303867"/>
          </a:xfrm>
        </p:spPr>
        <p:txBody>
          <a:bodyPr/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Рынок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8477693"/>
              </p:ext>
            </p:extLst>
          </p:nvPr>
        </p:nvGraphicFramePr>
        <p:xfrm>
          <a:off x="5450886" y="2556114"/>
          <a:ext cx="5850386" cy="3375134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2263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65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857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Book Antiqua" panose="02040602050305030304" pitchFamily="18" charset="0"/>
                        </a:rPr>
                        <a:t>АНАЛОГИ</a:t>
                      </a:r>
                      <a:endParaRPr lang="ru-RU" sz="1400" b="1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sz="1400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857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Book Antiqua" panose="02040602050305030304" pitchFamily="18" charset="0"/>
                        </a:rPr>
                        <a:t>по России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5875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12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ook Antiqua" panose="02040602050305030304" pitchFamily="18" charset="0"/>
                        </a:rPr>
                        <a:t>по Кемеровской области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ook Antiqua" panose="020406020503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388">
                <a:tc>
                  <a:txBody>
                    <a:bodyPr/>
                    <a:lstStyle/>
                    <a:p>
                      <a:pPr marL="889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kumimoji="0" lang="en-US" sz="1600" u="none" strike="noStrike" kern="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Book Antiqua" panose="02040602050305030304" pitchFamily="18" charset="0"/>
                          <a:sym typeface="Arial"/>
                        </a:rPr>
                        <a:t>Maryco</a:t>
                      </a:r>
                      <a:r>
                        <a:rPr kumimoji="0" lang="ru-RU" sz="1600" u="none" strike="noStrike" kern="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ook Antiqua" panose="02040602050305030304" pitchFamily="18" charset="0"/>
                          <a:sym typeface="Arial"/>
                        </a:rPr>
                        <a:t> (Барнаул)</a:t>
                      </a:r>
                      <a:endParaRPr kumimoji="0" lang="en-US" sz="1600" u="none" strike="noStrike" kern="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Book Antiqua" panose="02040602050305030304" pitchFamily="18" charset="0"/>
                        <a:sym typeface="Arial"/>
                      </a:endParaRPr>
                    </a:p>
                    <a:p>
                      <a:pPr marL="889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kumimoji="0" lang="en-US" sz="1600" u="none" strike="noStrike" kern="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ook Antiqua" panose="02040602050305030304" pitchFamily="18" charset="0"/>
                          <a:sym typeface="Arial"/>
                        </a:rPr>
                        <a:t>ENDY(</a:t>
                      </a:r>
                      <a:r>
                        <a:rPr kumimoji="0" lang="ru-RU" sz="1600" u="none" strike="noStrike" kern="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ook Antiqua" panose="02040602050305030304" pitchFamily="18" charset="0"/>
                          <a:sym typeface="Arial"/>
                        </a:rPr>
                        <a:t>Санкт-Петербург</a:t>
                      </a:r>
                      <a:r>
                        <a:rPr kumimoji="0" lang="en-US" sz="1600" u="none" strike="noStrike" kern="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ook Antiqua" panose="02040602050305030304" pitchFamily="18" charset="0"/>
                          <a:sym typeface="Arial"/>
                        </a:rPr>
                        <a:t>)</a:t>
                      </a:r>
                    </a:p>
                    <a:p>
                      <a:pPr marL="889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kumimoji="0" lang="en-US" sz="1600" u="none" strike="noStrike" kern="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ook Antiqua" panose="02040602050305030304" pitchFamily="18" charset="0"/>
                          <a:sym typeface="Arial"/>
                        </a:rPr>
                        <a:t>ZAMEDIA</a:t>
                      </a:r>
                      <a:r>
                        <a:rPr kumimoji="0" lang="ru-RU" sz="1600" u="none" strike="noStrike" kern="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ook Antiqua" panose="02040602050305030304" pitchFamily="18" charset="0"/>
                          <a:sym typeface="Arial"/>
                        </a:rPr>
                        <a:t>(</a:t>
                      </a:r>
                      <a:r>
                        <a:rPr kumimoji="0" lang="en-US" sz="1600" u="none" strike="noStrike" kern="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ook Antiqua" panose="02040602050305030304" pitchFamily="18" charset="0"/>
                          <a:sym typeface="Arial"/>
                        </a:rPr>
                        <a:t> </a:t>
                      </a:r>
                      <a:r>
                        <a:rPr kumimoji="0" lang="ru-RU" sz="1600" u="none" strike="noStrike" kern="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ook Antiqua" panose="02040602050305030304" pitchFamily="18" charset="0"/>
                          <a:sym typeface="Arial"/>
                        </a:rPr>
                        <a:t>Москва)</a:t>
                      </a:r>
                      <a:endParaRPr kumimoji="0" 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Book Antiqua" panose="02040602050305030304" pitchFamily="18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88900" marR="0" lvl="0" indent="88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>
                          <a:tab pos="355600" algn="l"/>
                        </a:tabLst>
                        <a:defRPr/>
                      </a:pPr>
                      <a:r>
                        <a:rPr kumimoji="0" lang="en-US" sz="16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Book Antiqua" panose="02040602050305030304" pitchFamily="18" charset="0"/>
                        </a:rPr>
                        <a:t>Avna</a:t>
                      </a:r>
                      <a:r>
                        <a:rPr kumimoji="0" lang="en-US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kumimoji="0" lang="en-US" sz="16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Book Antiqua" panose="02040602050305030304" pitchFamily="18" charset="0"/>
                        </a:rPr>
                        <a:t>Didital</a:t>
                      </a:r>
                      <a:r>
                        <a:rPr kumimoji="0" lang="en-US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ook Antiqua" panose="02040602050305030304" pitchFamily="18" charset="0"/>
                        </a:rPr>
                        <a:t> (</a:t>
                      </a:r>
                      <a:r>
                        <a:rPr kumimoji="0" lang="ru-RU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ook Antiqua" panose="02040602050305030304" pitchFamily="18" charset="0"/>
                        </a:rPr>
                        <a:t>Рудничный район</a:t>
                      </a:r>
                      <a:r>
                        <a:rPr kumimoji="0" lang="en-US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ook Antiqua" panose="02040602050305030304" pitchFamily="18" charset="0"/>
                        </a:rPr>
                        <a:t>)</a:t>
                      </a:r>
                      <a:endParaRPr kumimoji="0" lang="ru-RU" sz="160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Book Antiqua" panose="02040602050305030304" pitchFamily="18" charset="0"/>
                      </a:endParaRPr>
                    </a:p>
                    <a:p>
                      <a:pPr marL="88900" marR="0" lvl="0" indent="88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>
                          <a:tab pos="355600" algn="l"/>
                        </a:tabLst>
                        <a:defRPr/>
                      </a:pPr>
                      <a:r>
                        <a:rPr kumimoji="0" lang="en-US" sz="16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Book Antiqua" panose="02040602050305030304" pitchFamily="18" charset="0"/>
                        </a:rPr>
                        <a:t>SneakyCat</a:t>
                      </a:r>
                      <a:r>
                        <a:rPr kumimoji="0" lang="en-US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ook Antiqua" panose="02040602050305030304" pitchFamily="18" charset="0"/>
                        </a:rPr>
                        <a:t> Studio</a:t>
                      </a:r>
                      <a:r>
                        <a:rPr kumimoji="0" lang="ru-RU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ook Antiqua" panose="02040602050305030304" pitchFamily="18" charset="0"/>
                        </a:rPr>
                        <a:t> (</a:t>
                      </a:r>
                      <a:r>
                        <a:rPr kumimoji="0" lang="ru-RU" sz="16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Book Antiqua" panose="02040602050305030304" pitchFamily="18" charset="0"/>
                        </a:rPr>
                        <a:t>Яшкинский</a:t>
                      </a:r>
                      <a:r>
                        <a:rPr kumimoji="0" lang="ru-RU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ook Antiqua" panose="02040602050305030304" pitchFamily="18" charset="0"/>
                        </a:rPr>
                        <a:t> район)</a:t>
                      </a:r>
                    </a:p>
                    <a:p>
                      <a:pPr marL="88900" marR="0" lvl="0" indent="88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>
                          <a:tab pos="355600" algn="l"/>
                        </a:tabLst>
                        <a:defRPr/>
                      </a:pPr>
                      <a:r>
                        <a:rPr kumimoji="0" lang="ru-RU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ook Antiqua" panose="02040602050305030304" pitchFamily="18" charset="0"/>
                        </a:rPr>
                        <a:t>Студия Дизайна и Разработки </a:t>
                      </a:r>
                      <a:r>
                        <a:rPr kumimoji="0" lang="ru-RU" sz="16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Book Antiqua" panose="02040602050305030304" pitchFamily="18" charset="0"/>
                        </a:rPr>
                        <a:t>PuDEV</a:t>
                      </a:r>
                      <a:r>
                        <a:rPr kumimoji="0" lang="ru-RU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ook Antiqua" panose="02040602050305030304" pitchFamily="18" charset="0"/>
                        </a:rPr>
                        <a:t> (</a:t>
                      </a:r>
                      <a:r>
                        <a:rPr kumimoji="0" lang="ru-RU" sz="16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Book Antiqua" panose="02040602050305030304" pitchFamily="18" charset="0"/>
                        </a:rPr>
                        <a:t>Яшкинский</a:t>
                      </a:r>
                      <a:r>
                        <a:rPr kumimoji="0" lang="ru-RU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ook Antiqua" panose="02040602050305030304" pitchFamily="18" charset="0"/>
                        </a:rPr>
                        <a:t> район)</a:t>
                      </a:r>
                    </a:p>
                    <a:p>
                      <a:pPr marL="88900" marR="0" lvl="0" indent="88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>
                          <a:tab pos="355600" algn="l"/>
                        </a:tabLst>
                        <a:defRPr/>
                      </a:pPr>
                      <a:r>
                        <a:rPr kumimoji="0" lang="ru-RU" sz="16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Book Antiqua" panose="02040602050305030304" pitchFamily="18" charset="0"/>
                        </a:rPr>
                        <a:t>Медиатип</a:t>
                      </a:r>
                      <a:endParaRPr kumimoji="0" lang="ru-RU" sz="160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Book Antiqua" panose="02040602050305030304" pitchFamily="18" charset="0"/>
                      </a:endParaRPr>
                    </a:p>
                    <a:p>
                      <a:pPr marL="88900" marR="0" lvl="0" indent="88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>
                          <a:tab pos="355600" algn="l"/>
                        </a:tabLst>
                        <a:defRPr/>
                      </a:pPr>
                      <a:r>
                        <a:rPr kumimoji="0" lang="ru-RU" sz="16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Book Antiqua" panose="02040602050305030304" pitchFamily="18" charset="0"/>
                        </a:rPr>
                        <a:t>Рекламаркет</a:t>
                      </a:r>
                      <a:endParaRPr kumimoji="0" lang="ru-RU" sz="160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Book Antiqua" panose="02040602050305030304" pitchFamily="18" charset="0"/>
                      </a:endParaRPr>
                    </a:p>
                    <a:p>
                      <a:pPr marL="88900" marR="0" lvl="0" indent="88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>
                          <a:tab pos="355600" algn="l"/>
                        </a:tabLst>
                        <a:defRPr/>
                      </a:pPr>
                      <a:r>
                        <a:rPr kumimoji="0" lang="ru-RU" sz="16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Book Antiqua" panose="02040602050305030304" pitchFamily="18" charset="0"/>
                        </a:rPr>
                        <a:t>Абсолютос</a:t>
                      </a:r>
                      <a:endParaRPr kumimoji="0" lang="ru-RU" sz="160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Book Antiqua" panose="02040602050305030304" pitchFamily="18" charset="0"/>
                      </a:endParaRPr>
                    </a:p>
                    <a:p>
                      <a:pPr marL="88900" marR="0" lvl="0" indent="88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>
                          <a:tab pos="355600" algn="l"/>
                        </a:tabLst>
                        <a:defRPr/>
                      </a:pPr>
                      <a:r>
                        <a:rPr kumimoji="0" lang="ru-RU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ook Antiqua" panose="02040602050305030304" pitchFamily="18" charset="0"/>
                        </a:rPr>
                        <a:t>РА Гермес</a:t>
                      </a:r>
                    </a:p>
                    <a:p>
                      <a:pPr marL="88900" marR="0" lvl="0" indent="88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>
                          <a:tab pos="355600" algn="l"/>
                        </a:tabLst>
                        <a:defRPr/>
                      </a:pPr>
                      <a:r>
                        <a:rPr kumimoji="0" lang="ru-RU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ook Antiqua" panose="02040602050305030304" pitchFamily="18" charset="0"/>
                        </a:rPr>
                        <a:t>Кузбасская медиа группа</a:t>
                      </a:r>
                    </a:p>
                    <a:p>
                      <a:pPr marL="88900" marR="0" lvl="0" indent="88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>
                          <a:tab pos="355600" algn="l"/>
                        </a:tabLst>
                        <a:defRPr/>
                      </a:pPr>
                      <a:r>
                        <a:rPr kumimoji="0" lang="ru-RU" sz="16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Book Antiqua" panose="02040602050305030304" pitchFamily="18" charset="0"/>
                        </a:rPr>
                        <a:t>СибРеклама</a:t>
                      </a:r>
                      <a:endParaRPr kumimoji="0" lang="ru-RU" sz="160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Book Antiqua" panose="02040602050305030304" pitchFamily="18" charset="0"/>
                      </a:endParaRPr>
                    </a:p>
                    <a:p>
                      <a:pPr marL="88900" marR="0" lvl="0" indent="88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>
                          <a:tab pos="355600" algn="l"/>
                        </a:tabLst>
                        <a:defRPr/>
                      </a:pPr>
                      <a:r>
                        <a:rPr kumimoji="0" lang="ru-RU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Book Antiqua" panose="02040602050305030304" pitchFamily="18" charset="0"/>
                        </a:rPr>
                        <a:t>Рекламное агентство </a:t>
                      </a:r>
                      <a:r>
                        <a:rPr kumimoji="0" lang="ru-RU" sz="16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Book Antiqua" panose="02040602050305030304" pitchFamily="18" charset="0"/>
                        </a:rPr>
                        <a:t>Рэди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ook Antiqua" panose="020406020503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863134590"/>
              </p:ext>
            </p:extLst>
          </p:nvPr>
        </p:nvGraphicFramePr>
        <p:xfrm>
          <a:off x="479393" y="2565647"/>
          <a:ext cx="5113539" cy="36150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213833" y="3472559"/>
            <a:ext cx="170912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en-US" sz="1400" b="1" dirty="0">
                <a:latin typeface="Book Antiqua" panose="02040602050305030304" pitchFamily="18" charset="0"/>
                <a:ea typeface="+mn-ea"/>
                <a:cs typeface="+mn-cs"/>
              </a:rPr>
              <a:t>SAM</a:t>
            </a:r>
            <a:endParaRPr lang="ru-RU" sz="1400" b="1" dirty="0">
              <a:latin typeface="Book Antiqua" panose="02040602050305030304" pitchFamily="18" charset="0"/>
              <a:ea typeface="+mn-ea"/>
              <a:cs typeface="+mn-cs"/>
            </a:endParaRPr>
          </a:p>
          <a:p>
            <a:pPr lvl="0" algn="ctr"/>
            <a:r>
              <a:rPr lang="ru-RU" sz="1400" b="1" dirty="0">
                <a:latin typeface="Book Antiqua" panose="02040602050305030304" pitchFamily="18" charset="0"/>
                <a:ea typeface="+mn-ea"/>
                <a:cs typeface="+mn-cs"/>
              </a:rPr>
              <a:t>20168</a:t>
            </a:r>
          </a:p>
          <a:p>
            <a:pPr lvl="0" algn="ctr"/>
            <a:r>
              <a:rPr lang="ru-RU" sz="1200" dirty="0">
                <a:latin typeface="Book Antiqua" panose="02040602050305030304" pitchFamily="18" charset="0"/>
                <a:ea typeface="+mn-ea"/>
                <a:cs typeface="+mn-cs"/>
              </a:rPr>
              <a:t>кол-во малых </a:t>
            </a:r>
          </a:p>
          <a:p>
            <a:pPr lvl="0" algn="ctr"/>
            <a:r>
              <a:rPr lang="ru-RU" sz="1200" dirty="0">
                <a:latin typeface="Book Antiqua" panose="02040602050305030304" pitchFamily="18" charset="0"/>
                <a:ea typeface="+mn-ea"/>
                <a:cs typeface="+mn-cs"/>
              </a:rPr>
              <a:t>с/х предприятий РФ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757779" y="2556114"/>
            <a:ext cx="2621230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ru-RU" sz="1400" b="1" dirty="0">
                <a:latin typeface="Book Antiqua" panose="02040602050305030304" pitchFamily="18" charset="0"/>
                <a:ea typeface="+mn-ea"/>
                <a:cs typeface="+mn-cs"/>
              </a:rPr>
              <a:t>ТАМ </a:t>
            </a:r>
          </a:p>
          <a:p>
            <a:pPr lvl="0" algn="ctr"/>
            <a:r>
              <a:rPr lang="ru-RU" sz="1400" b="1" dirty="0">
                <a:latin typeface="Book Antiqua" panose="02040602050305030304" pitchFamily="18" charset="0"/>
                <a:ea typeface="+mn-ea"/>
                <a:cs typeface="+mn-cs"/>
              </a:rPr>
              <a:t>31136</a:t>
            </a:r>
          </a:p>
          <a:p>
            <a:pPr lvl="0"/>
            <a:r>
              <a:rPr lang="ru-RU" sz="1400" dirty="0">
                <a:latin typeface="Book Antiqua" panose="02040602050305030304" pitchFamily="18" charset="0"/>
                <a:ea typeface="+mn-ea"/>
                <a:cs typeface="+mn-cs"/>
              </a:rPr>
              <a:t>кол-во зарегистрированных </a:t>
            </a:r>
          </a:p>
          <a:p>
            <a:pPr lvl="0"/>
            <a:r>
              <a:rPr lang="ru-RU" sz="1400" dirty="0">
                <a:latin typeface="Book Antiqua" panose="02040602050305030304" pitchFamily="18" charset="0"/>
                <a:ea typeface="+mn-ea"/>
                <a:cs typeface="+mn-cs"/>
              </a:rPr>
              <a:t>с/х организаций всего в РФ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205818" y="4703665"/>
            <a:ext cx="1717137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en-US" sz="1400" b="1" dirty="0">
                <a:latin typeface="Book Antiqua" panose="02040602050305030304" pitchFamily="18" charset="0"/>
                <a:ea typeface="+mn-ea"/>
                <a:cs typeface="+mn-cs"/>
              </a:rPr>
              <a:t>SOM </a:t>
            </a:r>
          </a:p>
          <a:p>
            <a:pPr lvl="0" algn="ctr"/>
            <a:r>
              <a:rPr lang="en-US" sz="1400" b="1" dirty="0">
                <a:latin typeface="Book Antiqua" panose="02040602050305030304" pitchFamily="18" charset="0"/>
                <a:ea typeface="+mn-ea"/>
                <a:cs typeface="+mn-cs"/>
              </a:rPr>
              <a:t>141</a:t>
            </a:r>
          </a:p>
          <a:p>
            <a:pPr lvl="0" algn="ctr"/>
            <a:r>
              <a:rPr lang="ru-RU" sz="1200" dirty="0">
                <a:latin typeface="Book Antiqua" panose="02040602050305030304" pitchFamily="18" charset="0"/>
                <a:ea typeface="+mn-ea"/>
                <a:cs typeface="+mn-cs"/>
              </a:rPr>
              <a:t>кол-во малых </a:t>
            </a:r>
          </a:p>
          <a:p>
            <a:pPr lvl="0" algn="ctr"/>
            <a:r>
              <a:rPr lang="ru-RU" sz="1200" dirty="0">
                <a:latin typeface="Book Antiqua" panose="02040602050305030304" pitchFamily="18" charset="0"/>
                <a:ea typeface="+mn-ea"/>
                <a:cs typeface="+mn-cs"/>
              </a:rPr>
              <a:t>с/х предприятий КО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680825" y="1430735"/>
            <a:ext cx="68836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Деятельность рекламного агентства направлена на </a:t>
            </a:r>
          </a:p>
          <a:p>
            <a:pPr algn="ctr"/>
            <a:r>
              <a:rPr lang="ru-RU" dirty="0">
                <a:latin typeface="Book Antiqua" panose="02040602050305030304" pitchFamily="18" charset="0"/>
              </a:rPr>
              <a:t>небольшие фермерские хозяйства и начинающих фермеров. </a:t>
            </a:r>
          </a:p>
        </p:txBody>
      </p:sp>
    </p:spTree>
    <p:extLst>
      <p:ext uri="{BB962C8B-B14F-4D97-AF65-F5344CB8AC3E}">
        <p14:creationId xmlns:p14="http://schemas.microsoft.com/office/powerpoint/2010/main" val="3650663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2225" y="370681"/>
            <a:ext cx="9601196" cy="1303867"/>
          </a:xfrm>
        </p:spPr>
        <p:txBody>
          <a:bodyPr/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Бизнес-модель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3611482"/>
              </p:ext>
            </p:extLst>
          </p:nvPr>
        </p:nvGraphicFramePr>
        <p:xfrm>
          <a:off x="894947" y="1357404"/>
          <a:ext cx="10395751" cy="47548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6280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5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46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81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873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423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84916">
                <a:tc rowSpan="3">
                  <a:txBody>
                    <a:bodyPr/>
                    <a:lstStyle/>
                    <a:p>
                      <a:r>
                        <a:rPr lang="ru-RU" sz="1400" b="1" i="0" u="sng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</a:rPr>
                        <a:t>Ключевые </a:t>
                      </a:r>
                    </a:p>
                    <a:p>
                      <a:r>
                        <a:rPr lang="ru-RU" sz="1400" b="1" i="0" u="sng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</a:rPr>
                        <a:t>партнёры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0" u="none" dirty="0" err="1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Россельхозбанк</a:t>
                      </a:r>
                      <a:endParaRPr lang="ru-RU" sz="1400" b="0" i="0" u="none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 Мой бизнес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Школа фермера на базе Кузбасского ГАУ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Министерство сельского хозяйства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 b="1" i="0" u="sng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</a:rPr>
                        <a:t>Ключевые виды деятельности</a:t>
                      </a:r>
                    </a:p>
                    <a:p>
                      <a:pPr marL="0" indent="177800" algn="l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Проведение маркетинговых исследований</a:t>
                      </a:r>
                    </a:p>
                    <a:p>
                      <a:pPr marL="0" indent="177800" algn="l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Создание бренда продукции</a:t>
                      </a:r>
                    </a:p>
                    <a:p>
                      <a:pPr marL="0" indent="177800" algn="l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Создание логотипа продукции</a:t>
                      </a:r>
                    </a:p>
                    <a:p>
                      <a:pPr marL="0" indent="177800" algn="l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Разработка официального сайта</a:t>
                      </a:r>
                    </a:p>
                    <a:p>
                      <a:pPr marL="0" indent="177800" algn="l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Создание </a:t>
                      </a:r>
                      <a:r>
                        <a:rPr lang="ru-RU" sz="1400" b="0" i="0" u="none" dirty="0" err="1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брендбука</a:t>
                      </a:r>
                      <a:endParaRPr lang="ru-RU" sz="1400" b="0" i="0" u="none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</a:endParaRPr>
                    </a:p>
                    <a:p>
                      <a:pPr marL="0" indent="177800" algn="l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Создание VR-экскурсий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r>
                        <a:rPr lang="ru-RU" sz="1400" b="1" i="0" u="sng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</a:rPr>
                        <a:t>Ценностные предложения</a:t>
                      </a:r>
                    </a:p>
                    <a:p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Разработка бренда</a:t>
                      </a:r>
                      <a:r>
                        <a:rPr lang="ru-RU" sz="1400" b="0" i="0" u="none" baseline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, позиционирование продукта с у</a:t>
                      </a: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четом специфики сельскохозяйственной отрасли Кузбасса, современных тенденций.</a:t>
                      </a:r>
                    </a:p>
                    <a:p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К работе привлекаются молодые специалисты </a:t>
                      </a:r>
                      <a:r>
                        <a:rPr lang="ru-RU" sz="1400" b="0" i="0" u="none" dirty="0" err="1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фрилансеры</a:t>
                      </a: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, которые повышают имидж бренда </a:t>
                      </a:r>
                      <a:r>
                        <a:rPr lang="ru-RU" sz="1400" b="0" i="0" u="none" dirty="0" err="1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сельскохозяйтвенной</a:t>
                      </a: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 продукции.</a:t>
                      </a:r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0" u="sng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</a:rPr>
                        <a:t>Взаимоотношение </a:t>
                      </a:r>
                    </a:p>
                    <a:p>
                      <a:r>
                        <a:rPr lang="ru-RU" sz="1400" b="1" i="0" u="sng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</a:rPr>
                        <a:t>с потребителями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долгосрочные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взаимовыгодные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дружеские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построенные на доверии</a:t>
                      </a:r>
                      <a:endParaRPr lang="ru-RU" sz="1400" b="1" i="0" u="sng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</a:endParaRPr>
                    </a:p>
                    <a:p>
                      <a:endParaRPr lang="ru-RU" sz="1400" b="1" i="0" u="sng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Book Antiqua" panose="0204060205030503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400" b="1" i="0" u="sng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</a:rPr>
                        <a:t>Потребительские сегменты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небольшие фермерские хозяйства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начинающие фермеры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95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 b="1" i="0" u="sng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</a:rPr>
                        <a:t>Каналы сбыта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социальные сети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форумы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выставки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прямые продажи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0" u="sng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</a:rPr>
                        <a:t>Ключевые ресурсы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материальные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интеллектуальные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человеческие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финансовые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200" b="0" i="0" u="non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3319">
                <a:tc gridSpan="3">
                  <a:txBody>
                    <a:bodyPr/>
                    <a:lstStyle/>
                    <a:p>
                      <a:r>
                        <a:rPr lang="ru-RU" sz="1400" b="1" i="0" u="sng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</a:rPr>
                        <a:t>Структура издержек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Приобретение</a:t>
                      </a:r>
                      <a:r>
                        <a:rPr lang="ru-RU" sz="1400" b="0" i="0" u="none" baseline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 оборудования, ПО.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0" u="none" baseline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Издержки на оплату труда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0" u="none" baseline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Издержки на аренду помещения, оплату ЖКХ</a:t>
                      </a:r>
                      <a:endParaRPr lang="ru-RU" sz="1400" b="1" i="0" u="sng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Book Antiqua" panose="02040602050305030304" pitchFamily="18" charset="0"/>
                      </a:endParaRPr>
                    </a:p>
                    <a:p>
                      <a:endParaRPr lang="ru-RU" sz="1400" b="1" i="0" u="sng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1400" b="1" i="0" u="sng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</a:rPr>
                        <a:t>Потоки поступления доходов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Оказание услуг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Комиссионные</a:t>
                      </a:r>
                      <a:r>
                        <a:rPr lang="ru-RU" sz="1400" b="0" i="0" u="none" baseline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 проценты от рекламы</a:t>
                      </a:r>
                      <a:endParaRPr lang="ru-RU" sz="1400" b="0" i="0" u="none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053" name="Рисунок 38" descr="Предложение.png"/>
          <p:cNvPicPr>
            <a:picLocks noChangeAspect="1" noChangeArrowheads="1"/>
          </p:cNvPicPr>
          <p:nvPr/>
        </p:nvPicPr>
        <p:blipFill>
          <a:blip r:embed="rId2">
            <a:lum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575" y="-28575"/>
            <a:ext cx="995363" cy="75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Рисунок 36" descr="Ключевые ресурсы.png"/>
          <p:cNvPicPr>
            <a:picLocks noChangeAspect="1" noChangeArrowheads="1"/>
          </p:cNvPicPr>
          <p:nvPr/>
        </p:nvPicPr>
        <p:blipFill>
          <a:blip r:embed="rId3">
            <a:lum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225" y="-17463"/>
            <a:ext cx="687388" cy="647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Рисунок 34" descr="Каналы.png"/>
          <p:cNvPicPr>
            <a:picLocks noChangeAspect="1" noChangeArrowheads="1"/>
          </p:cNvPicPr>
          <p:nvPr/>
        </p:nvPicPr>
        <p:blipFill>
          <a:blip r:embed="rId4">
            <a:lum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975" y="-19050"/>
            <a:ext cx="695325" cy="63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Рисунок 32" descr="Касса.png"/>
          <p:cNvPicPr>
            <a:picLocks noChangeAspect="1" noChangeArrowheads="1"/>
          </p:cNvPicPr>
          <p:nvPr/>
        </p:nvPicPr>
        <p:blipFill>
          <a:blip r:embed="rId5">
            <a:lum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6400" y="-3175"/>
            <a:ext cx="787400" cy="75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Рисунок 31" descr="Затраты.png"/>
          <p:cNvPicPr>
            <a:picLocks noChangeAspect="1" noChangeArrowheads="1"/>
          </p:cNvPicPr>
          <p:nvPr/>
        </p:nvPicPr>
        <p:blipFill>
          <a:blip r:embed="rId6">
            <a:lum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100" y="-3175"/>
            <a:ext cx="771525" cy="747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2678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5298" y="844346"/>
            <a:ext cx="9601196" cy="1303867"/>
          </a:xfrm>
        </p:spPr>
        <p:txBody>
          <a:bodyPr/>
          <a:lstStyle/>
          <a:p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Финансовый план проекта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8932" y="2379944"/>
            <a:ext cx="10822487" cy="3845491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ru-RU" sz="2000" u="sng" dirty="0">
                <a:latin typeface="Book Antiqua" panose="02040602050305030304" pitchFamily="18" charset="0"/>
              </a:rPr>
              <a:t>Начальные взносы:</a:t>
            </a:r>
          </a:p>
          <a:p>
            <a:pPr marL="358775" lvl="0" indent="-342900" defTabSz="9144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</a:pPr>
            <a:r>
              <a:rPr lang="ru-RU" sz="2000" kern="0" dirty="0">
                <a:solidFill>
                  <a:srgbClr val="000000"/>
                </a:solidFill>
                <a:latin typeface="Book Antiqua" panose="02040602050305030304" pitchFamily="18" charset="0"/>
                <a:cs typeface="Times New Roman" panose="02020603050405020304" pitchFamily="18" charset="0"/>
                <a:sym typeface="Arial"/>
              </a:rPr>
              <a:t>Камера б\у 15 000 - 20 000 руб.</a:t>
            </a:r>
          </a:p>
          <a:p>
            <a:pPr marL="358775" lvl="0" indent="-342900" defTabSz="9144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</a:pPr>
            <a:r>
              <a:rPr lang="ru-RU" sz="2000" kern="0" dirty="0">
                <a:solidFill>
                  <a:srgbClr val="000000"/>
                </a:solidFill>
                <a:latin typeface="Book Antiqua" panose="02040602050305030304" pitchFamily="18" charset="0"/>
                <a:cs typeface="Times New Roman" panose="02020603050405020304" pitchFamily="18" charset="0"/>
                <a:sym typeface="Arial"/>
              </a:rPr>
              <a:t>Компьютер - 100 000 руб.</a:t>
            </a:r>
          </a:p>
          <a:p>
            <a:pPr marL="358775" lvl="0" indent="-342900" defTabSz="9144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</a:pPr>
            <a:r>
              <a:rPr lang="ru-RU" sz="2000" kern="0" dirty="0">
                <a:solidFill>
                  <a:srgbClr val="000000"/>
                </a:solidFill>
                <a:latin typeface="Book Antiqua" panose="02040602050305030304" pitchFamily="18" charset="0"/>
                <a:cs typeface="Times New Roman" panose="02020603050405020304" pitchFamily="18" charset="0"/>
                <a:sym typeface="Arial"/>
              </a:rPr>
              <a:t>Петлички * 3 шт. - 3 000 руб.</a:t>
            </a:r>
          </a:p>
          <a:p>
            <a:pPr marL="358775" lvl="0" indent="-342900" defTabSz="9144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</a:pPr>
            <a:r>
              <a:rPr lang="ru-RU" sz="2000" kern="0" dirty="0">
                <a:solidFill>
                  <a:srgbClr val="000000"/>
                </a:solidFill>
                <a:latin typeface="Book Antiqua" panose="02040602050305030304" pitchFamily="18" charset="0"/>
                <a:cs typeface="Times New Roman" panose="02020603050405020304" pitchFamily="18" charset="0"/>
                <a:sym typeface="Arial"/>
              </a:rPr>
              <a:t>Принтер б\у 15 000 – 25 000 руб.</a:t>
            </a:r>
          </a:p>
          <a:p>
            <a:pPr marL="358775" lvl="0" indent="-342900" defTabSz="9144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</a:pPr>
            <a:r>
              <a:rPr lang="en-US" sz="2000" kern="0" dirty="0">
                <a:solidFill>
                  <a:srgbClr val="000000"/>
                </a:solidFill>
                <a:latin typeface="Book Antiqua" panose="02040602050305030304" pitchFamily="18" charset="0"/>
                <a:cs typeface="Times New Roman" panose="02020603050405020304" pitchFamily="18" charset="0"/>
                <a:sym typeface="Arial"/>
              </a:rPr>
              <a:t>VR </a:t>
            </a:r>
            <a:r>
              <a:rPr lang="ru-RU" sz="2000" kern="0" dirty="0">
                <a:solidFill>
                  <a:srgbClr val="000000"/>
                </a:solidFill>
                <a:latin typeface="Book Antiqua" panose="02040602050305030304" pitchFamily="18" charset="0"/>
                <a:cs typeface="Times New Roman" panose="02020603050405020304" pitchFamily="18" charset="0"/>
                <a:sym typeface="Arial"/>
              </a:rPr>
              <a:t>5 шт. по 23 710 руб. – 118550 руб.</a:t>
            </a:r>
          </a:p>
          <a:p>
            <a:pPr marL="15875" lvl="0" indent="0" defTabSz="9144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None/>
            </a:pPr>
            <a:r>
              <a:rPr lang="ru-RU" sz="2000" b="1" kern="0" dirty="0">
                <a:solidFill>
                  <a:srgbClr val="000000"/>
                </a:solidFill>
                <a:latin typeface="Book Antiqua" panose="02040602050305030304" pitchFamily="18" charset="0"/>
                <a:cs typeface="Times New Roman" panose="02020603050405020304" pitchFamily="18" charset="0"/>
                <a:sym typeface="Arial"/>
              </a:rPr>
              <a:t>Итого: </a:t>
            </a:r>
            <a:r>
              <a:rPr lang="ru-RU" sz="2000" kern="0" dirty="0">
                <a:solidFill>
                  <a:srgbClr val="000000"/>
                </a:solidFill>
                <a:latin typeface="Book Antiqua" panose="02040602050305030304" pitchFamily="18" charset="0"/>
                <a:cs typeface="Times New Roman" panose="02020603050405020304" pitchFamily="18" charset="0"/>
                <a:sym typeface="Arial"/>
              </a:rPr>
              <a:t>272550 руб.</a:t>
            </a:r>
          </a:p>
          <a:p>
            <a:pPr marL="358775" lvl="0" indent="-342900" defTabSz="9144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</a:pPr>
            <a:r>
              <a:rPr lang="ru-RU" sz="2000" kern="0" dirty="0">
                <a:solidFill>
                  <a:srgbClr val="000000"/>
                </a:solidFill>
                <a:latin typeface="Book Antiqua" panose="02040602050305030304" pitchFamily="18" charset="0"/>
                <a:cs typeface="Times New Roman" panose="02020603050405020304" pitchFamily="18" charset="0"/>
                <a:sym typeface="Arial"/>
              </a:rPr>
              <a:t>Аренда офисного </a:t>
            </a:r>
            <a:r>
              <a:rPr lang="ru-RU" sz="2000" kern="0" dirty="0" err="1">
                <a:solidFill>
                  <a:srgbClr val="000000"/>
                </a:solidFill>
                <a:latin typeface="Book Antiqua" panose="02040602050305030304" pitchFamily="18" charset="0"/>
                <a:cs typeface="Times New Roman" panose="02020603050405020304" pitchFamily="18" charset="0"/>
                <a:sym typeface="Arial"/>
              </a:rPr>
              <a:t>помещения+ЖКХ</a:t>
            </a:r>
            <a:r>
              <a:rPr lang="ru-RU" sz="2000" kern="0" dirty="0">
                <a:solidFill>
                  <a:srgbClr val="000000"/>
                </a:solidFill>
                <a:latin typeface="Book Antiqua" panose="02040602050305030304" pitchFamily="18" charset="0"/>
                <a:cs typeface="Times New Roman" panose="02020603050405020304" pitchFamily="18" charset="0"/>
                <a:sym typeface="Arial"/>
              </a:rPr>
              <a:t> – 360000 руб. за год</a:t>
            </a:r>
          </a:p>
          <a:p>
            <a:pPr marL="358775" lvl="0" indent="-342900" defTabSz="9144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</a:pPr>
            <a:r>
              <a:rPr lang="ru-RU" sz="2000" kern="0" dirty="0">
                <a:solidFill>
                  <a:srgbClr val="000000"/>
                </a:solidFill>
                <a:latin typeface="Book Antiqua" panose="02040602050305030304" pitchFamily="18" charset="0"/>
                <a:cs typeface="Times New Roman" panose="02020603050405020304" pitchFamily="18" charset="0"/>
                <a:sym typeface="Arial"/>
              </a:rPr>
              <a:t>ПО - 72 000 на год подписка</a:t>
            </a:r>
          </a:p>
          <a:p>
            <a:pPr marL="358775" lvl="0" indent="-342900" defTabSz="9144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</a:pPr>
            <a:r>
              <a:rPr lang="ru-RU" sz="2000" kern="0" dirty="0">
                <a:solidFill>
                  <a:srgbClr val="000000"/>
                </a:solidFill>
                <a:latin typeface="Book Antiqua" panose="02040602050305030304" pitchFamily="18" charset="0"/>
                <a:cs typeface="Times New Roman" panose="02020603050405020304" pitchFamily="18" charset="0"/>
                <a:sym typeface="Arial"/>
              </a:rPr>
              <a:t>Оплата труда – 1690 руб. за год </a:t>
            </a:r>
          </a:p>
          <a:p>
            <a:pPr marL="15875" lvl="0" indent="0" defTabSz="9144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None/>
            </a:pPr>
            <a:r>
              <a:rPr lang="ru-RU" sz="2000" b="1" kern="0" dirty="0">
                <a:solidFill>
                  <a:srgbClr val="000000"/>
                </a:solidFill>
                <a:latin typeface="Book Antiqua" panose="02040602050305030304" pitchFamily="18" charset="0"/>
                <a:cs typeface="Times New Roman" panose="02020603050405020304" pitchFamily="18" charset="0"/>
                <a:sym typeface="Arial"/>
              </a:rPr>
              <a:t>Постоянные издержки: </a:t>
            </a:r>
            <a:r>
              <a:rPr lang="ru-RU" sz="2000" kern="0" dirty="0">
                <a:solidFill>
                  <a:srgbClr val="000000"/>
                </a:solidFill>
                <a:latin typeface="Book Antiqua" panose="02040602050305030304" pitchFamily="18" charset="0"/>
                <a:cs typeface="Times New Roman" panose="02020603050405020304" pitchFamily="18" charset="0"/>
                <a:sym typeface="Arial"/>
              </a:rPr>
              <a:t>432000 руб. за год</a:t>
            </a:r>
          </a:p>
          <a:p>
            <a:pPr marL="15875" lvl="0" indent="0" defTabSz="9144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None/>
            </a:pPr>
            <a:r>
              <a:rPr lang="ru-RU" sz="2000" dirty="0">
                <a:latin typeface="Book Antiqua" panose="02040602050305030304" pitchFamily="18" charset="0"/>
              </a:rPr>
              <a:t>Предположим, что в течение первого месяца поступило:</a:t>
            </a:r>
          </a:p>
          <a:p>
            <a:pPr marL="358775" lvl="0" indent="-342900" defTabSz="9144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ü"/>
            </a:pPr>
            <a:r>
              <a:rPr lang="ru-RU" sz="2000" dirty="0">
                <a:latin typeface="Book Antiqua" panose="02040602050305030304" pitchFamily="18" charset="0"/>
              </a:rPr>
              <a:t>10 заказов на проведение маркетингового исследования</a:t>
            </a:r>
          </a:p>
          <a:p>
            <a:pPr marL="358775" lvl="0" indent="-342900" defTabSz="9144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ü"/>
            </a:pPr>
            <a:r>
              <a:rPr lang="ru-RU" sz="2000" dirty="0">
                <a:latin typeface="Book Antiqua" panose="02040602050305030304" pitchFamily="18" charset="0"/>
              </a:rPr>
              <a:t>3 заказа на разработку логотипа </a:t>
            </a:r>
          </a:p>
          <a:p>
            <a:pPr marL="358775" lvl="0" indent="-342900" defTabSz="9144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ü"/>
            </a:pPr>
            <a:r>
              <a:rPr lang="ru-RU" sz="2000" dirty="0">
                <a:latin typeface="Book Antiqua" panose="02040602050305030304" pitchFamily="18" charset="0"/>
              </a:rPr>
              <a:t>2 заказа на разработку сайта</a:t>
            </a:r>
          </a:p>
          <a:p>
            <a:pPr marL="15875" lvl="0" indent="0" defTabSz="9144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None/>
            </a:pPr>
            <a:r>
              <a:rPr lang="ru-RU" sz="2000" b="1" dirty="0">
                <a:latin typeface="Book Antiqua" panose="02040602050305030304" pitchFamily="18" charset="0"/>
              </a:rPr>
              <a:t>Выручка:</a:t>
            </a:r>
            <a:r>
              <a:rPr lang="ru-RU" sz="2000" dirty="0">
                <a:latin typeface="Book Antiqua" panose="02040602050305030304" pitchFamily="18" charset="0"/>
              </a:rPr>
              <a:t> 10*5420+3*15000+2*40000</a:t>
            </a:r>
          </a:p>
          <a:p>
            <a:pPr marL="15875" lvl="0" indent="0" defTabSz="9144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None/>
            </a:pPr>
            <a:r>
              <a:rPr lang="ru-RU" sz="2000" dirty="0">
                <a:latin typeface="Book Antiqua" panose="02040602050305030304" pitchFamily="18" charset="0"/>
              </a:rPr>
              <a:t>= 179 200руб.</a:t>
            </a:r>
          </a:p>
          <a:p>
            <a:pPr marL="15875" lvl="0" indent="0" defTabSz="9144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None/>
            </a:pPr>
            <a:r>
              <a:rPr lang="ru-RU" sz="2000" b="1" dirty="0">
                <a:latin typeface="Book Antiqua" panose="02040602050305030304" pitchFamily="18" charset="0"/>
              </a:rPr>
              <a:t>Себестоимость: </a:t>
            </a:r>
            <a:r>
              <a:rPr lang="ru-RU" sz="2000" dirty="0">
                <a:latin typeface="Book Antiqua" panose="02040602050305030304" pitchFamily="18" charset="0"/>
              </a:rPr>
              <a:t>36000+3*20000+2*20000</a:t>
            </a:r>
          </a:p>
          <a:p>
            <a:pPr marL="15875" lvl="0" indent="0" defTabSz="9144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None/>
            </a:pPr>
            <a:r>
              <a:rPr lang="ru-RU" sz="2000" dirty="0">
                <a:latin typeface="Book Antiqua" panose="02040602050305030304" pitchFamily="18" charset="0"/>
              </a:rPr>
              <a:t>= 136 000руб.</a:t>
            </a:r>
          </a:p>
          <a:p>
            <a:pPr marL="15875" lvl="0" indent="0" defTabSz="9144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None/>
            </a:pPr>
            <a:r>
              <a:rPr lang="ru-RU" sz="2000" b="1" dirty="0">
                <a:latin typeface="Book Antiqua" panose="02040602050305030304" pitchFamily="18" charset="0"/>
              </a:rPr>
              <a:t>Прибыль: </a:t>
            </a:r>
            <a:r>
              <a:rPr lang="ru-RU" sz="2000" dirty="0">
                <a:latin typeface="Book Antiqua" panose="02040602050305030304" pitchFamily="18" charset="0"/>
              </a:rPr>
              <a:t>179200-136000 = 43200 руб.</a:t>
            </a:r>
          </a:p>
        </p:txBody>
      </p:sp>
    </p:spTree>
    <p:extLst>
      <p:ext uri="{BB962C8B-B14F-4D97-AF65-F5344CB8AC3E}">
        <p14:creationId xmlns:p14="http://schemas.microsoft.com/office/powerpoint/2010/main" val="976655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Команда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75401" y="2895600"/>
            <a:ext cx="4963159" cy="2980268"/>
          </a:xfrm>
        </p:spPr>
        <p:txBody>
          <a:bodyPr/>
          <a:lstStyle/>
          <a:p>
            <a:pPr marL="0" algn="l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800" i="0" u="none" strike="noStrike" kern="1200" dirty="0">
                <a:solidFill>
                  <a:schemeClr val="tx1"/>
                </a:solidFill>
                <a:effectLst/>
                <a:latin typeface="Book Antiqua" panose="02040602050305030304" pitchFamily="18" charset="0"/>
              </a:rPr>
              <a:t>Бренд-менеджер</a:t>
            </a:r>
            <a:endParaRPr lang="ru-RU" sz="180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algn="l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kern="1200" dirty="0">
                <a:solidFill>
                  <a:schemeClr val="tx1"/>
                </a:solidFill>
                <a:effectLst/>
                <a:latin typeface="Book Antiqua" panose="02040602050305030304" pitchFamily="18" charset="0"/>
              </a:rPr>
              <a:t>Дизайнер-фрилансер</a:t>
            </a:r>
            <a:endParaRPr lang="ru-RU" sz="180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algn="l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kern="1200" dirty="0">
                <a:solidFill>
                  <a:schemeClr val="tx1"/>
                </a:solidFill>
                <a:effectLst/>
                <a:latin typeface="Book Antiqua" panose="02040602050305030304" pitchFamily="18" charset="0"/>
              </a:rPr>
              <a:t>Копирайтер – фрилансер</a:t>
            </a:r>
            <a:endParaRPr lang="ru-RU" sz="180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algn="l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kern="1200" dirty="0">
                <a:solidFill>
                  <a:schemeClr val="tx1"/>
                </a:solidFill>
                <a:effectLst/>
                <a:latin typeface="Book Antiqua" panose="02040602050305030304" pitchFamily="18" charset="0"/>
              </a:rPr>
              <a:t>Режиссер -фрилансер</a:t>
            </a:r>
            <a:endParaRPr lang="ru-RU" sz="180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algn="l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kern="1200" dirty="0">
                <a:solidFill>
                  <a:schemeClr val="tx1"/>
                </a:solidFill>
                <a:effectLst/>
                <a:latin typeface="Book Antiqua" panose="02040602050305030304" pitchFamily="18" charset="0"/>
              </a:rPr>
              <a:t>Менеджер по продажам</a:t>
            </a:r>
            <a:endParaRPr lang="ru-RU" sz="180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algn="l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kern="1200" dirty="0">
                <a:solidFill>
                  <a:schemeClr val="tx1"/>
                </a:solidFill>
                <a:effectLst/>
                <a:latin typeface="Book Antiqua" panose="02040602050305030304" pitchFamily="18" charset="0"/>
              </a:rPr>
              <a:t>Маркетолог</a:t>
            </a:r>
            <a:endParaRPr lang="ru-RU" sz="180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68E54D5-AE93-8FEC-390D-C1A8401B1F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" y="2660664"/>
            <a:ext cx="4963159" cy="3822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372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prstClr val="black"/>
                </a:solidFill>
                <a:latin typeface="Arial" panose="020B0604020202020204"/>
              </a:rPr>
              <a:t>Планы развития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7313" indent="363538" algn="just"/>
            <a:r>
              <a:rPr lang="ru-RU" dirty="0">
                <a:latin typeface="Book Antiqua" panose="02040602050305030304" pitchFamily="18" charset="0"/>
              </a:rPr>
              <a:t>Рассчитать временные затраты на оказание каждой услуги.</a:t>
            </a:r>
          </a:p>
          <a:p>
            <a:pPr marL="87313" indent="363538" algn="just"/>
            <a:r>
              <a:rPr lang="ru-RU" dirty="0">
                <a:latin typeface="Book Antiqua" panose="02040602050305030304" pitchFamily="18" charset="0"/>
              </a:rPr>
              <a:t>Составить детальный бизнес-план проекта.</a:t>
            </a:r>
          </a:p>
          <a:p>
            <a:pPr marL="87313" indent="363538" algn="just"/>
            <a:r>
              <a:rPr lang="ru-RU" dirty="0">
                <a:latin typeface="Book Antiqua" panose="02040602050305030304" pitchFamily="18" charset="0"/>
              </a:rPr>
              <a:t>Наладить взаимодействие с потенциальными пользователями предлагаемых услуг.</a:t>
            </a:r>
          </a:p>
          <a:p>
            <a:pPr marL="87313" indent="363538" algn="just"/>
            <a:r>
              <a:rPr lang="ru-RU" dirty="0">
                <a:latin typeface="Book Antiqua" panose="02040602050305030304" pitchFamily="18" charset="0"/>
              </a:rPr>
              <a:t>Привлечь к сотрудничеству в распространении рекламы продукции фермерских хозяйств теле- и интернет-каналы.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1282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Контакты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lnSpc>
                <a:spcPts val="4360"/>
              </a:lnSpc>
              <a:buNone/>
            </a:pPr>
            <a:r>
              <a:rPr lang="ru-RU" dirty="0">
                <a:solidFill>
                  <a:prstClr val="black"/>
                </a:solidFill>
                <a:latin typeface="Book Antiqua" panose="02040602050305030304" pitchFamily="18" charset="0"/>
              </a:rPr>
              <a:t> Телефон:</a:t>
            </a:r>
            <a:r>
              <a:rPr lang="en-US" dirty="0">
                <a:solidFill>
                  <a:prstClr val="black"/>
                </a:solidFill>
                <a:latin typeface="Book Antiqua" panose="02040602050305030304" pitchFamily="18" charset="0"/>
              </a:rPr>
              <a:t> 79089585471</a:t>
            </a:r>
            <a:endParaRPr lang="ru-RU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lvl="0">
              <a:lnSpc>
                <a:spcPts val="4360"/>
              </a:lnSpc>
              <a:buNone/>
            </a:pPr>
            <a:r>
              <a:rPr lang="en-US" dirty="0">
                <a:solidFill>
                  <a:prstClr val="black"/>
                </a:solidFill>
                <a:latin typeface="Book Antiqua" panose="02040602050305030304" pitchFamily="18" charset="0"/>
              </a:rPr>
              <a:t>Email</a:t>
            </a:r>
            <a:r>
              <a:rPr lang="ru-RU">
                <a:solidFill>
                  <a:prstClr val="black"/>
                </a:solidFill>
                <a:latin typeface="Book Antiqua" panose="02040602050305030304" pitchFamily="18" charset="0"/>
              </a:rPr>
              <a:t>:</a:t>
            </a:r>
            <a:r>
              <a:rPr lang="en-US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en-US" dirty="0">
                <a:solidFill>
                  <a:prstClr val="black"/>
                </a:solidFill>
                <a:latin typeface="Book Antiqua" panose="02040602050305030304" pitchFamily="18" charset="0"/>
              </a:rPr>
              <a:t>vlogoshka@gmail.com</a:t>
            </a:r>
            <a:endParaRPr lang="ru-RU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endParaRPr lang="ru-RU" sz="32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34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Желтый и оранжевый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181</TotalTime>
  <Words>713</Words>
  <Application>Microsoft Office PowerPoint</Application>
  <PresentationFormat>Широкоэкранный</PresentationFormat>
  <Paragraphs>169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Book Antiqua</vt:lpstr>
      <vt:lpstr>Garamond</vt:lpstr>
      <vt:lpstr>Wingdings</vt:lpstr>
      <vt:lpstr>Натуральные материалы</vt:lpstr>
      <vt:lpstr>Креативное рекламное агентство «AgroBrand»  Кузбасский государственный аграрный университет  </vt:lpstr>
      <vt:lpstr>Актуальность проекта</vt:lpstr>
      <vt:lpstr>Проблема</vt:lpstr>
      <vt:lpstr>Решение</vt:lpstr>
      <vt:lpstr>Решение</vt:lpstr>
      <vt:lpstr>Рынок</vt:lpstr>
      <vt:lpstr>Бизнес-модель</vt:lpstr>
      <vt:lpstr>Финансовый план проекта</vt:lpstr>
      <vt:lpstr>Команда</vt:lpstr>
      <vt:lpstr>Планы развития</vt:lpstr>
      <vt:lpstr>Контакты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Креативное рекламное агентства «AgroBrand»  Кузбасский государственный аграрный университет</dc:title>
  <dc:creator>aud_2200_01</dc:creator>
  <cp:lastModifiedBy>Светлана Шипова</cp:lastModifiedBy>
  <cp:revision>20</cp:revision>
  <dcterms:created xsi:type="dcterms:W3CDTF">2023-11-24T05:15:43Z</dcterms:created>
  <dcterms:modified xsi:type="dcterms:W3CDTF">2023-12-05T15:23:42Z</dcterms:modified>
</cp:coreProperties>
</file>