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289426593692447"/>
          <c:y val="0"/>
          <c:w val="0.69725901900463916"/>
          <c:h val="0.9601985706803434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рынка
(В России)</c:v>
                </c:pt>
              </c:strCache>
            </c:strRef>
          </c:tx>
          <c:explosion val="8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27-4C14-90E2-4C22301D9119}"/>
              </c:ext>
            </c:extLst>
          </c:dPt>
          <c:dLbls>
            <c:dLbl>
              <c:idx val="0"/>
              <c:layout>
                <c:manualLayout>
                  <c:x val="1.0391635813899935E-7"/>
                  <c:y val="-0.407916758544652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92E8AA3-2A64-4EA1-B2BD-8D9D417D075C}" type="VALUE">
                      <a:rPr lang="en-US" sz="1800"/>
                      <a:pPr>
                        <a:defRPr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\ &quot;₽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ln>
                        <a:noFill/>
                      </a:ln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075989876052721"/>
                      <c:h val="0.131480705622932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127-4C14-90E2-4C22301D91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4700000000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7-4C14-90E2-4C22301D911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2825433076682133"/>
          <c:y val="0.20813938445885188"/>
          <c:w val="0.52342585705872435"/>
          <c:h val="0.7011461138399536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потенциальной
доли рынка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FA9-4477-9ED4-3D11A1C8F564}"/>
              </c:ext>
            </c:extLst>
          </c:dPt>
          <c:dLbls>
            <c:dLbl>
              <c:idx val="0"/>
              <c:layout>
                <c:manualLayout>
                  <c:x val="1.2539938405291915E-2"/>
                  <c:y val="-0.3416808399808359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06AB488-4088-4B92-9E63-C643CBDC4424}" type="VALUE">
                      <a:rPr lang="en-US" sz="1800"/>
                      <a:pPr>
                        <a:defRPr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\ &quot;₽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ln>
                        <a:noFill/>
                      </a:ln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121638686248153"/>
                      <c:h val="0.157742439069299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FA9-4477-9ED4-3D11A1C8F5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940000000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A9-4477-9ED4-3D11A1C8F56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Объем доли рынка</a:t>
            </a:r>
            <a:br>
              <a:rPr lang="ru-RU" dirty="0"/>
            </a:br>
            <a:r>
              <a:rPr lang="ru-RU" dirty="0"/>
              <a:t>которую мы сможем занять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328669954719624"/>
          <c:y val="0.21427344825513675"/>
          <c:w val="0.48336537276989877"/>
          <c:h val="0.698490542277123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потенциальной
доли рынка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20-414F-840B-454D6F9CA4A1}"/>
              </c:ext>
            </c:extLst>
          </c:dPt>
          <c:dLbls>
            <c:dLbl>
              <c:idx val="0"/>
              <c:layout>
                <c:manualLayout>
                  <c:x val="5.0297227997859375E-3"/>
                  <c:y val="-0.332829274435670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BD7FD1B-3C53-4891-AA40-53E54834990E}" type="VALUE">
                      <a:rPr lang="en-US" sz="1800"/>
                      <a:pPr>
                        <a:defRPr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\ &quot;₽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ln>
                        <a:noFill/>
                      </a:ln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33434753037546"/>
                      <c:h val="0.1706554435212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820-414F-840B-454D6F9CA4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94000000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20-414F-840B-454D6F9CA4A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0E5FE-392D-E2B6-30D2-B78EA6C46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B166B6-1605-8827-401A-B03E358D2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F58B3C-569F-D6A7-6B05-3459EAAE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518BDD-7839-2202-437D-F84C96052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8E41AB-E021-7005-05DE-4F584F1E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76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A80A5-6AD6-5E9F-3FC9-ED0B162B2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6D146-AF4B-F07D-760B-CD135A2F1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9E3F8F-172E-F413-C8D5-26D67529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AB1BFF-7B35-CEC1-2F42-A27EC915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54F7BE-10FC-DB25-C098-D89C71C60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19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DCDE4-1B87-94DF-1D95-D19185054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670A89-EF18-D5B5-45B4-C3974C271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AA62D1-DF33-28DA-B3C7-2B96FB88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EA1682-755B-0E61-944E-43BC4A5BF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25CFF7-FD85-5913-300C-C994DA15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8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669C2-C714-D83D-1F87-B1290E326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9BF1C9-E612-B2A6-6270-7A3608C84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22C706-E22C-FD17-C384-D09B38E33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539AA9-5EE2-286F-1C2B-52B3F24C9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04D1B3-9357-B4C9-D651-1097751B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D87BDE-F121-E523-8767-FD300C18B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49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638110-9CEA-D8D2-2BE0-67AD0C908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BF5FE2-B65F-4558-68BB-562A0833E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0C11C2-3ECC-5284-1B5E-B8649B6FC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D6AA19-E019-79A7-D81B-41C2B3A25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1A9A0A-6C35-0761-2F78-DE170E173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2FFFBE-A00D-26C5-EB18-0B17E7A3D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07EAB5-A23F-4944-4FC9-083328AFE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42E126-4277-4A83-AE27-5AFB23168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723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C9D61-F75F-3570-A847-DFF47B1DB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8ABFF0-E618-6042-40BD-2B6039A72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4445C3C-EC07-167F-C952-F0EB833D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3920D9-D753-28F6-99A3-B3D2FAC27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99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9715F3-7B1A-F86C-D274-61F34C394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B8DC334-7975-9F7E-E7B3-FD9A95C5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93F9BB-27E3-0E13-D154-4443D042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069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AF0EA-799C-6D74-AA78-4F1E7BA2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B32CF9-3502-7981-61E6-B20FC6ECD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450E19-E611-AA2B-437A-9CC9C3CA4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759D-8355-429A-3587-0F6C9348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02975C-BB8E-3716-D2B8-7BA59CF9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82C781-67D7-8DE2-2693-A57EB7FB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81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ECCE9-397B-0A7A-A519-24F52FF5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F905E70-14DE-38A4-3D85-03CB8B6A0E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D5FF57-6589-60B0-64B8-262F9D6FA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ABF8E7-9F7C-9406-C3BC-0F165D4E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6CAD81-7CA7-A17C-6C2D-68248E1B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E289A9-5D4F-96DF-FF6F-BDA233E2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846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5EACD-443B-B0DC-84AC-9AFEA7F7C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D68585-744F-8390-42B4-4D56B861A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ACAB27-5BE7-3A37-978A-DBDF4686E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90A92E-44E0-B1F7-9F52-A5DA15AD7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596144-9A0F-B328-82BB-4BC06956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31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DA7B66-068B-6168-1F7B-976FD75E98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632DC7-C602-A3F3-7937-1127BBF75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6CCF8C-B051-35E9-1C81-D4FADEBD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32D9C-FB7D-7B90-8A77-96BF5C1A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E70F1A-A7F1-8AAE-6A49-539C582D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94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4098F-B08C-98CC-988B-1F9BD9CC4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3E3FD0-1517-B8B2-FDE6-E8F543E08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7D8292-D0BF-EA9C-911D-221AD8527C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3B398-C133-4F43-ADC0-8D0467DDB15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62FBF6-12BA-AA78-1225-94831E2EA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94EB7E-929F-16CB-77E7-8D957745E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6712-4F1E-4AD9-BA36-A211ADE7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34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exoprom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7F49C-2AB9-A531-7374-65953CEDF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143" y="2061595"/>
            <a:ext cx="9373299" cy="1087642"/>
          </a:xfrm>
        </p:spPr>
        <p:txBody>
          <a:bodyPr>
            <a:noAutofit/>
          </a:bodyPr>
          <a:lstStyle/>
          <a:p>
            <a:r>
              <a:rPr lang="ru-RU" sz="10000" dirty="0" err="1">
                <a:latin typeface="Calibri" panose="020F0502020204030204" pitchFamily="34" charset="0"/>
                <a:cs typeface="Calibri" panose="020F0502020204030204" pitchFamily="34" charset="0"/>
              </a:rPr>
              <a:t>ЭкзоПром</a:t>
            </a:r>
            <a:r>
              <a:rPr lang="ru-RU" sz="10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F54A3D-C4F0-EFEC-1424-8F4C12AA5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278" y="3429000"/>
            <a:ext cx="11711031" cy="1655762"/>
          </a:xfrm>
        </p:spPr>
        <p:txBody>
          <a:bodyPr>
            <a:normAutofit/>
          </a:bodyPr>
          <a:lstStyle/>
          <a:p>
            <a:r>
              <a:rPr lang="ru-RU" sz="3600" dirty="0"/>
              <a:t>Промышленный экзоскелет, предназначенный для повышения силы и выносливости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768003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62FE6-6C35-FE90-D6A4-FDE7380C4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CFF938-D593-18F1-0A0F-6B86B12C7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 последние годы в России очень бурно развивается рынок логистики, спрос за 2020 год в данной отрасли вырос на 10%, в то время как еще только в первом полугодии 2023 года этот процент уже достиг 7% и продолжает активно расти.</a:t>
            </a:r>
          </a:p>
          <a:p>
            <a:pPr marL="0" indent="0" algn="just">
              <a:buNone/>
            </a:pPr>
            <a:r>
              <a:rPr lang="ru-RU">
                <a:latin typeface="Calibri" panose="020F0502020204030204" pitchFamily="34" charset="0"/>
                <a:cs typeface="Calibri" panose="020F0502020204030204" pitchFamily="34" charset="0"/>
              </a:rPr>
              <a:t>Вследствие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чего транспортные компании желают удовлетворить спрос рынка и тратят средства на развитие собственных мощностей, пытаясь унять спрос на услуги транспортировки и хранения товаров, открывают все больше складов и нанимают персонал всех возрастов по всей России.</a:t>
            </a:r>
          </a:p>
          <a:p>
            <a:pPr marL="0" indent="0" algn="just">
              <a:buNone/>
            </a:pP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23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6E6B1-2EC9-8E72-042D-A698AC6F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 </a:t>
            </a:r>
            <a:r>
              <a:rPr lang="ru-RU" sz="4800" b="1" dirty="0"/>
              <a:t>Проблемы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155644-C559-6DD0-FC8B-914A46C12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27" y="1535186"/>
            <a:ext cx="11476139" cy="5117284"/>
          </a:xfrm>
        </p:spPr>
        <p:txBody>
          <a:bodyPr>
            <a:normAutofit fontScale="925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Высокая травмоопасность </a:t>
            </a:r>
            <a:r>
              <a:rPr lang="ru-RU" dirty="0"/>
              <a:t>– рабочие, занимающиеся переносом больших тяжестей очень часто получают производственные травмы и зарабатывают профессиональные болезни, что приводит к снижению эффективности сотрудника, а иногда и полной неработоспособности на длительный срок.</a:t>
            </a:r>
            <a:endParaRPr lang="ru-RU" b="1" dirty="0"/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Большое количество вакантных мест </a:t>
            </a:r>
            <a:r>
              <a:rPr lang="ru-RU" dirty="0"/>
              <a:t>– компаниям нужно нанимать больше людей, чтобы обеспечить новые склады рабочей силой, тратить немало средств на их зарплаты и иные расходы.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Нехватка рабочих кадров </a:t>
            </a:r>
            <a:r>
              <a:rPr lang="ru-RU" dirty="0"/>
              <a:t>– компании страдают от малого притока рабочих из-за непопулярности и отсутствия престижа рабочих профессий, что вынуждает их сотрудничать с </a:t>
            </a:r>
            <a:r>
              <a:rPr lang="ru-RU" dirty="0">
                <a:effectLst/>
              </a:rPr>
              <a:t>аутсорсинговыми агентствами, что иногда только добавляет проблем, ведь рынок перенасыщен ненадежными агентствами, которые срывают заявки, подбирают неподходящих сотрудников, нарушают законодательство и т.д</a:t>
            </a:r>
            <a:r>
              <a:rPr lang="ru-RU" dirty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95678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4B3446-618C-F66B-431F-0C680AD6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/>
              <a:t> </a:t>
            </a:r>
            <a:r>
              <a:rPr lang="ru-RU" sz="4800" b="1" dirty="0"/>
              <a:t>Решение</a:t>
            </a:r>
            <a:endParaRPr lang="ru-RU" b="1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AC816B9-5B19-8202-0E9B-2A142723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27" y="1535186"/>
            <a:ext cx="11476139" cy="5117284"/>
          </a:xfrm>
        </p:spPr>
        <p:txBody>
          <a:bodyPr>
            <a:normAutofit fontScale="925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Высокая травмоопасность </a:t>
            </a:r>
            <a:r>
              <a:rPr lang="ru-RU" dirty="0"/>
              <a:t>– наш продукт поможет работникам выполнять свою работу более свободно, не опасаясь за свое здоровье, а кампаниям не придется терять доход из-за отсутствующего персонала.</a:t>
            </a:r>
            <a:endParaRPr lang="ru-RU" b="1" dirty="0"/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Большое количество вакантных мест </a:t>
            </a:r>
            <a:r>
              <a:rPr lang="ru-RU" dirty="0"/>
              <a:t>– благодаря нашему продукту рабочие смогут переносить более массивные грузы, прикладывая при этом значительно меньше усилий, что очень благоприятно скажется на их производительности, а компании смогут сократить штат работников, тем самым сократив расходы на их содержание.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Нехватка рабочих кадров </a:t>
            </a:r>
            <a:r>
              <a:rPr lang="ru-RU" dirty="0"/>
              <a:t>– наш продукт позволит людям, ранее не пригодным для данной деятельности, работать в этой сфере, также благодаря нашему продукту значительно снизится травмоопасность и повысятся условия работы, что значительно скажется на престижности и привлекательности подобных профессий.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89100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4B3446-618C-F66B-431F-0C680AD6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/>
              <a:t> </a:t>
            </a:r>
            <a:r>
              <a:rPr lang="ru-RU" sz="4800" b="1" dirty="0"/>
              <a:t>Продукт</a:t>
            </a:r>
            <a:endParaRPr lang="ru-RU" b="1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AC816B9-5B19-8202-0E9B-2A142723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9330" y="1535186"/>
            <a:ext cx="6560817" cy="51172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Экзоскелет, предназначен для помощи человеку в поднятии и удержании грузов большой массы или совершения однообразных, повторяющихся действий.</a:t>
            </a:r>
          </a:p>
          <a:p>
            <a:pPr marL="0" indent="0" algn="just">
              <a:buNone/>
            </a:pPr>
            <a:r>
              <a:rPr lang="ru-RU" dirty="0"/>
              <a:t>Наш продукт будет гибридным, что значит, что в основе его работы будут лежать как пассивные элементы (пружины, газлифты, резинки и т.д.), так и активные (электродвигатели, привода, гидро/пневмосистемы).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D61BAA3-F288-EBA4-16FC-CBC1A25983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207161"/>
              </p:ext>
            </p:extLst>
          </p:nvPr>
        </p:nvGraphicFramePr>
        <p:xfrm>
          <a:off x="355134" y="1535186"/>
          <a:ext cx="5164196" cy="4568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603080" imgH="9371160" progId="Photoshop.Image.13">
                  <p:embed/>
                </p:oleObj>
              </mc:Choice>
              <mc:Fallback>
                <p:oleObj name="Image" r:id="rId2" imgW="10603080" imgH="93711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5134" y="1535186"/>
                        <a:ext cx="5164196" cy="4568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589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4B3446-618C-F66B-431F-0C680AD6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/>
              <a:t> </a:t>
            </a:r>
            <a:r>
              <a:rPr lang="ru-RU" sz="4800" b="1" dirty="0"/>
              <a:t>Функционал </a:t>
            </a:r>
            <a:r>
              <a:rPr lang="en-US" sz="4800" b="1" dirty="0"/>
              <a:t>MVP</a:t>
            </a:r>
            <a:endParaRPr lang="ru-RU" b="1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AC816B9-5B19-8202-0E9B-2A142723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49" y="1468074"/>
            <a:ext cx="11400639" cy="511728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Минимально жизнеспособная версия для нашего проекта – простейший пассивный экзоскелет, не имеющий в своем строении поддержки рук и ног. Данная версия предназначена для помощи рабочему в разгибании спины и поддержания правильной осанки.</a:t>
            </a:r>
          </a:p>
          <a:p>
            <a:pPr marL="0" indent="0" algn="just">
              <a:buNone/>
            </a:pPr>
            <a:r>
              <a:rPr lang="ru-RU" dirty="0"/>
              <a:t>Наиболее сложным и травмоопасным этапом в поднятии груза является отрыв от поверхности, именно в этот момент, чаще всего, происходят травмы опорно-двигательного аппарата человека. Человек способен поднять значительный вес, если будет использовать правильную технику, но это не исключает факт износа опорно-двигательной системы и высокой утомляемости человека, осуществляющего подобные действия. Такие условия труда могут называться вредными и регламентируются нормами, утвержденными Министром труда России.</a:t>
            </a:r>
          </a:p>
          <a:p>
            <a:pPr marL="0" indent="0" algn="just">
              <a:buNone/>
            </a:pPr>
            <a:r>
              <a:rPr lang="ru-RU" dirty="0"/>
              <a:t>Наш продукт позволит работнику удерживать правильную стойку, которая значительно снизит шанс получить травму спины, а также будет помогать.</a:t>
            </a:r>
          </a:p>
        </p:txBody>
      </p:sp>
    </p:spTree>
    <p:extLst>
      <p:ext uri="{BB962C8B-B14F-4D97-AF65-F5344CB8AC3E}">
        <p14:creationId xmlns:p14="http://schemas.microsoft.com/office/powerpoint/2010/main" val="3587272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4B3446-618C-F66B-431F-0C680AD6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5779"/>
            <a:ext cx="10515600" cy="1325563"/>
          </a:xfrm>
        </p:spPr>
        <p:txBody>
          <a:bodyPr/>
          <a:lstStyle/>
          <a:p>
            <a:r>
              <a:rPr lang="ru-RU" b="1" dirty="0"/>
              <a:t> Размер рынка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CD2F745-326E-1E17-1A6F-B5C6AECFE0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0835266"/>
              </p:ext>
            </p:extLst>
          </p:nvPr>
        </p:nvGraphicFramePr>
        <p:xfrm>
          <a:off x="-299504" y="855242"/>
          <a:ext cx="4811562" cy="453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3925136C-D9E5-98AB-65E6-3DEFB3D3C5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9336823"/>
              </p:ext>
            </p:extLst>
          </p:nvPr>
        </p:nvGraphicFramePr>
        <p:xfrm>
          <a:off x="3564289" y="855242"/>
          <a:ext cx="5063422" cy="3779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BD242C8-761D-5C98-372F-E4ADB041AB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4766186"/>
              </p:ext>
            </p:extLst>
          </p:nvPr>
        </p:nvGraphicFramePr>
        <p:xfrm>
          <a:off x="7238147" y="998252"/>
          <a:ext cx="5048986" cy="3493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E478C5-8D5B-8BC4-2D6D-EE7AE4D8DFE0}"/>
                  </a:ext>
                </a:extLst>
              </p:cNvPr>
              <p:cNvSpPr txBox="1"/>
              <p:nvPr/>
            </p:nvSpPr>
            <p:spPr>
              <a:xfrm>
                <a:off x="-44434" y="4697744"/>
                <a:ext cx="436986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/>
                  <a:t>Мы считаем, что благодаря нашему экзоскелету, рабочий на складе сможет единолично справляться с помещениями до 100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1600" dirty="0"/>
                  <a:t>. По данным сайта </a:t>
                </a:r>
                <a:r>
                  <a:rPr lang="en-US" sz="1600" dirty="0"/>
                  <a:t>Logirus.ru</a:t>
                </a:r>
                <a:r>
                  <a:rPr lang="ru-RU" sz="1600" dirty="0"/>
                  <a:t> сейчас суммарное предложение составляет 47млн кв. метров. Таким образом наш потенциальный рынок составляет примерно 4,7 млрд. рублей.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E478C5-8D5B-8BC4-2D6D-EE7AE4D8D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4434" y="4697744"/>
                <a:ext cx="4369869" cy="1815882"/>
              </a:xfrm>
              <a:prstGeom prst="rect">
                <a:avLst/>
              </a:prstGeom>
              <a:blipFill>
                <a:blip r:embed="rId5"/>
                <a:stretch>
                  <a:fillRect t="-1007" r="-418" b="-33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11930FB-33DD-C216-A755-DC97E25A9450}"/>
              </a:ext>
            </a:extLst>
          </p:cNvPr>
          <p:cNvSpPr txBox="1"/>
          <p:nvPr/>
        </p:nvSpPr>
        <p:spPr>
          <a:xfrm>
            <a:off x="4161322" y="4697744"/>
            <a:ext cx="3869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Имея на рынке всего 4 основных конкурента в области промышленных экзоскелетов, выходит, что наша потенциальная доля составит 20% от общего объема.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E002E-FFF5-1DCF-C2F9-6AFF11566EF9}"/>
              </a:ext>
            </a:extLst>
          </p:cNvPr>
          <p:cNvSpPr txBox="1"/>
          <p:nvPr/>
        </p:nvSpPr>
        <p:spPr>
          <a:xfrm>
            <a:off x="8189228" y="4714219"/>
            <a:ext cx="31645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Мы считаем что на начальном этапе мы будем способны охватить 10% от нашей потенциальной доли.</a:t>
            </a:r>
          </a:p>
        </p:txBody>
      </p:sp>
    </p:spTree>
    <p:extLst>
      <p:ext uri="{BB962C8B-B14F-4D97-AF65-F5344CB8AC3E}">
        <p14:creationId xmlns:p14="http://schemas.microsoft.com/office/powerpoint/2010/main" val="1833251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4B3446-618C-F66B-431F-0C680AD6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/>
              <a:t> </a:t>
            </a:r>
            <a:r>
              <a:rPr lang="ru-RU" sz="4800" b="1" dirty="0"/>
              <a:t>Конкуренты</a:t>
            </a:r>
            <a:endParaRPr lang="ru-RU" b="1" dirty="0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F06F5E7E-E7C8-8EA0-5FB4-67A3A76ED7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4209379"/>
              </p:ext>
            </p:extLst>
          </p:nvPr>
        </p:nvGraphicFramePr>
        <p:xfrm>
          <a:off x="317634" y="1825624"/>
          <a:ext cx="11521440" cy="4517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315689387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891998195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59103187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460625637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165708206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678343389"/>
                    </a:ext>
                  </a:extLst>
                </a:gridCol>
              </a:tblGrid>
              <a:tr h="83225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Список критериев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ЭкзоПром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Exorise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ПроЭкзо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Экзохивер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/>
                        <a:t>Экзаурус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8303111"/>
                  </a:ext>
                </a:extLst>
              </a:tr>
              <a:tr h="83225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Цена,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10 000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127 000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57 000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640 000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100 000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168501"/>
                  </a:ext>
                </a:extLst>
              </a:tr>
              <a:tr h="83225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Доступность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Будет свободно продаваться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Продается в личном магазине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Продается в личном магазине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 продается на широкую аудиторию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Предоставляется исключительно по договору с компаниями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326764"/>
                  </a:ext>
                </a:extLst>
              </a:tr>
              <a:tr h="83225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Вес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кг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2,5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2,6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1,8 кг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5694784"/>
                  </a:ext>
                </a:extLst>
              </a:tr>
              <a:tr h="83225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Подъемная сила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 кг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60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 кг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969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526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4B3446-618C-F66B-431F-0C680AD6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/>
              <a:t> 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53091C-57A2-8EE3-5FC8-E331DB1B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1325" y="1546309"/>
            <a:ext cx="805233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Максим </a:t>
            </a:r>
            <a:r>
              <a:rPr lang="ru-RU" dirty="0" err="1"/>
              <a:t>Литвинченко</a:t>
            </a:r>
            <a:br>
              <a:rPr lang="ru-RU" dirty="0"/>
            </a:br>
            <a:r>
              <a:rPr lang="ru-RU" sz="1800" dirty="0"/>
              <a:t>Лидер команды</a:t>
            </a:r>
            <a:br>
              <a:rPr lang="ru-RU" dirty="0"/>
            </a:br>
            <a:r>
              <a:rPr lang="ru-RU" dirty="0"/>
              <a:t>Продакт-менеджер, аналитик, разработчик.</a:t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3759F2-FC69-2D54-30B2-BEC99F3B15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87" t="22035" r="13203" b="18737"/>
          <a:stretch/>
        </p:blipFill>
        <p:spPr>
          <a:xfrm>
            <a:off x="673768" y="1546309"/>
            <a:ext cx="1751798" cy="20365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AAC614-F723-1192-3BAE-8856F3EB0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29" y="3956789"/>
            <a:ext cx="1790737" cy="2036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F7E7CF-B699-6607-4323-80EBED6BFB62}"/>
              </a:ext>
            </a:extLst>
          </p:cNvPr>
          <p:cNvSpPr txBox="1"/>
          <p:nvPr/>
        </p:nvSpPr>
        <p:spPr>
          <a:xfrm>
            <a:off x="2791325" y="3850106"/>
            <a:ext cx="70071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Андрей Балунов</a:t>
            </a:r>
            <a:br>
              <a:rPr lang="ru-RU" sz="2400" dirty="0"/>
            </a:br>
            <a:r>
              <a:rPr lang="ru-RU" dirty="0"/>
              <a:t>Руководитель разработок</a:t>
            </a:r>
            <a:br>
              <a:rPr lang="ru-RU" sz="2400" dirty="0"/>
            </a:br>
            <a:r>
              <a:rPr lang="ru-RU" sz="2800" dirty="0"/>
              <a:t>Тестировщик, разработчик, логист, дизайнер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86296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A3CEB-CA2E-F8FA-26FF-4B828261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Инвестиционный запрос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79C71D-315F-E58F-9177-BD40E28B9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Нам нужно на разработку и развитие бизнеса по предварительным подсчетам до 5 млн рублей.</a:t>
            </a:r>
          </a:p>
          <a:p>
            <a:pPr marL="0" indent="0">
              <a:buNone/>
            </a:pPr>
            <a:r>
              <a:rPr lang="ru-RU" dirty="0"/>
              <a:t>Данные деньги будут потрачены на оборудование, рабочие помещения, зарплаты сотрудникам, рекламу.</a:t>
            </a:r>
          </a:p>
          <a:p>
            <a:pPr marL="0" indent="0">
              <a:buNone/>
            </a:pPr>
            <a:r>
              <a:rPr lang="ru-RU" dirty="0"/>
              <a:t>Инвестору в свою очередь мы предлагаем 20% доли нашей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4055606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4B3446-618C-F66B-431F-0C680AD6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/>
              <a:t>Контакты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B3AF92-AE2F-4B45-FAB8-D39559C38E4A}"/>
              </a:ext>
            </a:extLst>
          </p:cNvPr>
          <p:cNvSpPr txBox="1"/>
          <p:nvPr/>
        </p:nvSpPr>
        <p:spPr>
          <a:xfrm>
            <a:off x="838200" y="1741067"/>
            <a:ext cx="84501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Звоните		Максим  -   +79157949939</a:t>
            </a:r>
            <a:br>
              <a:rPr lang="ru-RU" sz="2800" dirty="0"/>
            </a:br>
            <a:r>
              <a:rPr lang="ru-RU" sz="2800" dirty="0"/>
              <a:t>			Андрей  -   +79307477008</a:t>
            </a:r>
            <a:endParaRPr lang="en-US" sz="2800" dirty="0"/>
          </a:p>
          <a:p>
            <a:endParaRPr lang="ru-RU" sz="2800" dirty="0"/>
          </a:p>
          <a:p>
            <a:r>
              <a:rPr lang="ru-RU" sz="2800" dirty="0" err="1"/>
              <a:t>Пришите</a:t>
            </a:r>
            <a:r>
              <a:rPr lang="ru-RU" sz="2800" dirty="0"/>
              <a:t>		</a:t>
            </a:r>
            <a:r>
              <a:rPr lang="en-US" sz="2800" dirty="0">
                <a:hlinkClick r:id="rId2"/>
              </a:rPr>
              <a:t>exoprom@gmail.com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Telegram</a:t>
            </a:r>
            <a:r>
              <a:rPr lang="ru-RU" sz="2800" dirty="0"/>
              <a:t>		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18372E-759E-BF4B-227D-978FA3C2BF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8" t="24605" r="21519" b="44000"/>
          <a:stretch/>
        </p:blipFill>
        <p:spPr>
          <a:xfrm>
            <a:off x="3513221" y="3679829"/>
            <a:ext cx="2582779" cy="304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906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</TotalTime>
  <Words>813</Words>
  <Application>Microsoft Office PowerPoint</Application>
  <PresentationFormat>Широкоэкранный</PresentationFormat>
  <Paragraphs>74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Тема Office</vt:lpstr>
      <vt:lpstr>Image</vt:lpstr>
      <vt:lpstr>ЭкзоПром </vt:lpstr>
      <vt:lpstr>Целевая аудитория</vt:lpstr>
      <vt:lpstr> Проблемы</vt:lpstr>
      <vt:lpstr> Решение</vt:lpstr>
      <vt:lpstr> Продукт</vt:lpstr>
      <vt:lpstr> Функционал MVP</vt:lpstr>
      <vt:lpstr> Размер рынка</vt:lpstr>
      <vt:lpstr> Конкуренты</vt:lpstr>
      <vt:lpstr> Команда</vt:lpstr>
      <vt:lpstr>Инвестиционный запрос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ЭкзоПром </dc:title>
  <dc:creator>VioletPC</dc:creator>
  <cp:lastModifiedBy>VioletPC</cp:lastModifiedBy>
  <cp:revision>7</cp:revision>
  <dcterms:created xsi:type="dcterms:W3CDTF">2023-11-15T20:29:45Z</dcterms:created>
  <dcterms:modified xsi:type="dcterms:W3CDTF">2023-11-17T09:48:54Z</dcterms:modified>
</cp:coreProperties>
</file>