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19"/>
  </p:notesMasterIdLst>
  <p:sldIdLst>
    <p:sldId id="366" r:id="rId6"/>
    <p:sldId id="257" r:id="rId7"/>
    <p:sldId id="359" r:id="rId8"/>
    <p:sldId id="360" r:id="rId9"/>
    <p:sldId id="363" r:id="rId10"/>
    <p:sldId id="260" r:id="rId11"/>
    <p:sldId id="261" r:id="rId12"/>
    <p:sldId id="364" r:id="rId13"/>
    <p:sldId id="369" r:id="rId14"/>
    <p:sldId id="264" r:id="rId15"/>
    <p:sldId id="367" r:id="rId16"/>
    <p:sldId id="258" r:id="rId17"/>
    <p:sldId id="265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montserrat" panose="02000000000000000000" pitchFamily="2" charset="0"/>
      <p:regular r:id="rId26"/>
      <p:bold r:id="rId27"/>
      <p:italic r:id="rId28"/>
      <p:boldItalic r:id="rId29"/>
    </p:embeddedFont>
    <p:embeddedFont>
      <p:font typeface="PT Sans" panose="02000000000000000000" pitchFamily="2" charset="0"/>
      <p:regular r:id="rId30"/>
      <p:bold r:id="rId31"/>
      <p:italic r:id="rId32"/>
      <p:boldItalic r:id="rId33"/>
    </p:embeddedFont>
    <p:embeddedFont>
      <p:font typeface="roboto slab" panose="02000000000000000000" pitchFamily="2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2F30"/>
    <a:srgbClr val="CF6E6F"/>
    <a:srgbClr val="EBC5C5"/>
    <a:srgbClr val="E5B1B1"/>
    <a:srgbClr val="EBC4C5"/>
    <a:srgbClr val="E0E0E0"/>
    <a:srgbClr val="90AB74"/>
    <a:srgbClr val="E1A7A8"/>
    <a:srgbClr val="BF3F3F"/>
    <a:srgbClr val="B2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50"/>
        <p:guide pos="181"/>
        <p:guide pos="521"/>
        <p:guide pos="5035"/>
        <p:guide orient="horz" pos="894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26" Type="http://schemas.openxmlformats.org/officeDocument/2006/relationships/font" Target="fonts/font7.fntdata" /><Relationship Id="rId39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21" Type="http://schemas.openxmlformats.org/officeDocument/2006/relationships/font" Target="fonts/font2.fntdata" /><Relationship Id="rId34" Type="http://schemas.openxmlformats.org/officeDocument/2006/relationships/font" Target="fonts/font15.fntdata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5" Type="http://schemas.openxmlformats.org/officeDocument/2006/relationships/font" Target="fonts/font6.fntdata" /><Relationship Id="rId33" Type="http://schemas.openxmlformats.org/officeDocument/2006/relationships/font" Target="fonts/font14.fntdata" /><Relationship Id="rId38" Type="http://schemas.openxmlformats.org/officeDocument/2006/relationships/theme" Target="theme/theme1.xml" /><Relationship Id="rId2" Type="http://schemas.openxmlformats.org/officeDocument/2006/relationships/customXml" Target="../customXml/item2.xml" /><Relationship Id="rId16" Type="http://schemas.openxmlformats.org/officeDocument/2006/relationships/slide" Target="slides/slide11.xml" /><Relationship Id="rId20" Type="http://schemas.openxmlformats.org/officeDocument/2006/relationships/font" Target="fonts/font1.fntdata" /><Relationship Id="rId29" Type="http://schemas.openxmlformats.org/officeDocument/2006/relationships/font" Target="fonts/font10.fntdata" /><Relationship Id="rId1" Type="http://schemas.openxmlformats.org/officeDocument/2006/relationships/customXml" Target="../customXml/item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24" Type="http://schemas.openxmlformats.org/officeDocument/2006/relationships/font" Target="fonts/font5.fntdata" /><Relationship Id="rId32" Type="http://schemas.openxmlformats.org/officeDocument/2006/relationships/font" Target="fonts/font13.fntdata" /><Relationship Id="rId37" Type="http://schemas.openxmlformats.org/officeDocument/2006/relationships/viewProps" Target="viewProps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10.xml" /><Relationship Id="rId23" Type="http://schemas.openxmlformats.org/officeDocument/2006/relationships/font" Target="fonts/font4.fntdata" /><Relationship Id="rId28" Type="http://schemas.openxmlformats.org/officeDocument/2006/relationships/font" Target="fonts/font9.fntdata" /><Relationship Id="rId36" Type="http://schemas.openxmlformats.org/officeDocument/2006/relationships/presProps" Target="presProps.xml" /><Relationship Id="rId10" Type="http://schemas.openxmlformats.org/officeDocument/2006/relationships/slide" Target="slides/slide5.xml" /><Relationship Id="rId19" Type="http://schemas.openxmlformats.org/officeDocument/2006/relationships/notesMaster" Target="notesMasters/notesMaster1.xml" /><Relationship Id="rId31" Type="http://schemas.openxmlformats.org/officeDocument/2006/relationships/font" Target="fonts/font12.fntdata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font" Target="fonts/font3.fntdata" /><Relationship Id="rId27" Type="http://schemas.openxmlformats.org/officeDocument/2006/relationships/font" Target="fonts/font8.fntdata" /><Relationship Id="rId30" Type="http://schemas.openxmlformats.org/officeDocument/2006/relationships/font" Target="fonts/font11.fntdata" /><Relationship Id="rId35" Type="http://schemas.openxmlformats.org/officeDocument/2006/relationships/font" Target="fonts/font16.fnt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 /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 /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 /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 /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 /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905192fb10c3449fb11842d9131cd709" TargetMode="External" /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658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154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7917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759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0867c94e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0867c94e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6493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13.xml" /><Relationship Id="rId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12.xml" /><Relationship Id="rId1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16.xml" /><Relationship Id="rId5" Type="http://schemas.openxmlformats.org/officeDocument/2006/relationships/slideLayout" Target="../slideLayouts/slideLayout15.xml" /><Relationship Id="rId10" Type="http://schemas.openxmlformats.org/officeDocument/2006/relationships/theme" Target="../theme/theme2.xml" /><Relationship Id="rId4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jpeg" /><Relationship Id="rId5" Type="http://schemas.openxmlformats.org/officeDocument/2006/relationships/image" Target="../media/image4.jpe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6.jpeg" /><Relationship Id="rId4" Type="http://schemas.openxmlformats.org/officeDocument/2006/relationships/hyperlink" Target="https://pt.2035.university/project/kapi-virtualnyj-drug-dla-obsenia" TargetMode="Externa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6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6.jpe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m.facebook.com/joydbot" TargetMode="External" /><Relationship Id="rId3" Type="http://schemas.openxmlformats.org/officeDocument/2006/relationships/image" Target="../media/image3.png" /><Relationship Id="rId7" Type="http://schemas.openxmlformats.org/officeDocument/2006/relationships/hyperlink" Target="https://www.wysa.com" TargetMode="External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2.xml" /><Relationship Id="rId6" Type="http://schemas.openxmlformats.org/officeDocument/2006/relationships/hyperlink" Target="https://www.sanvello.com" TargetMode="External" /><Relationship Id="rId5" Type="http://schemas.openxmlformats.org/officeDocument/2006/relationships/hyperlink" Target="https://www.betterhelp.com" TargetMode="External" /><Relationship Id="rId4" Type="http://schemas.openxmlformats.org/officeDocument/2006/relationships/image" Target="../media/image6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4.jpeg" /><Relationship Id="rId4" Type="http://schemas.openxmlformats.org/officeDocument/2006/relationships/image" Target="../media/image3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4.jpeg" /><Relationship Id="rId4" Type="http://schemas.openxmlformats.org/officeDocument/2006/relationships/image" Target="../media/image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4.jpeg" /><Relationship Id="rId4" Type="http://schemas.openxmlformats.org/officeDocument/2006/relationships/image" Target="../media/image3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4.jpeg" /><Relationship Id="rId4" Type="http://schemas.openxmlformats.org/officeDocument/2006/relationships/image" Target="../media/image3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 /><Relationship Id="rId3" Type="http://schemas.openxmlformats.org/officeDocument/2006/relationships/image" Target="../media/image3.png" /><Relationship Id="rId7" Type="http://schemas.openxmlformats.org/officeDocument/2006/relationships/image" Target="../media/image11.jpe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0.jpeg" /><Relationship Id="rId5" Type="http://schemas.openxmlformats.org/officeDocument/2006/relationships/image" Target="../media/image9.jpeg" /><Relationship Id="rId10" Type="http://schemas.openxmlformats.org/officeDocument/2006/relationships/image" Target="../media/image7.png" /><Relationship Id="rId4" Type="http://schemas.openxmlformats.org/officeDocument/2006/relationships/image" Target="../media/image2.jpeg" /><Relationship Id="rId9" Type="http://schemas.openxmlformats.org/officeDocument/2006/relationships/image" Target="../media/image13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4.jpeg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CA882976-22C1-025E-561D-3FBC0F2197BE}"/>
              </a:ext>
            </a:extLst>
          </p:cNvPr>
          <p:cNvSpPr/>
          <p:nvPr/>
        </p:nvSpPr>
        <p:spPr>
          <a:xfrm>
            <a:off x="1050279" y="51027"/>
            <a:ext cx="5621015" cy="5041446"/>
          </a:xfrm>
          <a:prstGeom prst="ellipse">
            <a:avLst/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3EAFE0-068B-C32C-D94A-9122A1A36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608" y="140677"/>
            <a:ext cx="2353403" cy="48621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788EF-7D4D-9266-9FA2-A764FD310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12" y="179300"/>
            <a:ext cx="861267" cy="573946"/>
          </a:xfrm>
          <a:prstGeom prst="rect">
            <a:avLst/>
          </a:prstGeom>
        </p:spPr>
      </p:pic>
      <p:pic>
        <p:nvPicPr>
          <p:cNvPr id="10" name="Рисунок 15">
            <a:extLst>
              <a:ext uri="{FF2B5EF4-FFF2-40B4-BE49-F238E27FC236}">
                <a16:creationId xmlns:a16="http://schemas.microsoft.com/office/drawing/2014/main" id="{4DFB0CB2-ABBC-C52D-AF03-FB64775F0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34" y="2046264"/>
            <a:ext cx="683419" cy="6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oogle Shape;54;p13">
            <a:extLst>
              <a:ext uri="{FF2B5EF4-FFF2-40B4-BE49-F238E27FC236}">
                <a16:creationId xmlns:a16="http://schemas.microsoft.com/office/drawing/2014/main" id="{ABABDC19-31BE-0F8E-C7DA-E7613FB2114C}"/>
              </a:ext>
            </a:extLst>
          </p:cNvPr>
          <p:cNvSpPr txBox="1">
            <a:spLocks/>
          </p:cNvSpPr>
          <p:nvPr/>
        </p:nvSpPr>
        <p:spPr>
          <a:xfrm>
            <a:off x="1921690" y="1449610"/>
            <a:ext cx="3878192" cy="13940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 </a:t>
            </a:r>
            <a:r>
              <a:rPr lang="ru-RU" sz="2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2.0 </a:t>
            </a:r>
          </a:p>
          <a:p>
            <a:pPr algn="l"/>
            <a:r>
              <a:rPr lang="ru-RU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П22 КАПИ – виртуальный друг для общения</a:t>
            </a:r>
          </a:p>
          <a:p>
            <a:pPr algn="l"/>
            <a:endParaRPr lang="ru-RU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1F9397-6977-4437-208D-4B4CED04F5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012" y="4432539"/>
            <a:ext cx="948226" cy="570284"/>
          </a:xfrm>
          <a:prstGeom prst="rect">
            <a:avLst/>
          </a:prstGeom>
        </p:spPr>
      </p:pic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F17C499C-6E5B-B2B9-C42C-3A65E8CD15E6}"/>
              </a:ext>
            </a:extLst>
          </p:cNvPr>
          <p:cNvCxnSpPr>
            <a:cxnSpLocks/>
          </p:cNvCxnSpPr>
          <p:nvPr/>
        </p:nvCxnSpPr>
        <p:spPr>
          <a:xfrm>
            <a:off x="1855021" y="3035021"/>
            <a:ext cx="4011529" cy="0"/>
          </a:xfrm>
          <a:prstGeom prst="straightConnector1">
            <a:avLst/>
          </a:prstGeom>
          <a:ln>
            <a:solidFill>
              <a:srgbClr val="CF6E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CB98F63-54E7-B0F3-E3DB-1898B991A241}"/>
              </a:ext>
            </a:extLst>
          </p:cNvPr>
          <p:cNvSpPr txBox="1"/>
          <p:nvPr/>
        </p:nvSpPr>
        <p:spPr>
          <a:xfrm>
            <a:off x="1855021" y="3124672"/>
            <a:ext cx="4322822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>
                <a:solidFill>
                  <a:srgbClr val="CF6E6F"/>
                </a:solidFill>
                <a:effectLst/>
                <a:latin typeface="YS Text"/>
              </a:rPr>
              <a:t>ЮЖНЫЙ ФЕДЕРАЛЬНЫЙ УНИВЕРСИТЕТ, ФГАОУ ВО "ЮФУ"</a:t>
            </a:r>
          </a:p>
          <a:p>
            <a:endParaRPr lang="ru-RU" sz="1400">
              <a:solidFill>
                <a:srgbClr val="CF6E6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>
                <a:solidFill>
                  <a:srgbClr val="CF6E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Академия психологии и педагогики</a:t>
            </a:r>
          </a:p>
          <a:p>
            <a:r>
              <a:rPr lang="ru-RU" sz="1400">
                <a:solidFill>
                  <a:srgbClr val="CF6E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Институт высоких технологий и пьезотехники ЮФУ</a:t>
            </a:r>
            <a:endParaRPr lang="ru-RU">
              <a:solidFill>
                <a:srgbClr val="CF6E6F"/>
              </a:solidFill>
            </a:endParaRPr>
          </a:p>
        </p:txBody>
      </p:sp>
      <p:sp>
        <p:nvSpPr>
          <p:cNvPr id="9" name="Блок-схема: альтернативный процесс 8">
            <a:extLst>
              <a:ext uri="{FF2B5EF4-FFF2-40B4-BE49-F238E27FC236}">
                <a16:creationId xmlns:a16="http://schemas.microsoft.com/office/drawing/2014/main" id="{99FC650A-575C-B1EF-5B5D-C821A78C2763}"/>
              </a:ext>
            </a:extLst>
          </p:cNvPr>
          <p:cNvSpPr/>
          <p:nvPr/>
        </p:nvSpPr>
        <p:spPr>
          <a:xfrm>
            <a:off x="6917020" y="3600327"/>
            <a:ext cx="1294050" cy="279796"/>
          </a:xfrm>
          <a:prstGeom prst="flowChartAlternateProcess">
            <a:avLst/>
          </a:prstGeom>
          <a:solidFill>
            <a:srgbClr val="FFBFBF"/>
          </a:solidFill>
          <a:ln>
            <a:solidFill>
              <a:srgbClr val="EBC5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альтернативный процесс 12">
            <a:extLst>
              <a:ext uri="{FF2B5EF4-FFF2-40B4-BE49-F238E27FC236}">
                <a16:creationId xmlns:a16="http://schemas.microsoft.com/office/drawing/2014/main" id="{C0524EEF-D07E-5459-C063-BBEC570CD8DD}"/>
              </a:ext>
            </a:extLst>
          </p:cNvPr>
          <p:cNvSpPr/>
          <p:nvPr/>
        </p:nvSpPr>
        <p:spPr>
          <a:xfrm>
            <a:off x="6238511" y="4036042"/>
            <a:ext cx="1294050" cy="279796"/>
          </a:xfrm>
          <a:prstGeom prst="flowChartAlternateProcess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CBDD6FEA-1C1D-1E2D-C721-6EB64EB7160B}"/>
              </a:ext>
            </a:extLst>
          </p:cNvPr>
          <p:cNvSpPr/>
          <p:nvPr/>
        </p:nvSpPr>
        <p:spPr>
          <a:xfrm>
            <a:off x="6270995" y="3157485"/>
            <a:ext cx="1294050" cy="279796"/>
          </a:xfrm>
          <a:prstGeom prst="flowChartAlternateProcess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433A65-53DA-1CFF-29FF-BBF1D958D75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61"/>
          <a:stretch/>
        </p:blipFill>
        <p:spPr>
          <a:xfrm>
            <a:off x="6297650" y="607082"/>
            <a:ext cx="1840955" cy="291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38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B3BD4E-3EEE-0586-C22A-E7B7AC46E9EA}"/>
              </a:ext>
            </a:extLst>
          </p:cNvPr>
          <p:cNvSpPr/>
          <p:nvPr/>
        </p:nvSpPr>
        <p:spPr>
          <a:xfrm>
            <a:off x="17263" y="0"/>
            <a:ext cx="5037364" cy="5143500"/>
          </a:xfrm>
          <a:prstGeom prst="rect">
            <a:avLst/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Google Shape;106;p26"/>
          <p:cNvSpPr txBox="1"/>
          <p:nvPr/>
        </p:nvSpPr>
        <p:spPr>
          <a:xfrm>
            <a:off x="342894" y="-775051"/>
            <a:ext cx="4229106" cy="39537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30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ru" sz="3200" dirty="0">
                <a:solidFill>
                  <a:schemeClr val="bg1"/>
                </a:solidFill>
                <a:latin typeface="Calibri"/>
                <a:cs typeface="Calibri"/>
                <a:sym typeface="PT Sans"/>
              </a:rPr>
              <a:t>Проект «</a:t>
            </a:r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SBS 2</a:t>
            </a:r>
            <a:r>
              <a:rPr lang="ru-RU" sz="3200" dirty="0">
                <a:solidFill>
                  <a:schemeClr val="bg1"/>
                </a:solidFill>
                <a:latin typeface="Calibri"/>
                <a:cs typeface="Calibri"/>
              </a:rPr>
              <a:t>.0 П-22 КАПИ – виртуальный друг для общения </a:t>
            </a:r>
            <a:r>
              <a:rPr lang="ru" sz="3200" dirty="0">
                <a:solidFill>
                  <a:schemeClr val="bg1"/>
                </a:solidFill>
                <a:latin typeface="Calibri"/>
                <a:cs typeface="Calibri"/>
                <a:sym typeface="PT Sans"/>
              </a:rPr>
              <a:t>»</a:t>
            </a:r>
            <a:endParaRPr sz="3200" dirty="0">
              <a:solidFill>
                <a:schemeClr val="bg1"/>
              </a:solidFill>
              <a:latin typeface="Calibri"/>
              <a:cs typeface="Calibri"/>
              <a:sym typeface="PT Sans"/>
            </a:endParaRPr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EBDAC0CC-1D90-16D8-2150-3D0F10E0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124959-36DA-BE04-AAFF-77F205B9007D}"/>
              </a:ext>
            </a:extLst>
          </p:cNvPr>
          <p:cNvSpPr txBox="1"/>
          <p:nvPr/>
        </p:nvSpPr>
        <p:spPr>
          <a:xfrm>
            <a:off x="493684" y="2678672"/>
            <a:ext cx="388642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Организатор  проекта: ЮФУ</a:t>
            </a:r>
          </a:p>
          <a:p>
            <a:endParaRPr lang="ru-RU" sz="1600">
              <a:solidFill>
                <a:schemeClr val="bg1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r>
              <a:rPr lang="ru" sz="1600">
                <a:solidFill>
                  <a:schemeClr val="bg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Ссылка на проект в 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Project </a:t>
            </a:r>
            <a:r>
              <a:rPr lang="ru-RU" sz="1600">
                <a:solidFill>
                  <a:schemeClr val="bg1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:</a:t>
            </a:r>
          </a:p>
          <a:p>
            <a:endParaRPr lang="ru-RU" sz="1600">
              <a:solidFill>
                <a:schemeClr val="bg1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r>
              <a:rPr lang="ru-RU" sz="1600">
                <a:solidFill>
                  <a:schemeClr val="bg1"/>
                </a:solidFill>
                <a:latin typeface="Calibri" panose="020F0502020204030204" pitchFamily="34" charset="0"/>
                <a:ea typeface="PT Sans"/>
                <a:sym typeface="PT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https://pt.2035.university/project/kapi-virtualnyj-drug-dla-obsenia</a:t>
            </a:r>
            <a:r>
              <a:rPr lang="ru-RU" sz="1600">
                <a:solidFill>
                  <a:schemeClr val="bg1"/>
                </a:solidFill>
                <a:latin typeface="Calibri" panose="020F0502020204030204" pitchFamily="34" charset="0"/>
                <a:ea typeface="PT Sans"/>
                <a:sym typeface="PT Sans"/>
              </a:rPr>
              <a:t> </a:t>
            </a:r>
          </a:p>
          <a:p>
            <a:endParaRPr lang="ru-RU" sz="1600">
              <a:solidFill>
                <a:schemeClr val="bg1"/>
              </a:solidFill>
            </a:endParaRPr>
          </a:p>
          <a:p>
            <a:r>
              <a:rPr lang="ru-RU" sz="1600">
                <a:solidFill>
                  <a:schemeClr val="bg1"/>
                </a:solidFill>
              </a:rPr>
              <a:t>Рынок НТИ : </a:t>
            </a:r>
            <a:r>
              <a:rPr lang="ru-RU" sz="1600" err="1">
                <a:solidFill>
                  <a:schemeClr val="bg1"/>
                </a:solidFill>
              </a:rPr>
              <a:t>технет</a:t>
            </a:r>
            <a:endParaRPr lang="ru-RU" sz="1600">
              <a:solidFill>
                <a:schemeClr val="bg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961087B-895C-B7C1-E5A4-BD7A51BDF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861" y="126553"/>
            <a:ext cx="634380" cy="4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B1B82F-E136-8BD4-046D-2AF40697C60B}"/>
              </a:ext>
            </a:extLst>
          </p:cNvPr>
          <p:cNvSpPr txBox="1"/>
          <p:nvPr/>
        </p:nvSpPr>
        <p:spPr>
          <a:xfrm>
            <a:off x="5282899" y="1201816"/>
            <a:ext cx="3843838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804863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2"/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Проблемы которые решаем</a:t>
            </a:r>
          </a:p>
          <a:p>
            <a:pPr marL="0" lvl="0" indent="0" algn="l" defTabSz="804863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bg2"/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285750" lvl="0" indent="-285750" algn="l" defTabSz="804863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2"/>
                </a:solidFill>
                <a:latin typeface="Calibri" panose="020F0502020204030204" pitchFamily="34" charset="0"/>
                <a:ea typeface="Courier New"/>
                <a:cs typeface="Calibri" panose="020F0502020204030204" pitchFamily="34" charset="0"/>
                <a:sym typeface="Courier New"/>
              </a:rPr>
              <a:t>Отсутствие у подростков возможности выговориться, попросить помощь 
Некомфортные условия для подростка из-за формата работы со специалистом – «Врач – пациент»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>
              <a:solidFill>
                <a:schemeClr val="bg2"/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2BE76F5-631F-C0D2-1AA0-6F91C1A3F126}"/>
              </a:ext>
            </a:extLst>
          </p:cNvPr>
          <p:cNvCxnSpPr>
            <a:cxnSpLocks/>
          </p:cNvCxnSpPr>
          <p:nvPr/>
        </p:nvCxnSpPr>
        <p:spPr>
          <a:xfrm>
            <a:off x="0" y="2218269"/>
            <a:ext cx="5054627" cy="0"/>
          </a:xfrm>
          <a:prstGeom prst="straightConnector1">
            <a:avLst/>
          </a:prstGeom>
          <a:ln>
            <a:solidFill>
              <a:srgbClr val="EB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1CC6A361-214A-2353-6B32-AA3E4759D047}"/>
              </a:ext>
            </a:extLst>
          </p:cNvPr>
          <p:cNvSpPr/>
          <p:nvPr/>
        </p:nvSpPr>
        <p:spPr>
          <a:xfrm>
            <a:off x="-2349090" y="-478047"/>
            <a:ext cx="6364527" cy="6099594"/>
          </a:xfrm>
          <a:prstGeom prst="ellipse">
            <a:avLst/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919DD7-C87D-B0FA-F0D8-5EEC32643772}"/>
              </a:ext>
            </a:extLst>
          </p:cNvPr>
          <p:cNvSpPr txBox="1"/>
          <p:nvPr/>
        </p:nvSpPr>
        <p:spPr>
          <a:xfrm>
            <a:off x="881205" y="1134890"/>
            <a:ext cx="27035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 : </a:t>
            </a:r>
          </a:p>
          <a:p>
            <a:endParaRPr lang="ru-RU" sz="1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Сайт и чат-бот (в дальнейшем приложение), помогающие подросткам решить свои психологические проблемы или же облегчить тревожное состояние в комфортных для него условиях.</a:t>
            </a:r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11;p26">
            <a:extLst>
              <a:ext uri="{FF2B5EF4-FFF2-40B4-BE49-F238E27FC236}">
                <a16:creationId xmlns:a16="http://schemas.microsoft.com/office/drawing/2014/main" id="{98993789-2CDF-D737-AFB3-0E0D569F1C3A}"/>
              </a:ext>
            </a:extLst>
          </p:cNvPr>
          <p:cNvSpPr txBox="1"/>
          <p:nvPr/>
        </p:nvSpPr>
        <p:spPr>
          <a:xfrm flipH="1">
            <a:off x="616845" y="3121507"/>
            <a:ext cx="2466453" cy="218788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" sz="1200" i="1">
                <a:solidFill>
                  <a:srgbClr val="E1A7A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Конечная цель проекта</a:t>
            </a:r>
            <a:r>
              <a:rPr lang="ru-RU" sz="1200" i="1">
                <a:solidFill>
                  <a:srgbClr val="E1A7A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– приложение, чат-бот.</a:t>
            </a:r>
            <a:endParaRPr lang="ru" sz="1200" i="1">
              <a:solidFill>
                <a:srgbClr val="E1A7A8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Font typeface="Arial" panose="020B0604020202020204" pitchFamily="34" charset="0"/>
              <a:buChar char="•"/>
            </a:pPr>
            <a:r>
              <a:rPr lang="ru" sz="1200" i="1">
                <a:solidFill>
                  <a:srgbClr val="E1A7A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Вариант прототипа, который </a:t>
            </a:r>
            <a:r>
              <a:rPr lang="ru" sz="1200" i="1" err="1">
                <a:solidFill>
                  <a:srgbClr val="E1A7A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планируе</a:t>
            </a:r>
            <a:r>
              <a:rPr lang="ru-RU" sz="1200" i="1">
                <a:solidFill>
                  <a:srgbClr val="E1A7A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м</a:t>
            </a:r>
            <a:r>
              <a:rPr lang="ru" sz="1200" i="1">
                <a:solidFill>
                  <a:srgbClr val="E1A7A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представить к концу </a:t>
            </a:r>
            <a:r>
              <a:rPr lang="ru" sz="1200" i="1" err="1">
                <a:solidFill>
                  <a:srgbClr val="E1A7A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интенсива</a:t>
            </a:r>
            <a:r>
              <a:rPr lang="ru-RU" sz="1200" i="1">
                <a:solidFill>
                  <a:srgbClr val="E1A7A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– чат-бот/макет</a:t>
            </a:r>
            <a:endParaRPr sz="1200" i="1">
              <a:solidFill>
                <a:srgbClr val="E1A7A8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5382E7-D93B-66E6-6145-9F461C169B05}"/>
              </a:ext>
            </a:extLst>
          </p:cNvPr>
          <p:cNvSpPr txBox="1"/>
          <p:nvPr/>
        </p:nvSpPr>
        <p:spPr>
          <a:xfrm>
            <a:off x="4164578" y="934835"/>
            <a:ext cx="61539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200"/>
              </a:spcAft>
              <a:buNone/>
              <a:defRPr sz="2000" b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" err="1">
                <a:solidFill>
                  <a:srgbClr val="902F30"/>
                </a:solidFill>
                <a:sym typeface="PT Sans"/>
              </a:rPr>
              <a:t>Стейкхолдеры</a:t>
            </a:r>
            <a:r>
              <a:rPr lang="ru">
                <a:solidFill>
                  <a:srgbClr val="902F30"/>
                </a:solidFill>
                <a:sym typeface="PT Sans"/>
              </a:rPr>
              <a:t> </a:t>
            </a:r>
            <a:r>
              <a:rPr lang="ru" sz="1200">
                <a:solidFill>
                  <a:srgbClr val="902F30"/>
                </a:solidFill>
                <a:sym typeface="PT Sans"/>
              </a:rPr>
              <a:t>(заинтересованные люди, организации)</a:t>
            </a:r>
            <a:endParaRPr lang="ru-RU">
              <a:solidFill>
                <a:srgbClr val="902F30"/>
              </a:solidFill>
            </a:endParaRPr>
          </a:p>
        </p:txBody>
      </p:sp>
      <p:pic>
        <p:nvPicPr>
          <p:cNvPr id="8" name="Рисунок 15">
            <a:extLst>
              <a:ext uri="{FF2B5EF4-FFF2-40B4-BE49-F238E27FC236}">
                <a16:creationId xmlns:a16="http://schemas.microsoft.com/office/drawing/2014/main" id="{B44712D6-1836-84E5-3C0E-74E6023FF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45B01CAB-2A85-EA5C-9BCF-61E836D3D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373" y="88018"/>
            <a:ext cx="634380" cy="4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Google Shape;110;p26">
            <a:extLst>
              <a:ext uri="{FF2B5EF4-FFF2-40B4-BE49-F238E27FC236}">
                <a16:creationId xmlns:a16="http://schemas.microsoft.com/office/drawing/2014/main" id="{DBF77C46-3E9C-900A-DD55-83466B5037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1862114"/>
              </p:ext>
            </p:extLst>
          </p:nvPr>
        </p:nvGraphicFramePr>
        <p:xfrm>
          <a:off x="4164578" y="1443076"/>
          <a:ext cx="4755819" cy="3489721"/>
        </p:xfrm>
        <a:graphic>
          <a:graphicData uri="http://schemas.openxmlformats.org/drawingml/2006/table">
            <a:tbl>
              <a:tblPr>
                <a:noFill/>
                <a:tableStyleId>{7123E036-C889-4DE9-9E9D-3321D5F19301}</a:tableStyleId>
              </a:tblPr>
              <a:tblGrid>
                <a:gridCol w="1889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6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50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sym typeface="PT Sans"/>
                        </a:rPr>
                        <a:t>Кто</a:t>
                      </a:r>
                      <a:r>
                        <a:rPr lang="ru-RU" sz="900" dirty="0">
                          <a:solidFill>
                            <a:schemeClr val="bg1"/>
                          </a:solidFill>
                          <a:sym typeface="PT Sans"/>
                        </a:rPr>
                        <a:t> </a:t>
                      </a:r>
                      <a:endParaRPr lang="ru-RU" sz="900" b="1" dirty="0">
                        <a:solidFill>
                          <a:srgbClr val="7030A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562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Подростки</a:t>
                      </a: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ym typeface="PT Sans"/>
                        </a:rPr>
                        <a:t>Возможность  выговориться , анонимность и собственную информационную безопасность, решение своих психологических проблем</a:t>
                      </a:r>
                      <a:endParaRPr lang="ru-RU" sz="16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562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ym typeface="PT Sans"/>
                        </a:rPr>
                        <a:t>Родители</a:t>
                      </a:r>
                      <a:r>
                        <a:rPr lang="ru-RU" sz="800" dirty="0">
                          <a:sym typeface="PT Sans"/>
                        </a:rPr>
                        <a:t> </a:t>
                      </a:r>
                      <a:endParaRPr lang="ru-RU"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Родители подростков заинтересованы в психологическом здоровье своих детей. </a:t>
                      </a:r>
                    </a:p>
                  </a:txBody>
                  <a:tcPr marL="36000" marR="36000" marT="18000" marB="18000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231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34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D596F0B-42E1-A2FB-B5BA-699FB420E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551629"/>
              </p:ext>
            </p:extLst>
          </p:nvPr>
        </p:nvGraphicFramePr>
        <p:xfrm>
          <a:off x="170062" y="1363144"/>
          <a:ext cx="8803875" cy="2743200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2934625">
                  <a:extLst>
                    <a:ext uri="{9D8B030D-6E8A-4147-A177-3AD203B41FA5}">
                      <a16:colId xmlns:a16="http://schemas.microsoft.com/office/drawing/2014/main" val="894882008"/>
                    </a:ext>
                  </a:extLst>
                </a:gridCol>
                <a:gridCol w="2934625">
                  <a:extLst>
                    <a:ext uri="{9D8B030D-6E8A-4147-A177-3AD203B41FA5}">
                      <a16:colId xmlns:a16="http://schemas.microsoft.com/office/drawing/2014/main" val="1170973456"/>
                    </a:ext>
                  </a:extLst>
                </a:gridCol>
                <a:gridCol w="2934625">
                  <a:extLst>
                    <a:ext uri="{9D8B030D-6E8A-4147-A177-3AD203B41FA5}">
                      <a16:colId xmlns:a16="http://schemas.microsoft.com/office/drawing/2014/main" val="3599668049"/>
                    </a:ext>
                  </a:extLst>
                </a:gridCol>
              </a:tblGrid>
              <a:tr h="248118">
                <a:tc>
                  <a:txBody>
                    <a:bodyPr/>
                    <a:lstStyle/>
                    <a:p>
                      <a:r>
                        <a:rPr lang="ru-RU" sz="1200"/>
                        <a:t>Гипотеза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Вопрос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Ответ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01007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r>
                        <a:rPr lang="ru-RU" sz="1200"/>
                        <a:t>Для подростков оптимальная цена за сеанс с психологом составляет 1500-2000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/>
                        <a:t>Какую сумму подростки считают оптимальной за сеанс с психологом на самом деле?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2500 рублей ( 25 %</a:t>
                      </a:r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846698"/>
                  </a:ext>
                </a:extLst>
              </a:tr>
              <a:tr h="629691">
                <a:tc>
                  <a:txBody>
                    <a:bodyPr/>
                    <a:lstStyle/>
                    <a:p>
                      <a:r>
                        <a:rPr lang="ru-RU" sz="1200"/>
                        <a:t>У подростков в наше время есть множество психологических проблем, с которыми они не могут справиться самостоятельно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Есть ли у подростков в наше время ментальные проблемы, с которыми они  не могут справиться в одиночку на самом деле?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Да. В их число входят такие проблемы как: </a:t>
                      </a:r>
                      <a:r>
                        <a:rPr lang="ru-RU" sz="1200" err="1"/>
                        <a:t>буллинг</a:t>
                      </a:r>
                      <a:r>
                        <a:rPr lang="ru-RU" sz="1200"/>
                        <a:t>, проблемы в семье, социофобия, неуверенность в себе, синдром отличника, боязнь будущего и многое другое. ( 94% 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68208"/>
                  </a:ext>
                </a:extLst>
              </a:tr>
              <a:tr h="248118">
                <a:tc>
                  <a:txBody>
                    <a:bodyPr/>
                    <a:lstStyle/>
                    <a:p>
                      <a:r>
                        <a:rPr lang="ru-RU" sz="1200"/>
                        <a:t>Родители готовы оплачивать подписку приложения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Готовы ли родители оплатить подписку приложения и какую сумму считают оптимальной?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Родители готовы оплатить подписку, на что указывают ответы из опроса
Оптимальная стоимость подписки: 770р.  ( 90%)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256239"/>
                  </a:ext>
                </a:extLst>
              </a:tr>
            </a:tbl>
          </a:graphicData>
        </a:graphic>
      </p:graphicFrame>
      <p:pic>
        <p:nvPicPr>
          <p:cNvPr id="6" name="Рисунок 15">
            <a:extLst>
              <a:ext uri="{FF2B5EF4-FFF2-40B4-BE49-F238E27FC236}">
                <a16:creationId xmlns:a16="http://schemas.microsoft.com/office/drawing/2014/main" id="{AC82CF1C-CBCB-0649-1BAE-3AA313E40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A99DD4-4E18-C571-9418-BAA9E37C8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373" y="88018"/>
            <a:ext cx="634380" cy="4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55B555-8A1A-3DF8-639C-65803D9F325B}"/>
              </a:ext>
            </a:extLst>
          </p:cNvPr>
          <p:cNvSpPr txBox="1"/>
          <p:nvPr/>
        </p:nvSpPr>
        <p:spPr>
          <a:xfrm>
            <a:off x="170062" y="411123"/>
            <a:ext cx="6463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>
                <a:latin typeface="Calibri" panose="020F0502020204030204" pitchFamily="34" charset="0"/>
              </a:rPr>
              <a:t>Проблемное интервью </a:t>
            </a:r>
          </a:p>
        </p:txBody>
      </p:sp>
    </p:spTree>
    <p:extLst>
      <p:ext uri="{BB962C8B-B14F-4D97-AF65-F5344CB8AC3E}">
        <p14:creationId xmlns:p14="http://schemas.microsoft.com/office/powerpoint/2010/main" val="422137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5">
            <a:extLst>
              <a:ext uri="{FF2B5EF4-FFF2-40B4-BE49-F238E27FC236}">
                <a16:creationId xmlns:a16="http://schemas.microsoft.com/office/drawing/2014/main" id="{4215E5E1-00E0-6B0E-2C68-FDC2A603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43F90DF-2690-8B90-40F2-0C4D97919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373" y="88018"/>
            <a:ext cx="634380" cy="4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90E3311-1227-C5D3-EBE8-FAF44DA64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292094"/>
              </p:ext>
            </p:extLst>
          </p:nvPr>
        </p:nvGraphicFramePr>
        <p:xfrm>
          <a:off x="54427" y="505541"/>
          <a:ext cx="9035145" cy="4709160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1807029">
                  <a:extLst>
                    <a:ext uri="{9D8B030D-6E8A-4147-A177-3AD203B41FA5}">
                      <a16:colId xmlns:a16="http://schemas.microsoft.com/office/drawing/2014/main" val="2044554029"/>
                    </a:ext>
                  </a:extLst>
                </a:gridCol>
                <a:gridCol w="1807029">
                  <a:extLst>
                    <a:ext uri="{9D8B030D-6E8A-4147-A177-3AD203B41FA5}">
                      <a16:colId xmlns:a16="http://schemas.microsoft.com/office/drawing/2014/main" val="3232074377"/>
                    </a:ext>
                  </a:extLst>
                </a:gridCol>
                <a:gridCol w="1807029">
                  <a:extLst>
                    <a:ext uri="{9D8B030D-6E8A-4147-A177-3AD203B41FA5}">
                      <a16:colId xmlns:a16="http://schemas.microsoft.com/office/drawing/2014/main" val="4154882204"/>
                    </a:ext>
                  </a:extLst>
                </a:gridCol>
                <a:gridCol w="1807029">
                  <a:extLst>
                    <a:ext uri="{9D8B030D-6E8A-4147-A177-3AD203B41FA5}">
                      <a16:colId xmlns:a16="http://schemas.microsoft.com/office/drawing/2014/main" val="59670255"/>
                    </a:ext>
                  </a:extLst>
                </a:gridCol>
                <a:gridCol w="1807029">
                  <a:extLst>
                    <a:ext uri="{9D8B030D-6E8A-4147-A177-3AD203B41FA5}">
                      <a16:colId xmlns:a16="http://schemas.microsoft.com/office/drawing/2014/main" val="3700739006"/>
                    </a:ext>
                  </a:extLst>
                </a:gridCol>
              </a:tblGrid>
              <a:tr h="220543">
                <a:tc>
                  <a:txBody>
                    <a:bodyPr/>
                    <a:lstStyle/>
                    <a:p>
                      <a:r>
                        <a:rPr lang="ru-RU" sz="900"/>
                        <a:t>Название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Ссылка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Преимущества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Недостатки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Отличия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475469"/>
                  </a:ext>
                </a:extLst>
              </a:tr>
              <a:tr h="1146824">
                <a:tc>
                  <a:txBody>
                    <a:bodyPr/>
                    <a:lstStyle/>
                    <a:p>
                      <a:r>
                        <a:rPr lang="ru-RU" sz="900" err="1"/>
                        <a:t>BetterHelp</a:t>
                      </a:r>
                      <a:endParaRPr lang="ru-RU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u="sng" kern="100">
                          <a:effectLst/>
                          <a:hlinkClick r:id="rId5"/>
                        </a:rPr>
                        <a:t>https://www.betterhelp.com</a:t>
                      </a:r>
                      <a:r>
                        <a:rPr lang="ru-RU" sz="900" kern="100">
                          <a:effectLst/>
                        </a:rPr>
                        <a:t> </a:t>
                      </a:r>
                      <a:endParaRPr lang="ru-RU" sz="900" b="0" i="0" strike="noStrike" kern="100" cap="none">
                        <a:solidFill>
                          <a:srgbClr val="000000"/>
                        </a:solidFill>
                        <a:effectLst/>
                        <a:sym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Встречи с лицензированными  психологами через онлайн-сессии; возможность общаться с психологами через текстовые сообщения, видео/</a:t>
                      </a:r>
                      <a:r>
                        <a:rPr lang="ru-RU" sz="900" err="1"/>
                        <a:t>аудиозвонки</a:t>
                      </a:r>
                      <a:r>
                        <a:rPr lang="ru-RU" sz="900"/>
                        <a:t>;  гибкое расписание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Платформа предоставляет только онлайн консультации с психологом, что может быть менее эффективным, стоимость услуг для некоторых пользователей может быть слишком высокой.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Наличие  виртуального друга для общения и плавного перехода к лечению у специалистов; стоимость консультации более приемлема для подростков, но качество ничуть не хуже.</a:t>
                      </a:r>
                    </a:p>
                    <a:p>
                      <a:endParaRPr lang="ru-RU" sz="9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450577"/>
                  </a:ext>
                </a:extLst>
              </a:tr>
              <a:tr h="1017433">
                <a:tc>
                  <a:txBody>
                    <a:bodyPr/>
                    <a:lstStyle/>
                    <a:p>
                      <a:r>
                        <a:rPr lang="ru-RU" sz="900" err="1"/>
                        <a:t>Sanvello</a:t>
                      </a:r>
                      <a:endParaRPr lang="ru-RU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https://www.sanvello.com</a:t>
                      </a:r>
                      <a:endParaRPr lang="ru-RU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Приложение предлагает поддержку и ресурсы для управления стрессом, тревогой и депрессией, включая медитации, упражнения по управлению эмоциями и онлайн-терапию.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Ограничения в доступе к определенным функциям и ресурсам приложения. Завышенная цена на подписку  ; вопрос конфиденциальности данных;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Наличие виртуального друга для общения и плавного перехода к лечению у специалистов; очень низкая стоимость подписки; нет ограничения доступа к функциям и услугам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850959"/>
                  </a:ext>
                </a:extLst>
              </a:tr>
              <a:tr h="1146824">
                <a:tc>
                  <a:txBody>
                    <a:bodyPr/>
                    <a:lstStyle/>
                    <a:p>
                      <a:r>
                        <a:rPr lang="ru-RU" sz="900" err="1"/>
                        <a:t>Wysa</a:t>
                      </a:r>
                      <a:endParaRPr lang="ru-RU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hlinkClick r:id="rId7"/>
                        </a:rPr>
                        <a:t>https://www.wysa.com</a:t>
                      </a:r>
                      <a:r>
                        <a:rPr lang="ru-RU" sz="9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 Предлагает различные техники и упражнения для улучшения вашего психологического состояния; доступность и удобство в использовании.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Ограниченная способность общения; ограничен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Наше приложение предоставляет помощь лицензированных специалистов в полном объеме; наличие анимированного виртуального друга  для более комфортного общения.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88747"/>
                  </a:ext>
                </a:extLst>
              </a:tr>
              <a:tr h="1014498">
                <a:tc>
                  <a:txBody>
                    <a:bodyPr/>
                    <a:lstStyle/>
                    <a:p>
                      <a:r>
                        <a:rPr lang="ru-RU" sz="900" err="1"/>
                        <a:t>Joy</a:t>
                      </a:r>
                      <a:endParaRPr lang="ru-RU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https://m.facebook.com/joydbot</a:t>
                      </a:r>
                      <a:r>
                        <a:rPr lang="ru-RU" sz="900" b="1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Разработан с учетом психологических принципов и может предложить поддержку и понимание вашего эмоционального состояния.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Ограниченная способность предоставлять персонализированную помощь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err="1"/>
                        <a:t>Нтзкая</a:t>
                      </a:r>
                      <a:r>
                        <a:rPr lang="ru-RU" sz="900"/>
                        <a:t> стоимость предоставления поддержки в области психического здоровья; наличие анимированного виртуального друга  для более 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12668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6E8C0F0-989B-AB70-4CE5-53A6505D9AA9}"/>
              </a:ext>
            </a:extLst>
          </p:cNvPr>
          <p:cNvSpPr txBox="1"/>
          <p:nvPr/>
        </p:nvSpPr>
        <p:spPr>
          <a:xfrm>
            <a:off x="3434301" y="88018"/>
            <a:ext cx="3555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1" dirty="0"/>
              <a:t>Анализ конкурентов </a:t>
            </a:r>
          </a:p>
        </p:txBody>
      </p:sp>
    </p:spTree>
    <p:extLst>
      <p:ext uri="{BB962C8B-B14F-4D97-AF65-F5344CB8AC3E}">
        <p14:creationId xmlns:p14="http://schemas.microsoft.com/office/powerpoint/2010/main" val="1429680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 bwMode="auto">
          <a:xfrm>
            <a:off x="971388" y="163868"/>
            <a:ext cx="8520600" cy="8066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  <a:defRPr/>
            </a:pPr>
            <a:r>
              <a:rPr lang="ru-RU" dirty="0">
                <a:solidFill>
                  <a:schemeClr val="tx1"/>
                </a:solidFill>
                <a:latin typeface="Calibri"/>
                <a:cs typeface="Calibri"/>
              </a:rPr>
              <a:t>Конкурентное преимущество</a:t>
            </a:r>
            <a:endParaRPr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Google Shape;134;p29"/>
          <p:cNvSpPr txBox="1">
            <a:spLocks noGrp="1"/>
          </p:cNvSpPr>
          <p:nvPr>
            <p:ph type="body" idx="1"/>
          </p:nvPr>
        </p:nvSpPr>
        <p:spPr bwMode="auto">
          <a:xfrm>
            <a:off x="971388" y="521795"/>
            <a:ext cx="7788246" cy="445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Clr>
                <a:srgbClr val="FF0000"/>
              </a:buClr>
              <a:buNone/>
              <a:defRPr/>
            </a:pPr>
            <a:endParaRPr lang="ru-RU" dirty="0">
              <a:latin typeface="Calibri"/>
              <a:cs typeface="Calibri"/>
            </a:endParaRPr>
          </a:p>
          <a:p>
            <a:pPr marL="342900">
              <a:spcAft>
                <a:spcPts val="1200"/>
              </a:spcAft>
              <a:buClr>
                <a:srgbClr val="FF0000"/>
              </a:buClr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Наличие </a:t>
            </a:r>
            <a:r>
              <a:rPr lang="ru-RU" b="1" dirty="0">
                <a:latin typeface="Calibri"/>
                <a:cs typeface="Calibri"/>
              </a:rPr>
              <a:t>внутреннего </a:t>
            </a:r>
            <a:r>
              <a:rPr lang="ru-RU" b="1" dirty="0" err="1">
                <a:latin typeface="Calibri"/>
                <a:cs typeface="Calibri"/>
              </a:rPr>
              <a:t>комьюники</a:t>
            </a:r>
            <a:r>
              <a:rPr lang="ru-RU" dirty="0">
                <a:latin typeface="Calibri"/>
                <a:cs typeface="Calibri"/>
              </a:rPr>
              <a:t>, в которое каждый сможет вступить согласно тематике. Сообщество будет </a:t>
            </a:r>
            <a:r>
              <a:rPr lang="ru-RU" dirty="0" err="1">
                <a:latin typeface="Calibri"/>
                <a:cs typeface="Calibri"/>
              </a:rPr>
              <a:t>модерироваться</a:t>
            </a:r>
            <a:r>
              <a:rPr lang="ru-RU" b="1" dirty="0">
                <a:latin typeface="Calibri"/>
                <a:cs typeface="Calibri"/>
              </a:rPr>
              <a:t> опытным психологом</a:t>
            </a:r>
            <a:r>
              <a:rPr lang="ru-RU" dirty="0">
                <a:latin typeface="Calibri"/>
                <a:cs typeface="Calibri"/>
              </a:rPr>
              <a:t>. </a:t>
            </a:r>
          </a:p>
          <a:p>
            <a:pPr marL="342900"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Наличие 3-х бесплатных 15-минутных сеансов для ознакомления с психологом .</a:t>
            </a:r>
          </a:p>
          <a:p>
            <a:pPr marL="342900"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Раздел с </a:t>
            </a:r>
            <a:r>
              <a:rPr lang="ru-RU" b="1" dirty="0">
                <a:latin typeface="Calibri"/>
                <a:cs typeface="Calibri"/>
              </a:rPr>
              <a:t>проверенными и подтвержденными </a:t>
            </a:r>
            <a:r>
              <a:rPr lang="ru-RU" dirty="0">
                <a:latin typeface="Calibri"/>
                <a:cs typeface="Calibri"/>
              </a:rPr>
              <a:t>статьями для подростков и родителей </a:t>
            </a:r>
          </a:p>
          <a:p>
            <a:pPr marL="342900"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lang="ru-RU" dirty="0">
                <a:latin typeface="Calibri"/>
                <a:cs typeface="Calibri"/>
              </a:rPr>
              <a:t>Чат - бот</a:t>
            </a:r>
            <a:r>
              <a:rPr lang="ru-RU" b="1" dirty="0">
                <a:latin typeface="Calibri"/>
                <a:cs typeface="Calibri"/>
              </a:rPr>
              <a:t> </a:t>
            </a:r>
            <a:r>
              <a:rPr lang="ru-RU" dirty="0">
                <a:latin typeface="Calibri"/>
                <a:cs typeface="Calibri"/>
              </a:rPr>
              <a:t>"Капи", который поможет быстрее адаптироваться на сайте, даст возможность "</a:t>
            </a:r>
            <a:r>
              <a:rPr lang="ru-RU" dirty="0" err="1">
                <a:latin typeface="Calibri"/>
                <a:cs typeface="Calibri"/>
              </a:rPr>
              <a:t>экологичного</a:t>
            </a:r>
            <a:r>
              <a:rPr lang="ru-RU" dirty="0">
                <a:latin typeface="Calibri"/>
                <a:cs typeface="Calibri"/>
              </a:rPr>
              <a:t>" общения.</a:t>
            </a:r>
          </a:p>
          <a:p>
            <a:pPr marL="342900"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lang="ru-RU" dirty="0">
                <a:latin typeface="Calibri"/>
              </a:rPr>
              <a:t>Раздел с курсами по актуальным темам</a:t>
            </a:r>
            <a:endParaRPr dirty="0"/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4">
            <a:alphaModFix/>
          </a:blip>
          <a:stretch/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B5A07A-AA40-0A4C-31B1-F817A6E3ECDE}"/>
              </a:ext>
            </a:extLst>
          </p:cNvPr>
          <p:cNvSpPr/>
          <p:nvPr/>
        </p:nvSpPr>
        <p:spPr>
          <a:xfrm>
            <a:off x="-306403" y="-465365"/>
            <a:ext cx="1033983" cy="6330044"/>
          </a:xfrm>
          <a:prstGeom prst="rect">
            <a:avLst/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 bwMode="auto">
          <a:xfrm>
            <a:off x="986747" y="13719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  <a:defRPr/>
            </a:pPr>
            <a:r>
              <a:rPr lang="ru" b="1" dirty="0">
                <a:solidFill>
                  <a:schemeClr val="tx1"/>
                </a:solidFill>
                <a:latin typeface="Calibri"/>
                <a:cs typeface="Calibri"/>
              </a:rPr>
              <a:t>Анализ рынка</a:t>
            </a:r>
            <a:endParaRPr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4">
            <a:alphaModFix/>
          </a:blip>
          <a:stretch/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DC0C01AE-AE00-9BDA-7AE0-86BEB51F6D8E}"/>
              </a:ext>
            </a:extLst>
          </p:cNvPr>
          <p:cNvSpPr/>
          <p:nvPr/>
        </p:nvSpPr>
        <p:spPr>
          <a:xfrm>
            <a:off x="371473" y="1129393"/>
            <a:ext cx="3765097" cy="3554185"/>
          </a:xfrm>
          <a:prstGeom prst="ellipse">
            <a:avLst/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C835F54-0E9F-BFA1-1A6E-471736E22E87}"/>
              </a:ext>
            </a:extLst>
          </p:cNvPr>
          <p:cNvSpPr/>
          <p:nvPr/>
        </p:nvSpPr>
        <p:spPr bwMode="auto">
          <a:xfrm>
            <a:off x="1003754" y="2198113"/>
            <a:ext cx="2537734" cy="2481942"/>
          </a:xfrm>
          <a:prstGeom prst="ellipse">
            <a:avLst/>
          </a:prstGeom>
          <a:solidFill>
            <a:srgbClr val="CF6E6F"/>
          </a:solidFill>
          <a:ln>
            <a:solidFill>
              <a:srgbClr val="CF6E6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9D73040-ED14-1E06-1C94-734D8D446A7A}"/>
              </a:ext>
            </a:extLst>
          </p:cNvPr>
          <p:cNvSpPr/>
          <p:nvPr/>
        </p:nvSpPr>
        <p:spPr bwMode="auto">
          <a:xfrm>
            <a:off x="1478868" y="3112187"/>
            <a:ext cx="1583267" cy="1538096"/>
          </a:xfrm>
          <a:prstGeom prst="ellipse">
            <a:avLst/>
          </a:prstGeom>
          <a:solidFill>
            <a:srgbClr val="EBC4C5"/>
          </a:solidFill>
          <a:ln>
            <a:solidFill>
              <a:srgbClr val="E5B1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204A2-5BBE-96F2-8D57-CE097EAD7291}"/>
              </a:ext>
            </a:extLst>
          </p:cNvPr>
          <p:cNvSpPr txBox="1"/>
          <p:nvPr/>
        </p:nvSpPr>
        <p:spPr>
          <a:xfrm>
            <a:off x="1817233" y="1166621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>
                <a:solidFill>
                  <a:schemeClr val="bg1"/>
                </a:solidFill>
              </a:rPr>
              <a:t>ТАМ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C1FE28-F7AF-17D2-0547-E71E0414F9BE}"/>
              </a:ext>
            </a:extLst>
          </p:cNvPr>
          <p:cNvSpPr txBox="1"/>
          <p:nvPr/>
        </p:nvSpPr>
        <p:spPr bwMode="auto">
          <a:xfrm>
            <a:off x="1855862" y="2207026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>
                <a:solidFill>
                  <a:srgbClr val="EBC5C5"/>
                </a:solidFill>
              </a:rPr>
              <a:t>SАМ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14B192-2B57-D8C6-E55A-1E257FDA5893}"/>
              </a:ext>
            </a:extLst>
          </p:cNvPr>
          <p:cNvSpPr txBox="1"/>
          <p:nvPr/>
        </p:nvSpPr>
        <p:spPr bwMode="auto">
          <a:xfrm>
            <a:off x="1855862" y="3128664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>
                <a:solidFill>
                  <a:srgbClr val="902F30"/>
                </a:solidFill>
              </a:rPr>
              <a:t>SOМ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2538054-214B-F4B4-6CCF-E2E4114C54CB}"/>
              </a:ext>
            </a:extLst>
          </p:cNvPr>
          <p:cNvSpPr/>
          <p:nvPr/>
        </p:nvSpPr>
        <p:spPr>
          <a:xfrm rot="10800000">
            <a:off x="2242758" y="1120900"/>
            <a:ext cx="3118455" cy="45719"/>
          </a:xfrm>
          <a:prstGeom prst="rect">
            <a:avLst/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EF29619-7219-2C91-FAFB-261BC02390AA}"/>
              </a:ext>
            </a:extLst>
          </p:cNvPr>
          <p:cNvSpPr/>
          <p:nvPr/>
        </p:nvSpPr>
        <p:spPr bwMode="auto">
          <a:xfrm rot="10800000">
            <a:off x="2263169" y="2203475"/>
            <a:ext cx="3118455" cy="45719"/>
          </a:xfrm>
          <a:prstGeom prst="rect">
            <a:avLst/>
          </a:prstGeom>
          <a:solidFill>
            <a:srgbClr val="CF6E6F"/>
          </a:solidFill>
          <a:ln>
            <a:solidFill>
              <a:srgbClr val="CF6E6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0DBE477-DD5B-6783-0635-F04BB276BDB6}"/>
              </a:ext>
            </a:extLst>
          </p:cNvPr>
          <p:cNvSpPr/>
          <p:nvPr/>
        </p:nvSpPr>
        <p:spPr bwMode="auto">
          <a:xfrm rot="10800000">
            <a:off x="2221937" y="3121527"/>
            <a:ext cx="3118455" cy="45719"/>
          </a:xfrm>
          <a:prstGeom prst="rect">
            <a:avLst/>
          </a:prstGeom>
          <a:solidFill>
            <a:srgbClr val="EBC5C5"/>
          </a:solidFill>
          <a:ln>
            <a:solidFill>
              <a:srgbClr val="EBC5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E25E22-4401-ABE7-E72E-DCA823EB8C91}"/>
              </a:ext>
            </a:extLst>
          </p:cNvPr>
          <p:cNvSpPr txBox="1"/>
          <p:nvPr/>
        </p:nvSpPr>
        <p:spPr>
          <a:xfrm>
            <a:off x="5726639" y="1914638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/>
              <a:t>3,8 млд</a:t>
            </a:r>
            <a:endParaRPr lang="ru-RU" sz="28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47F12B-7DA6-18D7-AD69-DFFE142A31D2}"/>
              </a:ext>
            </a:extLst>
          </p:cNvPr>
          <p:cNvSpPr txBox="1"/>
          <p:nvPr/>
        </p:nvSpPr>
        <p:spPr>
          <a:xfrm>
            <a:off x="5589360" y="811454"/>
            <a:ext cx="2623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19,2 </a:t>
            </a:r>
            <a:r>
              <a:rPr lang="ru-RU" sz="2800" dirty="0" err="1"/>
              <a:t>млд</a:t>
            </a:r>
            <a:endParaRPr lang="ru-RU" sz="28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B22EA6-EC85-2B8E-522B-E2114FE0A267}"/>
              </a:ext>
            </a:extLst>
          </p:cNvPr>
          <p:cNvSpPr txBox="1"/>
          <p:nvPr/>
        </p:nvSpPr>
        <p:spPr>
          <a:xfrm>
            <a:off x="5706467" y="2882777"/>
            <a:ext cx="22899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160 млн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321568-47D6-82A8-6A75-78DBFE4D8AD8}"/>
              </a:ext>
            </a:extLst>
          </p:cNvPr>
          <p:cNvSpPr txBox="1"/>
          <p:nvPr/>
        </p:nvSpPr>
        <p:spPr>
          <a:xfrm>
            <a:off x="4208512" y="4278329"/>
            <a:ext cx="475129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* Анализ рынка психологической поддержки и сопровождения , психологической консультации на 2023 г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8E514EF-6BC9-1156-0402-D4BF0DD78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914252" y="1904351"/>
            <a:ext cx="3851141" cy="1835537"/>
          </a:xfrm>
          <a:prstGeom prst="rect">
            <a:avLst/>
          </a:prstGeom>
        </p:spPr>
      </p:pic>
      <p:pic>
        <p:nvPicPr>
          <p:cNvPr id="6" name="Рисунок 15">
            <a:extLst>
              <a:ext uri="{FF2B5EF4-FFF2-40B4-BE49-F238E27FC236}">
                <a16:creationId xmlns:a16="http://schemas.microsoft.com/office/drawing/2014/main" id="{64322AD9-1DE9-CF22-1E51-078E42C6C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F377E93-EE8E-A6C9-9AF9-49E8B5D3D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373" y="88018"/>
            <a:ext cx="634380" cy="4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26C498-6F69-8EFC-73A3-49FE101915FA}"/>
              </a:ext>
            </a:extLst>
          </p:cNvPr>
          <p:cNvSpPr txBox="1"/>
          <p:nvPr/>
        </p:nvSpPr>
        <p:spPr>
          <a:xfrm>
            <a:off x="986518" y="244221"/>
            <a:ext cx="574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/>
              <a:t>Модель монетизации проекта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D81BA67-03C5-42A4-2698-0F62EF87F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573081" y="1904351"/>
            <a:ext cx="3851141" cy="183553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B1F2AD2-8452-B693-0190-005D647D6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231911" y="1904352"/>
            <a:ext cx="3851141" cy="183553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7FA774-C6D2-E7D7-7CAD-285D35F50AC4}"/>
              </a:ext>
            </a:extLst>
          </p:cNvPr>
          <p:cNvSpPr/>
          <p:nvPr/>
        </p:nvSpPr>
        <p:spPr>
          <a:xfrm>
            <a:off x="-191860" y="-485776"/>
            <a:ext cx="1033983" cy="6330044"/>
          </a:xfrm>
          <a:prstGeom prst="rect">
            <a:avLst/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A201A-851B-8181-F2FE-8B13ED28731E}"/>
              </a:ext>
            </a:extLst>
          </p:cNvPr>
          <p:cNvSpPr txBox="1"/>
          <p:nvPr/>
        </p:nvSpPr>
        <p:spPr>
          <a:xfrm>
            <a:off x="986518" y="1063419"/>
            <a:ext cx="4650903" cy="32316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ru-RU" sz="2400" b="1" dirty="0">
                <a:solidFill>
                  <a:srgbClr val="902F30"/>
                </a:solidFill>
              </a:rPr>
              <a:t>Смешанная модель:</a:t>
            </a:r>
          </a:p>
          <a:p>
            <a:endParaRPr lang="ru-RU" sz="2000" b="1" dirty="0">
              <a:solidFill>
                <a:srgbClr val="902F30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Ежемесячная подписка 3 уровней: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 Начальный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 Продвинутый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 Эксперт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Процент от чистого заработка консультаций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с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психологом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Прибыль от рекламы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39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B5A07A-AA40-0A4C-31B1-F817A6E3ECDE}"/>
              </a:ext>
            </a:extLst>
          </p:cNvPr>
          <p:cNvSpPr/>
          <p:nvPr/>
        </p:nvSpPr>
        <p:spPr>
          <a:xfrm>
            <a:off x="0" y="0"/>
            <a:ext cx="3878035" cy="5143500"/>
          </a:xfrm>
          <a:prstGeom prst="rect">
            <a:avLst/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 bwMode="auto">
          <a:xfrm>
            <a:off x="355324" y="154065"/>
            <a:ext cx="3382898" cy="44050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  <a:defRPr/>
            </a:pPr>
            <a:r>
              <a:rPr lang="ru-RU" sz="4000" b="1" dirty="0">
                <a:solidFill>
                  <a:schemeClr val="bg1"/>
                </a:solidFill>
                <a:latin typeface="Calibri"/>
                <a:cs typeface="Calibri"/>
              </a:rPr>
              <a:t>Каналы продвижения</a:t>
            </a:r>
            <a:endParaRPr sz="40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4">
            <a:alphaModFix/>
          </a:blip>
          <a:stretch/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C040D5C9-A0ED-0AB2-9203-62422F98B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3359" y="1156607"/>
            <a:ext cx="4379962" cy="3986893"/>
          </a:xfrm>
        </p:spPr>
        <p:txBody>
          <a:bodyPr/>
          <a:lstStyle/>
          <a:p>
            <a:r>
              <a:rPr lang="ru-RU" sz="2400" dirty="0"/>
              <a:t>Реклама в </a:t>
            </a:r>
            <a:r>
              <a:rPr lang="af-ZA" sz="2400" dirty="0"/>
              <a:t>YouTube shorts</a:t>
            </a:r>
            <a:endParaRPr lang="ru-RU" sz="2400" dirty="0"/>
          </a:p>
          <a:p>
            <a:pPr marL="114300" indent="0">
              <a:buNone/>
            </a:pPr>
            <a:r>
              <a:rPr lang="ru-RU" sz="2400" dirty="0"/>
              <a:t>(</a:t>
            </a:r>
            <a:r>
              <a:rPr lang="ru-RU" sz="2400" dirty="0" err="1"/>
              <a:t>Tik</a:t>
            </a:r>
            <a:r>
              <a:rPr lang="ru-RU" sz="2400" dirty="0"/>
              <a:t> </a:t>
            </a:r>
            <a:r>
              <a:rPr lang="ru-RU" sz="2400" dirty="0" err="1"/>
              <a:t>Tok</a:t>
            </a:r>
            <a:r>
              <a:rPr lang="ru-RU" sz="2400" dirty="0"/>
              <a:t>, </a:t>
            </a:r>
            <a:r>
              <a:rPr lang="ru-RU" sz="2400" dirty="0" err="1"/>
              <a:t>Vk</a:t>
            </a:r>
            <a:r>
              <a:rPr lang="ru-RU" sz="2400" dirty="0"/>
              <a:t> клипы)</a:t>
            </a:r>
          </a:p>
          <a:p>
            <a:r>
              <a:rPr lang="af-ZA" sz="2400" dirty="0"/>
              <a:t> </a:t>
            </a:r>
            <a:r>
              <a:rPr lang="ru-RU" sz="2400" dirty="0"/>
              <a:t>создание </a:t>
            </a:r>
            <a:r>
              <a:rPr lang="ru-RU" sz="2400" dirty="0" err="1"/>
              <a:t>стикеров</a:t>
            </a:r>
            <a:r>
              <a:rPr lang="ru-RU" sz="2400" dirty="0"/>
              <a:t> в Телеграмм и </a:t>
            </a:r>
            <a:r>
              <a:rPr lang="ru-RU" sz="2400" dirty="0" err="1"/>
              <a:t>Вконтакте</a:t>
            </a:r>
            <a:endParaRPr lang="ru-RU" sz="2400" dirty="0"/>
          </a:p>
          <a:p>
            <a:r>
              <a:rPr lang="ru-RU" sz="2400" dirty="0"/>
              <a:t> реклама в сообществах Телеграмм и </a:t>
            </a:r>
            <a:r>
              <a:rPr lang="ru-RU" sz="2400" dirty="0" err="1"/>
              <a:t>ВКонтакте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73367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 bwMode="auto"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  <a:defRPr/>
            </a:pPr>
            <a:r>
              <a:rPr lang="en-US" sz="2000" b="1" dirty="0">
                <a:solidFill>
                  <a:schemeClr val="tx1"/>
                </a:solidFill>
                <a:latin typeface="Calibri"/>
                <a:cs typeface="Calibri"/>
              </a:rPr>
              <a:t>UNIT-</a:t>
            </a:r>
            <a:r>
              <a:rPr lang="ru-RU" sz="2000" b="1" dirty="0">
                <a:solidFill>
                  <a:schemeClr val="tx1"/>
                </a:solidFill>
                <a:latin typeface="Calibri"/>
                <a:cs typeface="Calibri"/>
              </a:rPr>
              <a:t> экономика</a:t>
            </a:r>
            <a:endParaRPr sz="20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4">
            <a:alphaModFix/>
          </a:blip>
          <a:stretch/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46E44C-A150-A0C1-767C-700944C1108F}"/>
              </a:ext>
            </a:extLst>
          </p:cNvPr>
          <p:cNvSpPr txBox="1"/>
          <p:nvPr/>
        </p:nvSpPr>
        <p:spPr>
          <a:xfrm>
            <a:off x="3657600" y="16573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A85ACB-F119-27D7-1286-C5887EF1BC8C}"/>
              </a:ext>
            </a:extLst>
          </p:cNvPr>
          <p:cNvSpPr txBox="1"/>
          <p:nvPr/>
        </p:nvSpPr>
        <p:spPr>
          <a:xfrm>
            <a:off x="6378288" y="1877786"/>
            <a:ext cx="2658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rgbClr val="902F30"/>
                </a:solidFill>
              </a:rPr>
              <a:t>Точка безубыточности через 6 месяцев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786CD60-9408-5D8B-EE29-30AA929EA2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93448"/>
              </p:ext>
            </p:extLst>
          </p:nvPr>
        </p:nvGraphicFramePr>
        <p:xfrm>
          <a:off x="483785" y="907941"/>
          <a:ext cx="5719252" cy="3962400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817036">
                  <a:extLst>
                    <a:ext uri="{9D8B030D-6E8A-4147-A177-3AD203B41FA5}">
                      <a16:colId xmlns:a16="http://schemas.microsoft.com/office/drawing/2014/main" val="134199814"/>
                    </a:ext>
                  </a:extLst>
                </a:gridCol>
                <a:gridCol w="817036">
                  <a:extLst>
                    <a:ext uri="{9D8B030D-6E8A-4147-A177-3AD203B41FA5}">
                      <a16:colId xmlns:a16="http://schemas.microsoft.com/office/drawing/2014/main" val="2736323573"/>
                    </a:ext>
                  </a:extLst>
                </a:gridCol>
                <a:gridCol w="817036">
                  <a:extLst>
                    <a:ext uri="{9D8B030D-6E8A-4147-A177-3AD203B41FA5}">
                      <a16:colId xmlns:a16="http://schemas.microsoft.com/office/drawing/2014/main" val="1612080190"/>
                    </a:ext>
                  </a:extLst>
                </a:gridCol>
                <a:gridCol w="817036">
                  <a:extLst>
                    <a:ext uri="{9D8B030D-6E8A-4147-A177-3AD203B41FA5}">
                      <a16:colId xmlns:a16="http://schemas.microsoft.com/office/drawing/2014/main" val="4043746803"/>
                    </a:ext>
                  </a:extLst>
                </a:gridCol>
                <a:gridCol w="817036">
                  <a:extLst>
                    <a:ext uri="{9D8B030D-6E8A-4147-A177-3AD203B41FA5}">
                      <a16:colId xmlns:a16="http://schemas.microsoft.com/office/drawing/2014/main" val="3494036893"/>
                    </a:ext>
                  </a:extLst>
                </a:gridCol>
                <a:gridCol w="817036">
                  <a:extLst>
                    <a:ext uri="{9D8B030D-6E8A-4147-A177-3AD203B41FA5}">
                      <a16:colId xmlns:a16="http://schemas.microsoft.com/office/drawing/2014/main" val="2426597071"/>
                    </a:ext>
                  </a:extLst>
                </a:gridCol>
                <a:gridCol w="817036">
                  <a:extLst>
                    <a:ext uri="{9D8B030D-6E8A-4147-A177-3AD203B41FA5}">
                      <a16:colId xmlns:a16="http://schemas.microsoft.com/office/drawing/2014/main" val="4293586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Расходы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 месяц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 месяц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3 месяц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 месяц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5 месяц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6 месяц 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02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Сайт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200 000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5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Чат-бот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8 000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3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Зарплата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140 000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140 000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140 000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140 000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140 000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140 000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8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Реклама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2 500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2 500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5 000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5 000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5 000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5 000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7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Юридические документы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100 000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10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Итого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360 500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24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Выручка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112 700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172 500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193 500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220 000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235 300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247 700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84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/>
                        <a:t>Чистая прибыль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-247 800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-221 800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-117 300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-106 300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-16 000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86 700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1255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327248" y="544076"/>
            <a:ext cx="2942909" cy="4062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30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ru" sz="4800" dirty="0">
                <a:solidFill>
                  <a:srgbClr val="902F30"/>
                </a:solidFill>
                <a:latin typeface="Calibri" panose="020F0502020204030204" pitchFamily="34" charset="0"/>
                <a:cs typeface="Calibri" panose="020F0502020204030204" pitchFamily="34" charset="0"/>
                <a:sym typeface="PT Sans"/>
              </a:rPr>
              <a:t>Команда «КАПИ»</a:t>
            </a:r>
            <a:endParaRPr sz="4800" b="0" dirty="0">
              <a:solidFill>
                <a:srgbClr val="902F30"/>
              </a:solidFill>
              <a:latin typeface="Bodoni MT" panose="02070606080606020203" pitchFamily="18" charset="0"/>
              <a:cs typeface="Calibri" panose="020F0502020204030204" pitchFamily="34" charset="0"/>
              <a:sym typeface="PT Sans"/>
            </a:endParaRPr>
          </a:p>
        </p:txBody>
      </p:sp>
      <p:pic>
        <p:nvPicPr>
          <p:cNvPr id="4" name="Рисунок 15">
            <a:extLst>
              <a:ext uri="{FF2B5EF4-FFF2-40B4-BE49-F238E27FC236}">
                <a16:creationId xmlns:a16="http://schemas.microsoft.com/office/drawing/2014/main" id="{FD04FEB2-E74F-F38C-29D8-F74673EE9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C0A19C-3AA7-B9C9-EB98-3C1A434A7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618" y="145367"/>
            <a:ext cx="551453" cy="36748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FC873E6-8BA1-9568-9C42-7E280F70E9A2}"/>
              </a:ext>
            </a:extLst>
          </p:cNvPr>
          <p:cNvSpPr/>
          <p:nvPr/>
        </p:nvSpPr>
        <p:spPr>
          <a:xfrm>
            <a:off x="3112235" y="-29248"/>
            <a:ext cx="6138927" cy="5201995"/>
          </a:xfrm>
          <a:prstGeom prst="roundRect">
            <a:avLst>
              <a:gd name="adj" fmla="val 0"/>
            </a:avLst>
          </a:prstGeom>
          <a:solidFill>
            <a:srgbClr val="902F30"/>
          </a:solidFill>
          <a:ln>
            <a:solidFill>
              <a:srgbClr val="902F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65F709B-31E8-3BD3-DA7C-23CA619762C6}"/>
              </a:ext>
            </a:extLst>
          </p:cNvPr>
          <p:cNvSpPr/>
          <p:nvPr/>
        </p:nvSpPr>
        <p:spPr>
          <a:xfrm>
            <a:off x="3270157" y="2854102"/>
            <a:ext cx="1933905" cy="1907489"/>
          </a:xfrm>
          <a:prstGeom prst="roundRect">
            <a:avLst>
              <a:gd name="adj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15207FA-3115-5C20-6FF2-26A49AD0E9BF}"/>
              </a:ext>
            </a:extLst>
          </p:cNvPr>
          <p:cNvSpPr/>
          <p:nvPr/>
        </p:nvSpPr>
        <p:spPr>
          <a:xfrm>
            <a:off x="5319312" y="1723200"/>
            <a:ext cx="1724774" cy="1724774"/>
          </a:xfrm>
          <a:prstGeom prst="roundRect">
            <a:avLst>
              <a:gd name="adj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4C8CBC-66FE-AD06-7BD4-8F6A0F575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3135" y="1825132"/>
            <a:ext cx="1520909" cy="1520909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4435F95-06E8-5821-3736-4296A4D3F8F4}"/>
              </a:ext>
            </a:extLst>
          </p:cNvPr>
          <p:cNvSpPr/>
          <p:nvPr/>
        </p:nvSpPr>
        <p:spPr>
          <a:xfrm>
            <a:off x="3296572" y="381909"/>
            <a:ext cx="1907490" cy="1836474"/>
          </a:xfrm>
          <a:prstGeom prst="roundRect">
            <a:avLst>
              <a:gd name="adj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4D78-03A1-98BE-C6FC-27FAA081B0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823" y="461652"/>
            <a:ext cx="1676988" cy="16769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CE4886-D137-FAD6-8498-7C887D4565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218" y="2965758"/>
            <a:ext cx="1684176" cy="1684176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D3B60A4-B171-7EAB-1376-0F86D37A38C9}"/>
              </a:ext>
            </a:extLst>
          </p:cNvPr>
          <p:cNvSpPr/>
          <p:nvPr/>
        </p:nvSpPr>
        <p:spPr>
          <a:xfrm>
            <a:off x="7185751" y="366127"/>
            <a:ext cx="1907490" cy="1794685"/>
          </a:xfrm>
          <a:prstGeom prst="roundRect">
            <a:avLst>
              <a:gd name="adj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7B87A66-779D-326A-B0D4-5F221115E7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9590" y="461652"/>
            <a:ext cx="1615519" cy="1615519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32F8C278-D9F8-7BC5-6335-284E8F567849}"/>
              </a:ext>
            </a:extLst>
          </p:cNvPr>
          <p:cNvSpPr/>
          <p:nvPr/>
        </p:nvSpPr>
        <p:spPr>
          <a:xfrm>
            <a:off x="7157909" y="2854102"/>
            <a:ext cx="1911545" cy="1907489"/>
          </a:xfrm>
          <a:prstGeom prst="roundRect">
            <a:avLst>
              <a:gd name="adj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77E008-5C52-20E4-0860-EE3C4560D9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4249" y="2944745"/>
            <a:ext cx="1726202" cy="172620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94C48A1-1C20-8021-F28E-B5DF17856840}"/>
              </a:ext>
            </a:extLst>
          </p:cNvPr>
          <p:cNvSpPr txBox="1"/>
          <p:nvPr/>
        </p:nvSpPr>
        <p:spPr>
          <a:xfrm>
            <a:off x="3375262" y="74132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Страхова Виктория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9636EE-7D39-C250-CA90-CE236334DAC7}"/>
              </a:ext>
            </a:extLst>
          </p:cNvPr>
          <p:cNvSpPr txBox="1"/>
          <p:nvPr/>
        </p:nvSpPr>
        <p:spPr>
          <a:xfrm>
            <a:off x="3486358" y="252616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Овсепян Нелли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E1427F-88E9-F4F4-640E-B08B3F8A4BF3}"/>
              </a:ext>
            </a:extLst>
          </p:cNvPr>
          <p:cNvSpPr txBox="1"/>
          <p:nvPr/>
        </p:nvSpPr>
        <p:spPr>
          <a:xfrm>
            <a:off x="5420210" y="1380105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Кащенко Софья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57A625-BA3D-2909-05C0-F1C1DE51BB5F}"/>
              </a:ext>
            </a:extLst>
          </p:cNvPr>
          <p:cNvSpPr txBox="1"/>
          <p:nvPr/>
        </p:nvSpPr>
        <p:spPr>
          <a:xfrm>
            <a:off x="7422362" y="5835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Ушаков Андрей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78323B-6CF4-2324-CD4B-72F89154B441}"/>
              </a:ext>
            </a:extLst>
          </p:cNvPr>
          <p:cNvSpPr txBox="1"/>
          <p:nvPr/>
        </p:nvSpPr>
        <p:spPr>
          <a:xfrm>
            <a:off x="7185751" y="2526159"/>
            <a:ext cx="2092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Боровикова Любовь </a:t>
            </a:r>
          </a:p>
        </p:txBody>
      </p:sp>
      <p:pic>
        <p:nvPicPr>
          <p:cNvPr id="10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23C17A24-71FE-0348-6785-15C90A569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</a:blip>
          <a:stretch/>
        </p:blipFill>
        <p:spPr bwMode="auto">
          <a:xfrm>
            <a:off x="50759" y="58350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40136B14-C6DE-EDBF-8E37-6AC9825BB3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574975" y="95733"/>
            <a:ext cx="527050" cy="36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35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0;p27">
            <a:extLst>
              <a:ext uri="{FF2B5EF4-FFF2-40B4-BE49-F238E27FC236}">
                <a16:creationId xmlns:a16="http://schemas.microsoft.com/office/drawing/2014/main" id="{8F831FB6-EAF1-4498-C2C7-71420937E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4418" y="2010241"/>
            <a:ext cx="5647465" cy="16673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32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ГОТОВЫЙ ВАРИАНТ БУДЕТ ПРЕДСТАВЛЯТЬ ИЗ СЕБЯ САЙТ И ЧАТ-БОТ</a:t>
            </a:r>
            <a:br>
              <a:rPr lang="ru-RU" sz="32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32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МАСКОТ – </a:t>
            </a:r>
            <a:r>
              <a:rPr lang="ru-RU" sz="3200" dirty="0">
                <a:solidFill>
                  <a:srgbClr val="902F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КРАСНАЯ</a:t>
            </a:r>
            <a:r>
              <a:rPr lang="ru-RU" sz="32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>
                <a:solidFill>
                  <a:srgbClr val="902F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ПАНДА</a:t>
            </a:r>
            <a:r>
              <a:rPr lang="ru-RU" sz="32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32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15">
            <a:extLst>
              <a:ext uri="{FF2B5EF4-FFF2-40B4-BE49-F238E27FC236}">
                <a16:creationId xmlns:a16="http://schemas.microsoft.com/office/drawing/2014/main" id="{3FED53ED-351E-F46E-C20B-9D3E202A6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B21169-2774-8FDE-A2A1-43E14A191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373" y="88018"/>
            <a:ext cx="634380" cy="4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F7F3EC-8264-3A70-A046-399D5C9920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1"/>
          <a:stretch/>
        </p:blipFill>
        <p:spPr>
          <a:xfrm>
            <a:off x="6187133" y="973195"/>
            <a:ext cx="2657492" cy="40321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 bwMode="auto">
          <a:xfrm>
            <a:off x="511752" y="32176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  <a:defRPr/>
            </a:pPr>
            <a:r>
              <a:rPr lang="ru-RU" sz="3600" b="1" dirty="0">
                <a:solidFill>
                  <a:schemeClr val="tx1"/>
                </a:solidFill>
                <a:latin typeface="Calibri"/>
                <a:cs typeface="Calibri"/>
              </a:rPr>
              <a:t>Перспективы</a:t>
            </a:r>
            <a:endParaRPr sz="3600" i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Google Shape;134;p29"/>
          <p:cNvSpPr txBox="1">
            <a:spLocks noGrp="1"/>
          </p:cNvSpPr>
          <p:nvPr>
            <p:ph type="body" idx="1"/>
          </p:nvPr>
        </p:nvSpPr>
        <p:spPr bwMode="auto">
          <a:xfrm>
            <a:off x="511752" y="863550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Clr>
                <a:srgbClr val="FF0000"/>
              </a:buClr>
              <a:buNone/>
              <a:defRPr/>
            </a:pPr>
            <a:endParaRPr lang="ru-RU" sz="2800" i="1" dirty="0">
              <a:solidFill>
                <a:srgbClr val="8D00FE"/>
              </a:solidFill>
              <a:latin typeface="Calibri"/>
              <a:cs typeface="Calibri"/>
            </a:endParaRP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  <a:defRPr/>
            </a:pPr>
            <a:r>
              <a:rPr lang="ru-RU" sz="2800" dirty="0">
                <a:latin typeface="Calibri"/>
                <a:cs typeface="Calibri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Calibri"/>
                <a:cs typeface="Calibri"/>
              </a:rPr>
              <a:t>Дальнейшее развитие проекта</a:t>
            </a:r>
            <a:r>
              <a:rPr lang="ru-RU" sz="2800" dirty="0">
                <a:latin typeface="Calibri"/>
                <a:cs typeface="Calibri"/>
              </a:rPr>
              <a:t> :  после выхода на стабильный доход, помимо сайта и чат-бота наша команда хочет создать приложение , упрощающие работу с подростками и содержащая в себе расширенный функционал для комфорта пользователей.</a:t>
            </a: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  <a:defRPr/>
            </a:pPr>
            <a:endParaRPr sz="2800" dirty="0"/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4">
            <a:alphaModFix/>
          </a:blip>
          <a:stretch/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60624" y="163867"/>
            <a:ext cx="599182" cy="3603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C63379-C0B8-4BD9-83F1-45D66B269D31}">
  <ds:schemaRefs>
    <ds:schemaRef ds:uri="http://schemas.microsoft.com/office/2006/metadata/properties"/>
    <ds:schemaRef ds:uri="http://www.w3.org/2000/xmlns/"/>
    <ds:schemaRef ds:uri="9a71a08f-077a-41a9-aad3-034e276f8716"/>
  </ds:schemaRefs>
</ds:datastoreItem>
</file>

<file path=customXml/itemProps3.xml><?xml version="1.0" encoding="utf-8"?>
<ds:datastoreItem xmlns:ds="http://schemas.openxmlformats.org/officeDocument/2006/customXml" ds:itemID="{3CCCD091-034A-4133-936B-DC04714641FB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cfccc0c-9394-48fd-a069-91e59a4312bb"/>
    <ds:schemaRef ds:uri="9a71a08f-077a-41a9-aad3-034e276f871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13</Slides>
  <Notes>12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Simple Light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Конкурентное преимущество</vt:lpstr>
      <vt:lpstr>Анализ рынка</vt:lpstr>
      <vt:lpstr>Презентация PowerPoint</vt:lpstr>
      <vt:lpstr>Каналы продвижения</vt:lpstr>
      <vt:lpstr>UNIT- экономика</vt:lpstr>
      <vt:lpstr>Презентация PowerPoint</vt:lpstr>
      <vt:lpstr>ГОТОВЫЙ ВАРИАНТ БУДЕТ ПРЕДСТАВЛЯТЬ ИЗ СЕБЯ САЙТ И ЧАТ-БОТ  НАШ МАСКОТ – КРАСНАЯ ПАНДА </vt:lpstr>
      <vt:lpstr>Перспективы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Кащенко Софья Кирилловна</cp:lastModifiedBy>
  <cp:revision>25</cp:revision>
  <dcterms:modified xsi:type="dcterms:W3CDTF">2023-12-08T14:47:54Z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