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28.11.2023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28.11.2023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28.11.2023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28.11.2023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28.11.2023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28.11.2023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4" name="Shape 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28.11.2023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28.11.2023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28.11.2023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28.11.2023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28.11.2023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0" y="-32941"/>
            <a:ext cx="12192000" cy="6858000"/>
          </a:xfrm>
          <a:prstGeom prst="rect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0" y="2725199"/>
            <a:ext cx="12192000" cy="4127499"/>
          </a:xfrm>
          <a:prstGeom prst="rect">
            <a:avLst/>
          </a:prstGeom>
          <a:solidFill>
            <a:srgbClr val="FD493D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 txBox="1"/>
          <p:nvPr/>
        </p:nvSpPr>
        <p:spPr>
          <a:xfrm>
            <a:off x="2243100" y="915618"/>
            <a:ext cx="43990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АКСЕЛЕРАЦИОННАЯ</a:t>
            </a:r>
          </a:p>
          <a:p>
            <a:pPr marL="0" indent="0" algn="l"/>
            <a:r>
              <a:rPr sz="28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ПРОГРАММА</a:t>
            </a:r>
          </a:p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4204532" y="4713062"/>
            <a:ext cx="17866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endParaRPr sz="2800" b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" name="Shape 81"/>
          <p:cNvSpPr txBox="1"/>
          <p:nvPr/>
        </p:nvSpPr>
        <p:spPr>
          <a:xfrm>
            <a:off x="95534" y="6065335"/>
            <a:ext cx="692575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lang="ru-RU" sz="20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</a:t>
            </a:r>
            <a:r>
              <a:rPr sz="2000" b="1" dirty="0" err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рограммы</a:t>
            </a:r>
            <a:r>
              <a:rPr sz="20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20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индивидуальных</a:t>
            </a:r>
            <a:r>
              <a:rPr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20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тренировок</a:t>
            </a:r>
            <a:r>
              <a:rPr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в </a:t>
            </a:r>
            <a:r>
              <a:rPr sz="2000" b="1" dirty="0" err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спортзале</a:t>
            </a:r>
            <a:r>
              <a:rPr sz="20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/</a:t>
            </a:r>
            <a:r>
              <a:rPr sz="2000" b="1" dirty="0" err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дома</a:t>
            </a:r>
            <a:r>
              <a:rPr sz="20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 </a:t>
            </a:r>
            <a:r>
              <a:rPr sz="20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использованием</a:t>
            </a:r>
            <a:r>
              <a:rPr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20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искусственного</a:t>
            </a:r>
            <a:r>
              <a:rPr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20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интеллекта</a:t>
            </a:r>
            <a:endParaRPr sz="2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2" name="Shape 82"/>
          <p:cNvSpPr/>
          <p:nvPr/>
        </p:nvSpPr>
        <p:spPr>
          <a:xfrm>
            <a:off x="7021286" y="168956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 w="9525">
            <a:noFill/>
            <a:headEnd type="none" w="med" len="med"/>
            <a:tailEnd type="none" w="med" len="med"/>
          </a:ln>
        </p:spPr>
        <p:txBody>
          <a:bodyPr vert="vert270" wrap="square" lIns="91440" tIns="45720" rIns="91440" bIns="45720" anchor="ctr"/>
          <a:lstStyle/>
          <a:p>
            <a:pPr marL="0" marR="0" indent="0" algn="ctr">
              <a:lnSpc>
                <a:spcPct val="100000"/>
              </a:lnSpc>
              <a:spcAft>
                <a:spcPts val="800"/>
              </a:spcAft>
            </a:pPr>
            <a:r>
              <a:rPr sz="1400" b="1" i="0" u="none" strike="noStrike" cap="none" baseline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ПРЕДСТАВЛЕНИЕ</a:t>
            </a:r>
          </a:p>
        </p:txBody>
      </p:sp>
      <p:sp>
        <p:nvSpPr>
          <p:cNvPr id="83" name="Shape 83"/>
          <p:cNvSpPr/>
          <p:nvPr/>
        </p:nvSpPr>
        <p:spPr>
          <a:xfrm>
            <a:off x="7049861" y="1810147"/>
            <a:ext cx="1089025" cy="1585911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9525">
            <a:noFill/>
            <a:headEnd type="none" w="med" len="med"/>
            <a:tailEnd type="none" w="med" len="med"/>
          </a:ln>
        </p:spPr>
        <p:txBody>
          <a:bodyPr vert="vert270" wrap="square" lIns="91440" tIns="45720" rIns="91440" bIns="45720" anchor="ctr"/>
          <a:lstStyle/>
          <a:p>
            <a:pPr marL="0" indent="0" algn="ctr"/>
            <a:r>
              <a:rPr sz="12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Сайт заменяет фитнес-тренера на основе нейросети</a:t>
            </a:r>
          </a:p>
        </p:txBody>
      </p:sp>
      <p:sp>
        <p:nvSpPr>
          <p:cNvPr id="84" name="Shape 84"/>
          <p:cNvSpPr/>
          <p:nvPr/>
        </p:nvSpPr>
        <p:spPr>
          <a:xfrm>
            <a:off x="7043511" y="3467100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 w="9525">
            <a:noFill/>
            <a:headEnd type="none" w="med" len="med"/>
            <a:tailEnd type="none" w="med" len="med"/>
          </a:ln>
        </p:spPr>
        <p:txBody>
          <a:bodyPr vert="vert270" wrap="square" lIns="91440" tIns="45720" rIns="91440" bIns="45720" anchor="ctr"/>
          <a:lstStyle/>
          <a:p>
            <a:pPr marL="0" indent="0" algn="ctr"/>
            <a:r>
              <a:rPr sz="1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сайт</a:t>
            </a:r>
          </a:p>
        </p:txBody>
      </p:sp>
      <p:sp>
        <p:nvSpPr>
          <p:cNvPr id="85" name="Shape 85"/>
          <p:cNvSpPr/>
          <p:nvPr/>
        </p:nvSpPr>
        <p:spPr>
          <a:xfrm>
            <a:off x="7059386" y="5125754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 w="9525">
            <a:noFill/>
            <a:headEnd type="none" w="med" len="med"/>
            <a:tailEnd type="none" w="med" len="med"/>
          </a:ln>
        </p:spPr>
        <p:txBody>
          <a:bodyPr vert="vert270" wrap="square" lIns="91440" tIns="45720" rIns="91440" bIns="45720" anchor="ctr"/>
          <a:lstStyle/>
          <a:p>
            <a:pPr marL="0" marR="0" indent="0" algn="ctr">
              <a:lnSpc>
                <a:spcPct val="100000"/>
              </a:lnSpc>
              <a:spcAft>
                <a:spcPts val="800"/>
              </a:spcAft>
            </a:pPr>
            <a:r>
              <a:rPr sz="1400" b="1" i="0" u="none" strike="noStrike" cap="none" baseline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Запуск</a:t>
            </a:r>
            <a:r>
              <a:rPr sz="1400" b="1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проекта </a:t>
            </a:r>
            <a:endParaRPr sz="1400" b="1" i="0" u="none" strike="noStrike" cap="none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 txBox="1"/>
          <p:nvPr/>
        </p:nvSpPr>
        <p:spPr>
          <a:xfrm>
            <a:off x="8481367" y="5537811"/>
            <a:ext cx="3495700" cy="10156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20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http://project8223695.tilda.ws/</a:t>
            </a:r>
          </a:p>
          <a:p>
            <a:pPr marL="0" indent="0" algn="l"/>
            <a:r>
              <a:rPr sz="20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Телефон: +7 (939)719-47-75</a:t>
            </a:r>
          </a:p>
          <a:p>
            <a:pPr marL="0" indent="0" algn="l"/>
            <a:r>
              <a:rPr sz="20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Mail: SrortZone.pvg@mail.ru</a:t>
            </a:r>
          </a:p>
        </p:txBody>
      </p:sp>
      <p:sp>
        <p:nvSpPr>
          <p:cNvPr id="87" name="Shape 87"/>
          <p:cNvSpPr txBox="1"/>
          <p:nvPr/>
        </p:nvSpPr>
        <p:spPr>
          <a:xfrm>
            <a:off x="8481367" y="3003077"/>
            <a:ext cx="349488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Нам важно, чтобы вы занимались спортом!</a:t>
            </a:r>
          </a:p>
        </p:txBody>
      </p:sp>
      <p:pic>
        <p:nvPicPr>
          <p:cNvPr id="89" name="Picture 89"/>
          <p:cNvPicPr/>
          <p:nvPr/>
        </p:nvPicPr>
        <p:blipFill>
          <a:blip r:embed="rId2"/>
          <a:stretch/>
        </p:blipFill>
        <p:spPr>
          <a:xfrm>
            <a:off x="8930941" y="431800"/>
            <a:ext cx="1757364" cy="2026053"/>
          </a:xfrm>
          <a:prstGeom prst="rect">
            <a:avLst/>
          </a:prstGeom>
        </p:spPr>
      </p:pic>
      <p:pic>
        <p:nvPicPr>
          <p:cNvPr id="91" name="Picture 91"/>
          <p:cNvPicPr/>
          <p:nvPr/>
        </p:nvPicPr>
        <p:blipFill>
          <a:blip r:embed="rId3"/>
          <a:stretch/>
        </p:blipFill>
        <p:spPr>
          <a:xfrm>
            <a:off x="694712" y="828669"/>
            <a:ext cx="1337287" cy="1533530"/>
          </a:xfrm>
          <a:prstGeom prst="rect">
            <a:avLst/>
          </a:prstGeom>
        </p:spPr>
      </p:pic>
      <p:pic>
        <p:nvPicPr>
          <p:cNvPr id="93" name="Picture 93"/>
          <p:cNvPicPr/>
          <p:nvPr/>
        </p:nvPicPr>
        <p:blipFill>
          <a:blip r:embed="rId4"/>
          <a:srcRect b="3874"/>
          <a:stretch/>
        </p:blipFill>
        <p:spPr>
          <a:xfrm>
            <a:off x="750713" y="2730500"/>
            <a:ext cx="5240511" cy="33840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6079464" y="4935746"/>
            <a:ext cx="1983816" cy="1879873"/>
          </a:xfrm>
          <a:prstGeom prst="ellipse">
            <a:avLst/>
          </a:prstGeom>
          <a:solidFill>
            <a:srgbClr val="1E4EA0"/>
          </a:solidFill>
        </p:spPr>
        <p:style>
          <a:lnRef idx="2">
            <a:schemeClr val="accent5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6" name="Shape 96"/>
          <p:cNvSpPr/>
          <p:nvPr/>
        </p:nvSpPr>
        <p:spPr>
          <a:xfrm>
            <a:off x="0" y="1488981"/>
            <a:ext cx="12192000" cy="5805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7" name="Shape 97"/>
          <p:cNvSpPr txBox="1"/>
          <p:nvPr/>
        </p:nvSpPr>
        <p:spPr>
          <a:xfrm>
            <a:off x="7090871" y="304181"/>
            <a:ext cx="5101129" cy="830996"/>
          </a:xfrm>
          <a:prstGeom prst="rect">
            <a:avLst/>
          </a:prstGeom>
          <a:solidFill>
            <a:srgbClr val="B818B8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 СТАРТАП-ПРОЕКТОВ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98" name="Shape 98"/>
          <p:cNvSpPr txBox="1"/>
          <p:nvPr/>
        </p:nvSpPr>
        <p:spPr>
          <a:xfrm>
            <a:off x="0" y="2947339"/>
            <a:ext cx="2642622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ЦЕЛЕВАЯ АУДИТОРИЯ:</a:t>
            </a:r>
          </a:p>
          <a:p>
            <a:pPr marL="342900" indent="-342900">
              <a:buChar char="-"/>
            </a:pPr>
            <a:r>
              <a:t>Подростки/взрослые </a:t>
            </a:r>
          </a:p>
          <a:p>
            <a:pPr marL="342900" indent="-342900">
              <a:buChar char="-"/>
            </a:pPr>
            <a:r>
              <a:t>Те кто тренируется в зале, дома, на улице </a:t>
            </a:r>
          </a:p>
          <a:p>
            <a:endParaRPr sz="2000" b="1">
              <a:solidFill>
                <a:schemeClr val="bg1"/>
              </a:solidFill>
            </a:endParaRPr>
          </a:p>
        </p:txBody>
      </p:sp>
      <p:sp>
        <p:nvSpPr>
          <p:cNvPr id="99" name="Shape 99"/>
          <p:cNvSpPr txBox="1"/>
          <p:nvPr/>
        </p:nvSpPr>
        <p:spPr>
          <a:xfrm>
            <a:off x="2527498" y="2635505"/>
            <a:ext cx="7137003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000" b="1" dirty="0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ПРОБЛЕМА:</a:t>
            </a:r>
          </a:p>
          <a:p>
            <a:pPr marL="0" indent="0" algn="l"/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Человек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приходит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зал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знает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чего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начать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может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привести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травме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- 2400 р.</a:t>
            </a:r>
            <a:b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Тренер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очень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дорогой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- 1 000 р.</a:t>
            </a:r>
            <a:b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Фитнес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клуб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далеко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дорогой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неудобный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хочу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заниматься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дома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Я в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плохой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форме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мое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здоровье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страдает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а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заниматься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спортом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дорого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я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комплексую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меня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смотрят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мне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комфортно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особенно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рядом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мускулистом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тренером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я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выгляжу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совсем</a:t>
            </a:r>
            <a:r>
              <a:rPr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развалиной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sz="2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9577836" y="2628295"/>
            <a:ext cx="2936940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ПОЛЬЗА:</a:t>
            </a:r>
          </a:p>
          <a:p>
            <a:pPr marL="342900" indent="-342900">
              <a:buChar char="-"/>
            </a:pPr>
            <a:r>
              <a:rPr sz="1600"/>
              <a:t>Дешево</a:t>
            </a:r>
          </a:p>
          <a:p>
            <a:pPr marL="342900" indent="-342900">
              <a:buChar char="-"/>
            </a:pPr>
            <a:r>
              <a:rPr sz="1600"/>
              <a:t>Удобно </a:t>
            </a:r>
          </a:p>
          <a:p>
            <a:pPr marL="342900" indent="-342900">
              <a:buChar char="-"/>
            </a:pPr>
            <a:r>
              <a:rPr sz="1600"/>
              <a:t>Хорошо подобрана программа </a:t>
            </a:r>
          </a:p>
          <a:p>
            <a:pPr marL="342900" indent="-342900">
              <a:buChar char="-"/>
            </a:pPr>
            <a:r>
              <a:rPr sz="1600"/>
              <a:t>Фитнес клуб не всегда близко к дому, а сайт всегда под рукой </a:t>
            </a:r>
          </a:p>
          <a:p>
            <a:endParaRPr sz="2000" b="1">
              <a:solidFill>
                <a:srgbClr val="8F00FF"/>
              </a:solidFill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-18442" y="4833019"/>
            <a:ext cx="3911221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ПОКАЗАТЕЛИ РЫНКА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3570870" y="5537129"/>
            <a:ext cx="391122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ЕМКОСТЬ РЫНКА</a:t>
            </a:r>
          </a:p>
        </p:txBody>
      </p:sp>
      <p:sp>
        <p:nvSpPr>
          <p:cNvPr id="103" name="Shape 103"/>
          <p:cNvSpPr txBox="1"/>
          <p:nvPr/>
        </p:nvSpPr>
        <p:spPr>
          <a:xfrm>
            <a:off x="8495667" y="5064291"/>
            <a:ext cx="391122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КОНКУРЕНТЫ</a:t>
            </a:r>
          </a:p>
          <a:p>
            <a:pPr marL="0" indent="0" algn="l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" name="Shape 104"/>
          <p:cNvSpPr txBox="1"/>
          <p:nvPr/>
        </p:nvSpPr>
        <p:spPr>
          <a:xfrm>
            <a:off x="-18442" y="1496991"/>
            <a:ext cx="12329907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000" b="1" dirty="0">
                <a:solidFill>
                  <a:srgbClr val="8F00FF"/>
                </a:solidFill>
                <a:latin typeface="+mn-lt"/>
                <a:ea typeface="+mn-ea"/>
                <a:cs typeface="+mn-cs"/>
              </a:rPr>
              <a:t>ЧТО ДЕЛАЕМ?</a:t>
            </a:r>
          </a:p>
          <a:p>
            <a:pPr marL="0" indent="0" algn="l"/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Проект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предполагает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создание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программы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индивидуальных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тренировок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спортзале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дома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использованием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искусственного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интеллекта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использует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алгоритмы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машинного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обучения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чтобы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определить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оптимальную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программу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тренировок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каждого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клиента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учитывая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его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индивидуальные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потребности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цели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2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5" name="Shape 105"/>
          <p:cNvSpPr txBox="1"/>
          <p:nvPr/>
        </p:nvSpPr>
        <p:spPr>
          <a:xfrm>
            <a:off x="1442066" y="27183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ЦЕЛЕВАЯ АУДИТОРИЯ,</a:t>
            </a:r>
          </a:p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РЕШАЕМАЯ ПРОБЛЕМА И КЛЮЧЕВАЯ ПОЛЬЗА</a:t>
            </a:r>
          </a:p>
        </p:txBody>
      </p:sp>
      <p:pic>
        <p:nvPicPr>
          <p:cNvPr id="107" name="Picture 107"/>
          <p:cNvPicPr/>
          <p:nvPr/>
        </p:nvPicPr>
        <p:blipFill>
          <a:blip r:embed="rId2"/>
          <a:srcRect t="18243" r="47333" b="16222"/>
          <a:stretch/>
        </p:blipFill>
        <p:spPr>
          <a:xfrm>
            <a:off x="5787479" y="4874105"/>
            <a:ext cx="2517387" cy="1907204"/>
          </a:xfrm>
          <a:prstGeom prst="rect">
            <a:avLst/>
          </a:prstGeom>
        </p:spPr>
      </p:pic>
      <p:pic>
        <p:nvPicPr>
          <p:cNvPr id="109" name="Picture 109"/>
          <p:cNvPicPr/>
          <p:nvPr/>
        </p:nvPicPr>
        <p:blipFill>
          <a:blip r:embed="rId3"/>
          <a:stretch/>
        </p:blipFill>
        <p:spPr>
          <a:xfrm>
            <a:off x="-145040" y="5080337"/>
            <a:ext cx="3342739" cy="1696422"/>
          </a:xfrm>
          <a:prstGeom prst="rect">
            <a:avLst/>
          </a:prstGeom>
        </p:spPr>
      </p:pic>
      <p:sp>
        <p:nvSpPr>
          <p:cNvPr id="110" name="Shape 110"/>
          <p:cNvSpPr txBox="1"/>
          <p:nvPr/>
        </p:nvSpPr>
        <p:spPr>
          <a:xfrm>
            <a:off x="3570870" y="5827707"/>
            <a:ext cx="2474460" cy="923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 822 млрд.руб.  </a:t>
            </a: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SAM 145,3 млрд.руб.</a:t>
            </a: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SOM 17, 436 млрд.руб.</a:t>
            </a:r>
          </a:p>
        </p:txBody>
      </p:sp>
      <p:pic>
        <p:nvPicPr>
          <p:cNvPr id="112" name="Picture 112"/>
          <p:cNvPicPr/>
          <p:nvPr/>
        </p:nvPicPr>
        <p:blipFill>
          <a:blip r:embed="rId4"/>
          <a:srcRect l="31511" t="42407" r="41009" b="41844"/>
          <a:stretch/>
        </p:blipFill>
        <p:spPr>
          <a:xfrm>
            <a:off x="8353491" y="5320371"/>
            <a:ext cx="3700923" cy="1193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 СТАРТАП-ПРОЕКТОВ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116" name="Shape 116"/>
          <p:cNvSpPr txBox="1"/>
          <p:nvPr/>
        </p:nvSpPr>
        <p:spPr>
          <a:xfrm>
            <a:off x="1422778" y="746578"/>
            <a:ext cx="3911221" cy="954107"/>
          </a:xfrm>
          <a:prstGeom prst="rect">
            <a:avLst/>
          </a:prstGeom>
          <a:solidFill>
            <a:srgbClr val="8F00FF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ЧТО УЖЕ СДЕЛАНО ПО ПРОЕКТУ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155368" y="3111670"/>
            <a:ext cx="3210133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 dirty="0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КОНКУРЕНТЫ</a:t>
            </a:r>
          </a:p>
          <a:p>
            <a:pPr marL="342900" indent="-342900">
              <a:buChar char="-"/>
            </a:pPr>
            <a:r>
              <a:rPr dirty="0" err="1"/>
              <a:t>Приложения</a:t>
            </a:r>
            <a:r>
              <a:rPr dirty="0"/>
              <a:t> в </a:t>
            </a:r>
            <a:r>
              <a:rPr dirty="0" err="1"/>
              <a:t>appstore</a:t>
            </a:r>
            <a:r>
              <a:rPr dirty="0"/>
              <a:t> </a:t>
            </a:r>
          </a:p>
          <a:p>
            <a:pPr marL="342900" indent="-342900">
              <a:buChar char="-"/>
            </a:pPr>
            <a:r>
              <a:rPr dirty="0" err="1"/>
              <a:t>Тренер</a:t>
            </a:r>
            <a:r>
              <a:rPr dirty="0"/>
              <a:t> </a:t>
            </a:r>
            <a:r>
              <a:rPr dirty="0" err="1"/>
              <a:t>онлайн</a:t>
            </a:r>
            <a:r>
              <a:rPr dirty="0"/>
              <a:t>/</a:t>
            </a:r>
            <a:r>
              <a:rPr dirty="0" err="1"/>
              <a:t>оффлайн</a:t>
            </a:r>
            <a:endParaRPr dirty="0"/>
          </a:p>
          <a:p>
            <a:pPr marL="342900" indent="-342900">
              <a:buChar char="-"/>
            </a:pPr>
            <a:r>
              <a:rPr dirty="0" err="1"/>
              <a:t>Боты</a:t>
            </a:r>
            <a:r>
              <a:rPr dirty="0"/>
              <a:t> в telegram </a:t>
            </a:r>
          </a:p>
          <a:p>
            <a:pPr marL="342900" indent="-342900">
              <a:buChar char="-"/>
            </a:pPr>
            <a:r>
              <a:rPr dirty="0" err="1"/>
              <a:t>Спортивные</a:t>
            </a:r>
            <a:r>
              <a:rPr dirty="0"/>
              <a:t> </a:t>
            </a:r>
            <a:r>
              <a:rPr dirty="0" err="1"/>
              <a:t>Youtube</a:t>
            </a:r>
            <a:r>
              <a:rPr dirty="0"/>
              <a:t> </a:t>
            </a:r>
            <a:r>
              <a:rPr dirty="0" err="1"/>
              <a:t>каналы</a:t>
            </a:r>
            <a:r>
              <a:rPr dirty="0"/>
              <a:t> 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3343102" y="3127059"/>
            <a:ext cx="427019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000" b="1" dirty="0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КОНКУРЕНТНЫЕ ПРЕИМУЩЕСТВА</a:t>
            </a:r>
          </a:p>
          <a:p>
            <a:pPr marL="0" indent="0" algn="l"/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челенджат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дорого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не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всегда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тот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тренер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который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нужен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зависит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от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связи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b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не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может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оценить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и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подстроиться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под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индивидуальные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особенности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человека</a:t>
            </a:r>
            <a:endParaRPr b="1" dirty="0">
              <a:solidFill>
                <a:schemeClr val="bg1"/>
              </a:solidFill>
            </a:endParaRPr>
          </a:p>
          <a:p>
            <a:pPr marL="0" indent="0" algn="l"/>
            <a:endParaRPr sz="16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9" name="Shape 119"/>
          <p:cNvSpPr txBox="1"/>
          <p:nvPr/>
        </p:nvSpPr>
        <p:spPr>
          <a:xfrm>
            <a:off x="7787292" y="3142503"/>
            <a:ext cx="4188807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 dirty="0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ДОСТИЖЕНИЯ В РАМКАХ ПРОЕКТА</a:t>
            </a:r>
          </a:p>
          <a:p>
            <a:pPr marL="342900" indent="-342900">
              <a:buChar char="-"/>
            </a:pPr>
            <a:r>
              <a:rPr dirty="0" err="1"/>
              <a:t>Создана</a:t>
            </a:r>
            <a:r>
              <a:rPr dirty="0"/>
              <a:t> </a:t>
            </a:r>
            <a:r>
              <a:rPr dirty="0" err="1"/>
              <a:t>идея</a:t>
            </a:r>
            <a:endParaRPr dirty="0"/>
          </a:p>
          <a:p>
            <a:pPr marL="342900" indent="-342900">
              <a:buChar char="-"/>
            </a:pPr>
            <a:r>
              <a:rPr dirty="0" err="1"/>
              <a:t>Проработана</a:t>
            </a:r>
            <a:r>
              <a:rPr dirty="0"/>
              <a:t> </a:t>
            </a:r>
            <a:r>
              <a:rPr dirty="0" err="1"/>
              <a:t>бизнес-модель</a:t>
            </a:r>
            <a:endParaRPr dirty="0"/>
          </a:p>
          <a:p>
            <a:pPr marL="342900" indent="-342900">
              <a:buChar char="-"/>
            </a:pPr>
            <a:r>
              <a:rPr dirty="0" err="1"/>
              <a:t>Проведены</a:t>
            </a:r>
            <a:r>
              <a:rPr dirty="0"/>
              <a:t> </a:t>
            </a:r>
            <a:r>
              <a:rPr dirty="0" err="1"/>
              <a:t>проблемные</a:t>
            </a:r>
            <a:r>
              <a:rPr dirty="0"/>
              <a:t> </a:t>
            </a:r>
            <a:r>
              <a:rPr dirty="0" err="1"/>
              <a:t>интервью</a:t>
            </a:r>
            <a:endParaRPr dirty="0"/>
          </a:p>
          <a:p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120" name="Shape 120"/>
          <p:cNvSpPr txBox="1"/>
          <p:nvPr/>
        </p:nvSpPr>
        <p:spPr>
          <a:xfrm>
            <a:off x="704206" y="5216400"/>
            <a:ext cx="3851350" cy="400110"/>
          </a:xfrm>
          <a:prstGeom prst="rect">
            <a:avLst/>
          </a:prstGeom>
          <a:solidFill>
            <a:srgbClr val="FCAF17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0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ДОРОЖНАЯ КАРТА ПРОЕКТА</a:t>
            </a:r>
          </a:p>
        </p:txBody>
      </p:sp>
      <p:sp>
        <p:nvSpPr>
          <p:cNvPr id="121" name="Shape 121"/>
          <p:cNvSpPr txBox="1"/>
          <p:nvPr/>
        </p:nvSpPr>
        <p:spPr>
          <a:xfrm>
            <a:off x="1647221" y="1880565"/>
            <a:ext cx="7661955" cy="1231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000" b="1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БИЗНЕС-МОДЕЛЬ:</a:t>
            </a:r>
          </a:p>
          <a:p>
            <a:pPr marL="285750" indent="-285750">
              <a:buChar char="-"/>
            </a:pPr>
            <a:r>
              <a:rPr i="1"/>
              <a:t>Минимум 10 абонементов за месяц </a:t>
            </a:r>
          </a:p>
          <a:p>
            <a:pPr marL="285750" indent="-285750">
              <a:buChar char="-"/>
            </a:pPr>
            <a:r>
              <a:rPr i="1"/>
              <a:t>Себестоимость нашего проекта минимум 15 тыс.руб, так как нужен програмист для создания ИИ</a:t>
            </a:r>
            <a:endParaRPr sz="2000" b="1">
              <a:solidFill>
                <a:schemeClr val="bg1"/>
              </a:solidFill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55368" y="5853942"/>
            <a:ext cx="1188126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Идея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(0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4.10.2023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</a:t>
            </a:r>
            <a:r>
              <a:rPr sz="18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изнес-модель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15.10.2023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ru-RU" b="1" dirty="0" err="1"/>
              <a:t>П</a:t>
            </a:r>
            <a:r>
              <a:rPr sz="18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роблемные</a:t>
            </a:r>
            <a:r>
              <a:rPr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интервью</a:t>
            </a:r>
            <a:r>
              <a:rPr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25.10.2023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ru-RU" b="1" dirty="0" err="1"/>
              <a:t>Ц</a:t>
            </a:r>
            <a:r>
              <a:rPr sz="1800" b="1" dirty="0" err="1" smtClean="0">
                <a:solidFill>
                  <a:schemeClr val="tx1"/>
                </a:solidFill>
              </a:rPr>
              <a:t>енностное</a:t>
            </a:r>
            <a:r>
              <a:rPr sz="1800" b="1" dirty="0" smtClean="0">
                <a:solidFill>
                  <a:schemeClr val="tx1"/>
                </a:solidFill>
              </a:rPr>
              <a:t> </a:t>
            </a:r>
            <a:r>
              <a:rPr sz="1800" b="1" dirty="0" err="1">
                <a:solidFill>
                  <a:schemeClr val="tx1"/>
                </a:solidFill>
              </a:rPr>
              <a:t>предложение</a:t>
            </a:r>
            <a:r>
              <a:rPr sz="1800" b="1" dirty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sz="1800" dirty="0" smtClean="0">
                <a:solidFill>
                  <a:schemeClr val="tx1"/>
                </a:solidFill>
              </a:rPr>
              <a:t>1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0.11.2023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ru-RU" b="1" dirty="0" err="1"/>
              <a:t>Ф</a:t>
            </a:r>
            <a:r>
              <a:rPr sz="1800" b="1" dirty="0" err="1" smtClean="0">
                <a:solidFill>
                  <a:schemeClr val="tx1"/>
                </a:solidFill>
              </a:rPr>
              <a:t>инансовая</a:t>
            </a:r>
            <a:r>
              <a:rPr sz="1800" b="1" dirty="0" smtClean="0">
                <a:solidFill>
                  <a:schemeClr val="tx1"/>
                </a:solidFill>
              </a:rPr>
              <a:t> </a:t>
            </a:r>
            <a:r>
              <a:rPr sz="1800" b="1" dirty="0" err="1">
                <a:solidFill>
                  <a:schemeClr val="tx1"/>
                </a:solidFill>
              </a:rPr>
              <a:t>модель</a:t>
            </a:r>
            <a:r>
              <a:rPr sz="1800" b="1" dirty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18.11.2023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MVP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продажа</a:t>
            </a:r>
            <a:r>
              <a:rPr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23.11.2023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</a:t>
            </a:r>
            <a:r>
              <a:rPr sz="18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роверка</a:t>
            </a:r>
            <a:r>
              <a:rPr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гипотез</a:t>
            </a:r>
            <a:r>
              <a:rPr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28.11.2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023)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</a:t>
            </a:r>
            <a:r>
              <a:rPr sz="18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родажа</a:t>
            </a:r>
            <a:r>
              <a:rPr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25.02.2024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ru-RU" b="1" dirty="0" err="1"/>
              <a:t>П</a:t>
            </a:r>
            <a:r>
              <a:rPr sz="1800" b="1" dirty="0" err="1" smtClean="0">
                <a:solidFill>
                  <a:schemeClr val="tx1"/>
                </a:solidFill>
              </a:rPr>
              <a:t>рототип</a:t>
            </a:r>
            <a:r>
              <a:rPr sz="1800" b="1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28.05.2024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</a:t>
            </a:r>
            <a:r>
              <a:rPr sz="18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иражирование</a:t>
            </a:r>
            <a:r>
              <a:rPr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(0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1.07.2024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5" name="Shape 125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 СТАРТАП-ПРОЕКТОВ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126" name="Shape 126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ПЛАНЫ И НЕОБХОДИМЫЕ РЕСУРСЫ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136478" y="2048873"/>
            <a:ext cx="2565779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400" b="1" dirty="0">
                <a:solidFill>
                  <a:srgbClr val="8F00FF"/>
                </a:solidFill>
              </a:rPr>
              <a:t>ЧТО УЖЕ ЕСТЬ:</a:t>
            </a:r>
          </a:p>
          <a:p>
            <a:pPr marL="342900" indent="-342900">
              <a:buChar char="-"/>
            </a:pPr>
            <a:r>
              <a:rPr lang="ru-RU" sz="2400" dirty="0" smtClean="0"/>
              <a:t>Макет </a:t>
            </a:r>
            <a:r>
              <a:rPr sz="2400" dirty="0" err="1" smtClean="0"/>
              <a:t>сайт</a:t>
            </a:r>
            <a:r>
              <a:rPr lang="ru-RU" sz="2400" dirty="0" smtClean="0"/>
              <a:t>а</a:t>
            </a:r>
            <a:r>
              <a:rPr sz="2400" dirty="0" smtClean="0"/>
              <a:t> </a:t>
            </a:r>
            <a:r>
              <a:rPr sz="2400" dirty="0" err="1" smtClean="0"/>
              <a:t>нашего</a:t>
            </a:r>
            <a:r>
              <a:rPr sz="2400" dirty="0" smtClean="0"/>
              <a:t> </a:t>
            </a:r>
            <a:r>
              <a:rPr sz="2400" dirty="0" err="1"/>
              <a:t>проекта</a:t>
            </a:r>
            <a:r>
              <a:rPr sz="2400" dirty="0"/>
              <a:t> </a:t>
            </a:r>
          </a:p>
          <a:p>
            <a:r>
              <a:rPr sz="2000" dirty="0"/>
              <a:t> </a:t>
            </a:r>
          </a:p>
          <a:p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128" name="Shape 128"/>
          <p:cNvSpPr txBox="1"/>
          <p:nvPr/>
        </p:nvSpPr>
        <p:spPr>
          <a:xfrm>
            <a:off x="2595722" y="2048873"/>
            <a:ext cx="5115263" cy="47397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sz="2400" b="1" dirty="0">
                <a:solidFill>
                  <a:srgbClr val="8F00FF"/>
                </a:solidFill>
              </a:rPr>
              <a:t>ЧТО НАМ НЕОБХОДИМО:</a:t>
            </a:r>
          </a:p>
          <a:p>
            <a:pPr marL="342900" indent="-342900">
              <a:buChar char="-"/>
            </a:pPr>
            <a:r>
              <a:rPr sz="240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Программист</a:t>
            </a:r>
            <a:r>
              <a:rPr sz="24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-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очень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дорого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-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месяц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или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3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месяца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для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обучения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нейросети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от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25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тыс.руб</a:t>
            </a:r>
            <a:r>
              <a:rPr sz="24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  <a:endParaRPr lang="ru-RU" sz="2400" dirty="0" smtClea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Char char="-"/>
            </a:pPr>
            <a:r>
              <a:rPr sz="240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Реклама</a:t>
            </a:r>
            <a:r>
              <a:rPr sz="24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-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бесплатно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(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на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старте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для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проверки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-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знакомые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и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друзья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)</a:t>
            </a:r>
            <a:b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Сайт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- SEO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специлист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от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5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тыс.руб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 </a:t>
            </a:r>
            <a:endParaRPr lang="ru-RU" sz="2400" dirty="0" smtClea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Char char="-"/>
            </a:pPr>
            <a:r>
              <a:rPr sz="240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Дизайнер</a:t>
            </a:r>
            <a:endParaRPr lang="ru-RU" sz="2400" dirty="0" smtClea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Char char="-"/>
            </a:pPr>
            <a:r>
              <a:rPr sz="240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Стоимость</a:t>
            </a:r>
            <a:r>
              <a:rPr sz="24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домена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и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обслуживание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сайта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и IT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от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10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тыс.руб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  <a: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/>
            </a:r>
            <a:br>
              <a:rPr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endParaRPr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129" name="Shape 129"/>
          <p:cNvSpPr txBox="1"/>
          <p:nvPr/>
        </p:nvSpPr>
        <p:spPr>
          <a:xfrm>
            <a:off x="7886302" y="2048873"/>
            <a:ext cx="4305697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 b="1" dirty="0">
                <a:solidFill>
                  <a:srgbClr val="8F00FF"/>
                </a:solidFill>
                <a:latin typeface="+mn-lt"/>
                <a:ea typeface="+mn-ea"/>
                <a:cs typeface="+mn-cs"/>
              </a:rPr>
              <a:t>КОММЕРЦИАЛИЗАЦИЯ:</a:t>
            </a:r>
          </a:p>
          <a:p>
            <a:pPr marL="0" indent="0" algn="l"/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-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пробный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период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поэтапная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подписка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(300 р. В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месяц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за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год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1000 р.)</a:t>
            </a:r>
            <a:b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-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Тренажерные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залы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без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тренера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могут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быть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заинтересованы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20%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залу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/>
            </a:r>
            <a:b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-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Продавцы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БАД и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домашних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тренажеров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-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как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спонсоры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их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может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рекомендовать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"ИИ"</a:t>
            </a:r>
            <a:b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-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Реклама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производителей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для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этой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целевой</a:t>
            </a:r>
            <a:r>
              <a:rPr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аудитории</a:t>
            </a:r>
            <a:r>
              <a:rPr sz="2400" dirty="0">
                <a:solidFill>
                  <a:schemeClr val="tx1"/>
                </a:solidFill>
              </a:rPr>
              <a:t> </a:t>
            </a:r>
            <a:endParaRPr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2" name="Shape 132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 СТАРТАП-ПРОЕКТОВ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133" name="Shape 133"/>
          <p:cNvSpPr txBox="1"/>
          <p:nvPr/>
        </p:nvSpPr>
        <p:spPr>
          <a:xfrm>
            <a:off x="1054289" y="742934"/>
            <a:ext cx="3911221" cy="523220"/>
          </a:xfrm>
          <a:prstGeom prst="rect">
            <a:avLst/>
          </a:prstGeom>
          <a:solidFill>
            <a:srgbClr val="8F00FF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sz="28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Макет сайта проекта</a:t>
            </a:r>
            <a:endParaRPr sz="28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14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333999" y="3010501"/>
            <a:ext cx="6840000" cy="3847499"/>
          </a:xfrm>
          <a:prstGeom prst="rect">
            <a:avLst/>
          </a:prstGeom>
        </p:spPr>
      </p:pic>
      <p:pic>
        <p:nvPicPr>
          <p:cNvPr id="135" name="Picture 1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1699773"/>
            <a:ext cx="6840000" cy="3847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 СТАРТАП-ПРОЕКТОВ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145" name="Shape 145"/>
          <p:cNvSpPr txBox="1"/>
          <p:nvPr/>
        </p:nvSpPr>
        <p:spPr>
          <a:xfrm>
            <a:off x="1284389" y="777906"/>
            <a:ext cx="3911221" cy="523220"/>
          </a:xfrm>
          <a:prstGeom prst="rect">
            <a:avLst/>
          </a:prstGeom>
          <a:solidFill>
            <a:srgbClr val="8F00FF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Макет сайта проекта</a:t>
            </a:r>
            <a:endParaRPr lang="ru-RU" sz="28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15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1734458"/>
            <a:ext cx="6480000" cy="3644999"/>
          </a:xfrm>
          <a:prstGeom prst="rect">
            <a:avLst/>
          </a:prstGeom>
        </p:spPr>
      </p:pic>
      <p:pic>
        <p:nvPicPr>
          <p:cNvPr id="147" name="Picture 14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2000" y="3213000"/>
            <a:ext cx="6480000" cy="364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 СТАРТАП-ПРОЕКТОВ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157" name="Shape 157"/>
          <p:cNvSpPr txBox="1"/>
          <p:nvPr/>
        </p:nvSpPr>
        <p:spPr>
          <a:xfrm>
            <a:off x="1354539" y="742934"/>
            <a:ext cx="3911221" cy="523220"/>
          </a:xfrm>
          <a:prstGeom prst="rect">
            <a:avLst/>
          </a:prstGeom>
          <a:solidFill>
            <a:srgbClr val="8F00FF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Макет сайта проекта</a:t>
            </a:r>
            <a:endParaRPr lang="ru-RU" sz="28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59" name="Picture 159"/>
          <p:cNvPicPr/>
          <p:nvPr/>
        </p:nvPicPr>
        <p:blipFill>
          <a:blip r:embed="rId2"/>
          <a:stretch/>
        </p:blipFill>
        <p:spPr>
          <a:xfrm>
            <a:off x="1907931" y="1861948"/>
            <a:ext cx="8506963" cy="47851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/>
        </p:nvSpPr>
        <p:spPr>
          <a:xfrm>
            <a:off x="9075332" y="3696541"/>
            <a:ext cx="3038695" cy="30777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ЯМБУЛАТОВ ДАМИР</a:t>
            </a:r>
          </a:p>
          <a:p>
            <a:pPr marL="0" indent="0" algn="l"/>
            <a:r>
              <a:rPr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генератор</a:t>
            </a:r>
            <a:r>
              <a:rPr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идей</a:t>
            </a:r>
            <a:endParaRPr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«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Поволжский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государственный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университет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сервиса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»</a:t>
            </a:r>
          </a:p>
          <a:p>
            <a:pPr marL="0" indent="0" algn="l"/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Высшая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школа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креативных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индустрий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,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инноваций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и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бизнеса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.  2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курс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Разработка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чат-бота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создание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визуального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оформления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сайта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и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бота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проекта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indent="0" algn="l"/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 txBox="1"/>
          <p:nvPr/>
        </p:nvSpPr>
        <p:spPr>
          <a:xfrm>
            <a:off x="3024905" y="1763487"/>
            <a:ext cx="2985076" cy="39395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 b="1" dirty="0">
                <a:latin typeface="+mn-lt"/>
                <a:ea typeface="+mn-ea"/>
                <a:cs typeface="+mn-cs"/>
              </a:rPr>
              <a:t>ХАМИДУЛЛИНА МАРГАРИТА </a:t>
            </a:r>
          </a:p>
          <a:p>
            <a:pPr marL="0" indent="0" algn="l"/>
            <a:r>
              <a:rPr sz="2400" dirty="0">
                <a:latin typeface="+mn-lt"/>
                <a:ea typeface="+mn-ea"/>
                <a:cs typeface="+mn-cs"/>
              </a:rPr>
              <a:t>–</a:t>
            </a:r>
            <a:r>
              <a:rPr sz="2400" b="1" dirty="0">
                <a:latin typeface="+mn-lt"/>
                <a:ea typeface="+mn-ea"/>
                <a:cs typeface="+mn-cs"/>
              </a:rPr>
              <a:t> </a:t>
            </a:r>
            <a:r>
              <a:rPr sz="2400" dirty="0" err="1">
                <a:latin typeface="+mn-lt"/>
                <a:ea typeface="+mn-ea"/>
                <a:cs typeface="+mn-cs"/>
              </a:rPr>
              <a:t>лидер</a:t>
            </a:r>
            <a:endParaRPr sz="2400" dirty="0"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600" dirty="0">
                <a:latin typeface="+mn-lt"/>
                <a:ea typeface="+mn-ea"/>
                <a:cs typeface="+mn-cs"/>
              </a:rPr>
              <a:t>«</a:t>
            </a:r>
            <a:r>
              <a:rPr sz="1600" dirty="0" err="1">
                <a:latin typeface="+mn-lt"/>
                <a:ea typeface="+mn-ea"/>
                <a:cs typeface="+mn-cs"/>
              </a:rPr>
              <a:t>Поволжский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государственный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университет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сервиса</a:t>
            </a:r>
            <a:r>
              <a:rPr sz="1600" dirty="0">
                <a:latin typeface="+mn-lt"/>
                <a:ea typeface="+mn-ea"/>
                <a:cs typeface="+mn-cs"/>
              </a:rPr>
              <a:t>»</a:t>
            </a:r>
          </a:p>
          <a:p>
            <a:pPr marL="0" indent="0" algn="l"/>
            <a:r>
              <a:rPr sz="1600" dirty="0" err="1">
                <a:latin typeface="+mn-lt"/>
                <a:ea typeface="+mn-ea"/>
                <a:cs typeface="+mn-cs"/>
              </a:rPr>
              <a:t>Высшая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школа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креативных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индустрий</a:t>
            </a:r>
            <a:r>
              <a:rPr sz="1600" dirty="0">
                <a:latin typeface="+mn-lt"/>
                <a:ea typeface="+mn-ea"/>
                <a:cs typeface="+mn-cs"/>
              </a:rPr>
              <a:t> , </a:t>
            </a:r>
            <a:r>
              <a:rPr sz="1600" dirty="0" err="1">
                <a:latin typeface="+mn-lt"/>
                <a:ea typeface="+mn-ea"/>
                <a:cs typeface="+mn-cs"/>
              </a:rPr>
              <a:t>инноваций</a:t>
            </a:r>
            <a:r>
              <a:rPr sz="1600" dirty="0">
                <a:latin typeface="+mn-lt"/>
                <a:ea typeface="+mn-ea"/>
                <a:cs typeface="+mn-cs"/>
              </a:rPr>
              <a:t> и </a:t>
            </a:r>
            <a:r>
              <a:rPr sz="1600" dirty="0" err="1">
                <a:latin typeface="+mn-lt"/>
                <a:ea typeface="+mn-ea"/>
                <a:cs typeface="+mn-cs"/>
              </a:rPr>
              <a:t>бизнеса</a:t>
            </a:r>
            <a:r>
              <a:rPr sz="1600" dirty="0">
                <a:latin typeface="+mn-lt"/>
                <a:ea typeface="+mn-ea"/>
                <a:cs typeface="+mn-cs"/>
              </a:rPr>
              <a:t>. 2 </a:t>
            </a:r>
            <a:r>
              <a:rPr sz="1600" dirty="0" err="1">
                <a:latin typeface="+mn-lt"/>
                <a:ea typeface="+mn-ea"/>
                <a:cs typeface="+mn-cs"/>
              </a:rPr>
              <a:t>курс</a:t>
            </a:r>
            <a:endParaRPr sz="1600" dirty="0"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600" dirty="0" err="1">
                <a:latin typeface="+mn-lt"/>
                <a:ea typeface="+mn-ea"/>
                <a:cs typeface="+mn-cs"/>
              </a:rPr>
              <a:t>Организация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работы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команды</a:t>
            </a:r>
            <a:r>
              <a:rPr sz="1600" dirty="0">
                <a:latin typeface="+mn-lt"/>
                <a:ea typeface="+mn-ea"/>
                <a:cs typeface="+mn-cs"/>
              </a:rPr>
              <a:t>, </a:t>
            </a:r>
            <a:r>
              <a:rPr sz="1600" dirty="0" err="1">
                <a:latin typeface="+mn-lt"/>
                <a:ea typeface="+mn-ea"/>
                <a:cs typeface="+mn-cs"/>
              </a:rPr>
              <a:t>составление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бизнес</a:t>
            </a:r>
            <a:r>
              <a:rPr sz="1600" dirty="0">
                <a:latin typeface="+mn-lt"/>
                <a:ea typeface="+mn-ea"/>
                <a:cs typeface="+mn-cs"/>
              </a:rPr>
              <a:t> и </a:t>
            </a:r>
            <a:r>
              <a:rPr sz="1600" dirty="0" err="1">
                <a:latin typeface="+mn-lt"/>
                <a:ea typeface="+mn-ea"/>
                <a:cs typeface="+mn-cs"/>
              </a:rPr>
              <a:t>финансовой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модели</a:t>
            </a:r>
            <a:r>
              <a:rPr sz="1600" dirty="0">
                <a:latin typeface="+mn-lt"/>
                <a:ea typeface="+mn-ea"/>
                <a:cs typeface="+mn-cs"/>
              </a:rPr>
              <a:t>, </a:t>
            </a:r>
            <a:r>
              <a:rPr sz="1600" dirty="0" err="1">
                <a:latin typeface="+mn-lt"/>
                <a:ea typeface="+mn-ea"/>
                <a:cs typeface="+mn-cs"/>
              </a:rPr>
              <a:t>подготовка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презентации</a:t>
            </a:r>
            <a:r>
              <a:rPr sz="1600" dirty="0">
                <a:latin typeface="+mn-lt"/>
                <a:ea typeface="+mn-ea"/>
                <a:cs typeface="+mn-cs"/>
              </a:rPr>
              <a:t> </a:t>
            </a:r>
            <a:r>
              <a:rPr sz="1600" dirty="0" err="1">
                <a:latin typeface="+mn-lt"/>
                <a:ea typeface="+mn-ea"/>
                <a:cs typeface="+mn-cs"/>
              </a:rPr>
              <a:t>проекта</a:t>
            </a:r>
            <a:endParaRPr sz="1600" dirty="0">
              <a:latin typeface="+mn-lt"/>
              <a:ea typeface="+mn-ea"/>
              <a:cs typeface="+mn-cs"/>
            </a:endParaRPr>
          </a:p>
          <a:p>
            <a:pPr marL="0" indent="0" algn="l"/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ПРЕЗЕНТАЦИЯ СТАРТАП-ПРОЕКТОВ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CREATIVE.TECH 2.0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1422778" y="1187670"/>
            <a:ext cx="3911221" cy="523220"/>
          </a:xfrm>
          <a:prstGeom prst="rect">
            <a:avLst/>
          </a:prstGeom>
          <a:solidFill>
            <a:srgbClr val="8F00FF"/>
          </a:solidFill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КОМАНДА</a:t>
            </a:r>
          </a:p>
        </p:txBody>
      </p:sp>
      <p:pic>
        <p:nvPicPr>
          <p:cNvPr id="167" name="Picture 167"/>
          <p:cNvPicPr/>
          <p:nvPr/>
        </p:nvPicPr>
        <p:blipFill>
          <a:blip r:embed="rId2"/>
          <a:stretch/>
        </p:blipFill>
        <p:spPr>
          <a:xfrm>
            <a:off x="6096000" y="3696541"/>
            <a:ext cx="2893313" cy="2893312"/>
          </a:xfrm>
          <a:prstGeom prst="rect">
            <a:avLst/>
          </a:prstGeom>
        </p:spPr>
      </p:pic>
      <p:pic>
        <p:nvPicPr>
          <p:cNvPr id="169" name="Picture 169"/>
          <p:cNvPicPr/>
          <p:nvPr/>
        </p:nvPicPr>
        <p:blipFill>
          <a:blip r:embed="rId3"/>
          <a:srcRect l="24015" t="30552" r="1" b="9527"/>
          <a:stretch/>
        </p:blipFill>
        <p:spPr>
          <a:xfrm>
            <a:off x="191353" y="2159766"/>
            <a:ext cx="2837407" cy="29834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73</TotalTime>
  <Words>477</Words>
  <Application>Microsoft Office PowerPoint</Application>
  <DocSecurity>0</DocSecurity>
  <PresentationFormat>Широкоэкранный</PresentationFormat>
  <Paragraphs>88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Света</cp:lastModifiedBy>
  <cp:revision>8</cp:revision>
  <dcterms:modified xsi:type="dcterms:W3CDTF">2023-11-29T09:05:33Z</dcterms:modified>
</cp:coreProperties>
</file>