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66" r:id="rId4"/>
    <p:sldId id="270" r:id="rId5"/>
    <p:sldId id="271" r:id="rId6"/>
    <p:sldId id="272" r:id="rId7"/>
    <p:sldId id="273" r:id="rId8"/>
    <p:sldId id="281" r:id="rId9"/>
    <p:sldId id="275" r:id="rId10"/>
    <p:sldId id="276" r:id="rId11"/>
    <p:sldId id="277" r:id="rId12"/>
    <p:sldId id="279" r:id="rId13"/>
    <p:sldId id="280" r:id="rId14"/>
  </p:sldIdLst>
  <p:sldSz cx="12192000" cy="6858000"/>
  <p:notesSz cx="6858000" cy="9144000"/>
  <p:custDataLst>
    <p:tags r:id="rId1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6lFpuDE7mVLaFOw4vyhahVBLP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F33"/>
    <a:srgbClr val="AB354F"/>
    <a:srgbClr val="33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9"/>
    <p:restoredTop sz="94626"/>
  </p:normalViewPr>
  <p:slideViewPr>
    <p:cSldViewPr snapToGrid="0">
      <p:cViewPr varScale="1">
        <p:scale>
          <a:sx n="121" d="100"/>
          <a:sy n="121" d="100"/>
        </p:scale>
        <p:origin x="83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CRM</a:t>
            </a:r>
            <a:r>
              <a:rPr lang="en-US" b="1" baseline="0" dirty="0"/>
              <a:t> market internal overview FY2017-FY2021 (PGs, units)*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Sheet1!$F$4</c:f>
              <c:strCache>
                <c:ptCount val="1"/>
                <c:pt idx="0">
                  <c:v>Brady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Sheet1!$G$3:$K$3</c:f>
              <c:strCache>
                <c:ptCount val="5"/>
                <c:pt idx="0">
                  <c:v>FY2017</c:v>
                </c:pt>
                <c:pt idx="1">
                  <c:v>FY2018</c:v>
                </c:pt>
                <c:pt idx="2">
                  <c:v>FY2019</c:v>
                </c:pt>
                <c:pt idx="3">
                  <c:v>FY2020</c:v>
                </c:pt>
                <c:pt idx="4">
                  <c:v>FY2021</c:v>
                </c:pt>
              </c:strCache>
            </c:strRef>
          </c:cat>
          <c:val>
            <c:numRef>
              <c:f>Sheet1!$G$4:$K$4</c:f>
              <c:numCache>
                <c:formatCode>_-* #\ ##0_-;\-* #\ ##0_-;_-* "-"??_-;_-@_-</c:formatCode>
                <c:ptCount val="5"/>
                <c:pt idx="0">
                  <c:v>41282</c:v>
                </c:pt>
                <c:pt idx="1">
                  <c:v>50690</c:v>
                </c:pt>
                <c:pt idx="2">
                  <c:v>42921</c:v>
                </c:pt>
                <c:pt idx="3">
                  <c:v>36802</c:v>
                </c:pt>
                <c:pt idx="4">
                  <c:v>38713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5-DE4E-9B74-DAF01523D6DC}"/>
            </c:ext>
          </c:extLst>
        </c:ser>
        <c:ser>
          <c:idx val="1"/>
          <c:order val="1"/>
          <c:tx>
            <c:strRef>
              <c:f>Sheet1!$F$5</c:f>
              <c:strCache>
                <c:ptCount val="1"/>
                <c:pt idx="0">
                  <c:v>Tachy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Sheet1!$G$3:$K$3</c:f>
              <c:strCache>
                <c:ptCount val="5"/>
                <c:pt idx="0">
                  <c:v>FY2017</c:v>
                </c:pt>
                <c:pt idx="1">
                  <c:v>FY2018</c:v>
                </c:pt>
                <c:pt idx="2">
                  <c:v>FY2019</c:v>
                </c:pt>
                <c:pt idx="3">
                  <c:v>FY2020</c:v>
                </c:pt>
                <c:pt idx="4">
                  <c:v>FY2021</c:v>
                </c:pt>
              </c:strCache>
            </c:strRef>
          </c:cat>
          <c:val>
            <c:numRef>
              <c:f>Sheet1!$G$5:$K$5</c:f>
              <c:numCache>
                <c:formatCode>_-* #\ ##0_-;\-* #\ ##0_-;_-* "-"??_-;_-@_-</c:formatCode>
                <c:ptCount val="5"/>
                <c:pt idx="0">
                  <c:v>1645</c:v>
                </c:pt>
                <c:pt idx="1">
                  <c:v>1865</c:v>
                </c:pt>
                <c:pt idx="2">
                  <c:v>2299</c:v>
                </c:pt>
                <c:pt idx="3">
                  <c:v>2667</c:v>
                </c:pt>
                <c:pt idx="4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D5-DE4E-9B74-DAF01523D6DC}"/>
            </c:ext>
          </c:extLst>
        </c:ser>
        <c:ser>
          <c:idx val="2"/>
          <c:order val="2"/>
          <c:tx>
            <c:strRef>
              <c:f>Sheet1!$F$6</c:f>
              <c:strCache>
                <c:ptCount val="1"/>
                <c:pt idx="0">
                  <c:v>HF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Sheet1!$G$3:$K$3</c:f>
              <c:strCache>
                <c:ptCount val="5"/>
                <c:pt idx="0">
                  <c:v>FY2017</c:v>
                </c:pt>
                <c:pt idx="1">
                  <c:v>FY2018</c:v>
                </c:pt>
                <c:pt idx="2">
                  <c:v>FY2019</c:v>
                </c:pt>
                <c:pt idx="3">
                  <c:v>FY2020</c:v>
                </c:pt>
                <c:pt idx="4">
                  <c:v>FY2021</c:v>
                </c:pt>
              </c:strCache>
            </c:strRef>
          </c:cat>
          <c:val>
            <c:numRef>
              <c:f>Sheet1!$G$6:$K$6</c:f>
              <c:numCache>
                <c:formatCode>_-* #\ ##0_-;\-* #\ ##0_-;_-* "-"??_-;_-@_-</c:formatCode>
                <c:ptCount val="5"/>
                <c:pt idx="0">
                  <c:v>1150</c:v>
                </c:pt>
                <c:pt idx="1">
                  <c:v>1527</c:v>
                </c:pt>
                <c:pt idx="2">
                  <c:v>1658</c:v>
                </c:pt>
                <c:pt idx="3">
                  <c:v>2002</c:v>
                </c:pt>
                <c:pt idx="4">
                  <c:v>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D5-DE4E-9B74-DAF01523D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92029616"/>
        <c:axId val="892032240"/>
        <c:axId val="0"/>
      </c:bar3DChart>
      <c:catAx>
        <c:axId val="892029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2032240"/>
        <c:crosses val="autoZero"/>
        <c:auto val="1"/>
        <c:lblAlgn val="ctr"/>
        <c:lblOffset val="100"/>
        <c:noMultiLvlLbl val="0"/>
      </c:catAx>
      <c:valAx>
        <c:axId val="892032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202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0FD9A1-6502-074F-98CC-A42751F9C22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43B3D-ABC5-534D-B557-2674B9C88A8A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b="1" i="0" dirty="0">
              <a:solidFill>
                <a:srgbClr val="002060"/>
              </a:solidFill>
            </a:rPr>
            <a:t>Разработка устройства и его серийное производство</a:t>
          </a:r>
          <a:endParaRPr lang="ru-RU" sz="1600" b="1" dirty="0">
            <a:solidFill>
              <a:srgbClr val="002060"/>
            </a:solidFill>
          </a:endParaRPr>
        </a:p>
      </dgm:t>
    </dgm:pt>
    <dgm:pt modelId="{B6972386-4F43-B044-A4B0-693C65DF373D}" type="parTrans" cxnId="{1030880D-9A2B-4740-8557-B20DE245F505}">
      <dgm:prSet/>
      <dgm:spPr/>
      <dgm:t>
        <a:bodyPr/>
        <a:lstStyle/>
        <a:p>
          <a:endParaRPr lang="ru-RU"/>
        </a:p>
      </dgm:t>
    </dgm:pt>
    <dgm:pt modelId="{61ABEC60-C12B-C94D-9382-2060E4A6FF57}" type="sibTrans" cxnId="{1030880D-9A2B-4740-8557-B20DE245F505}">
      <dgm:prSet/>
      <dgm:spPr/>
      <dgm:t>
        <a:bodyPr/>
        <a:lstStyle/>
        <a:p>
          <a:endParaRPr lang="ru-RU"/>
        </a:p>
      </dgm:t>
    </dgm:pt>
    <dgm:pt modelId="{07C74569-BD4B-F645-BC89-0CAACB37F299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rgbClr val="002060"/>
              </a:solidFill>
            </a:rPr>
            <a:t>Продвижение на рынке РФ </a:t>
          </a:r>
        </a:p>
        <a:p>
          <a:pPr>
            <a:lnSpc>
              <a:spcPct val="100000"/>
            </a:lnSpc>
          </a:pPr>
          <a:r>
            <a:rPr lang="ru-RU" dirty="0">
              <a:solidFill>
                <a:srgbClr val="002060"/>
              </a:solidFill>
            </a:rPr>
            <a:t>в том числе обучение врачей, создание центров «компетенций» на базах федеральных медицинских центров</a:t>
          </a:r>
        </a:p>
      </dgm:t>
    </dgm:pt>
    <dgm:pt modelId="{83FAA648-B3DA-ED41-8162-8DCD6A6C2650}" type="parTrans" cxnId="{FC742E7F-A8BE-BD44-A44B-3D4747AFAF10}">
      <dgm:prSet/>
      <dgm:spPr/>
      <dgm:t>
        <a:bodyPr/>
        <a:lstStyle/>
        <a:p>
          <a:endParaRPr lang="ru-RU"/>
        </a:p>
      </dgm:t>
    </dgm:pt>
    <dgm:pt modelId="{27C29D39-7722-6641-B114-51E39CAFE830}" type="sibTrans" cxnId="{FC742E7F-A8BE-BD44-A44B-3D4747AFAF10}">
      <dgm:prSet/>
      <dgm:spPr/>
      <dgm:t>
        <a:bodyPr/>
        <a:lstStyle/>
        <a:p>
          <a:endParaRPr lang="ru-RU"/>
        </a:p>
      </dgm:t>
    </dgm:pt>
    <dgm:pt modelId="{60E13DDA-B20A-664D-AED4-A85A87270CF2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rgbClr val="002060"/>
              </a:solidFill>
            </a:rPr>
            <a:t>Повышение доступности устройств в клиниках  → увеличение количества операций</a:t>
          </a:r>
        </a:p>
      </dgm:t>
    </dgm:pt>
    <dgm:pt modelId="{B1CFA53D-95F8-FC4A-BD0B-A546BBE332A6}" type="parTrans" cxnId="{D33D8681-EA0A-2B40-AB2D-67BA513C6290}">
      <dgm:prSet/>
      <dgm:spPr/>
      <dgm:t>
        <a:bodyPr/>
        <a:lstStyle/>
        <a:p>
          <a:endParaRPr lang="ru-RU"/>
        </a:p>
      </dgm:t>
    </dgm:pt>
    <dgm:pt modelId="{E3A6EDF5-2D15-F541-8A35-4DC3E0DDE4B6}" type="sibTrans" cxnId="{D33D8681-EA0A-2B40-AB2D-67BA513C6290}">
      <dgm:prSet/>
      <dgm:spPr/>
      <dgm:t>
        <a:bodyPr/>
        <a:lstStyle/>
        <a:p>
          <a:endParaRPr lang="ru-RU"/>
        </a:p>
      </dgm:t>
    </dgm:pt>
    <dgm:pt modelId="{413897C3-5EC5-444A-9F1B-2E3F0C0EBFE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</a:rPr>
            <a:t>Снижение случаев внезапной сердечной смерти в России</a:t>
          </a:r>
        </a:p>
      </dgm:t>
    </dgm:pt>
    <dgm:pt modelId="{4ED60957-2D38-A148-AC47-5A02799DF631}" type="parTrans" cxnId="{E1C9C187-F1E3-9B47-84FD-72605AD0652D}">
      <dgm:prSet/>
      <dgm:spPr/>
      <dgm:t>
        <a:bodyPr/>
        <a:lstStyle/>
        <a:p>
          <a:endParaRPr lang="ru-RU"/>
        </a:p>
      </dgm:t>
    </dgm:pt>
    <dgm:pt modelId="{9ED8A700-99B2-B041-9176-8A15EC23FAF9}" type="sibTrans" cxnId="{E1C9C187-F1E3-9B47-84FD-72605AD0652D}">
      <dgm:prSet/>
      <dgm:spPr/>
      <dgm:t>
        <a:bodyPr/>
        <a:lstStyle/>
        <a:p>
          <a:endParaRPr lang="ru-RU"/>
        </a:p>
      </dgm:t>
    </dgm:pt>
    <dgm:pt modelId="{4C3AE8CD-2E0B-A444-B6A2-57D04F488015}" type="pres">
      <dgm:prSet presAssocID="{B20FD9A1-6502-074F-98CC-A42751F9C22C}" presName="CompostProcess" presStyleCnt="0">
        <dgm:presLayoutVars>
          <dgm:dir/>
          <dgm:resizeHandles val="exact"/>
        </dgm:presLayoutVars>
      </dgm:prSet>
      <dgm:spPr/>
    </dgm:pt>
    <dgm:pt modelId="{1804F4FD-9DB0-BF45-A9F8-1E9537B160C8}" type="pres">
      <dgm:prSet presAssocID="{B20FD9A1-6502-074F-98CC-A42751F9C22C}" presName="arrow" presStyleLbl="bgShp" presStyleIdx="0" presStyleCnt="1" custScaleX="117647"/>
      <dgm:spPr>
        <a:solidFill>
          <a:schemeClr val="accent6">
            <a:lumMod val="40000"/>
            <a:lumOff val="60000"/>
          </a:schemeClr>
        </a:solidFill>
      </dgm:spPr>
    </dgm:pt>
    <dgm:pt modelId="{43F8C5E3-479E-A84A-AFF7-603F85330B32}" type="pres">
      <dgm:prSet presAssocID="{B20FD9A1-6502-074F-98CC-A42751F9C22C}" presName="linearProcess" presStyleCnt="0"/>
      <dgm:spPr/>
    </dgm:pt>
    <dgm:pt modelId="{4368FD9D-35F9-964C-8BE9-D41F4E9437BE}" type="pres">
      <dgm:prSet presAssocID="{32043B3D-ABC5-534D-B557-2674B9C88A8A}" presName="textNode" presStyleLbl="node1" presStyleIdx="0" presStyleCnt="4" custScaleX="63474" custScaleY="87194" custLinFactNeighborX="39140" custLinFactNeighborY="-2660">
        <dgm:presLayoutVars>
          <dgm:bulletEnabled val="1"/>
        </dgm:presLayoutVars>
      </dgm:prSet>
      <dgm:spPr/>
    </dgm:pt>
    <dgm:pt modelId="{831C956C-7940-BC46-A9AF-3390F0CA47C9}" type="pres">
      <dgm:prSet presAssocID="{61ABEC60-C12B-C94D-9382-2060E4A6FF57}" presName="sibTrans" presStyleCnt="0"/>
      <dgm:spPr/>
    </dgm:pt>
    <dgm:pt modelId="{D2907411-14FD-6843-A7A1-07FE153D4A99}" type="pres">
      <dgm:prSet presAssocID="{07C74569-BD4B-F645-BC89-0CAACB37F299}" presName="textNode" presStyleLbl="node1" presStyleIdx="1" presStyleCnt="4" custScaleY="90406" custLinFactNeighborX="-39140" custLinFactNeighborY="-2192">
        <dgm:presLayoutVars>
          <dgm:bulletEnabled val="1"/>
        </dgm:presLayoutVars>
      </dgm:prSet>
      <dgm:spPr/>
    </dgm:pt>
    <dgm:pt modelId="{83F405DF-26A1-C24E-AA1E-1F06ACA3FA34}" type="pres">
      <dgm:prSet presAssocID="{27C29D39-7722-6641-B114-51E39CAFE830}" presName="sibTrans" presStyleCnt="0"/>
      <dgm:spPr/>
    </dgm:pt>
    <dgm:pt modelId="{84C13B76-E034-4541-A30B-617D5B765B3E}" type="pres">
      <dgm:prSet presAssocID="{60E13DDA-B20A-664D-AED4-A85A87270CF2}" presName="textNode" presStyleLbl="node1" presStyleIdx="2" presStyleCnt="4" custScaleX="61238" custScaleY="91309" custLinFactX="-1867" custLinFactNeighborX="-100000" custLinFactNeighborY="-2644">
        <dgm:presLayoutVars>
          <dgm:bulletEnabled val="1"/>
        </dgm:presLayoutVars>
      </dgm:prSet>
      <dgm:spPr/>
    </dgm:pt>
    <dgm:pt modelId="{5509BA7E-E13C-FC49-BAF1-83803A83AEF5}" type="pres">
      <dgm:prSet presAssocID="{E3A6EDF5-2D15-F541-8A35-4DC3E0DDE4B6}" presName="sibTrans" presStyleCnt="0"/>
      <dgm:spPr/>
    </dgm:pt>
    <dgm:pt modelId="{5C88C5A8-1310-1C46-AA38-5240F44BB1B2}" type="pres">
      <dgm:prSet presAssocID="{413897C3-5EC5-444A-9F1B-2E3F0C0EBFE2}" presName="textNode" presStyleLbl="node1" presStyleIdx="3" presStyleCnt="4" custScaleY="95019" custLinFactX="-6863" custLinFactNeighborX="-100000" custLinFactNeighborY="-1180">
        <dgm:presLayoutVars>
          <dgm:bulletEnabled val="1"/>
        </dgm:presLayoutVars>
      </dgm:prSet>
      <dgm:spPr/>
    </dgm:pt>
  </dgm:ptLst>
  <dgm:cxnLst>
    <dgm:cxn modelId="{1030880D-9A2B-4740-8557-B20DE245F505}" srcId="{B20FD9A1-6502-074F-98CC-A42751F9C22C}" destId="{32043B3D-ABC5-534D-B557-2674B9C88A8A}" srcOrd="0" destOrd="0" parTransId="{B6972386-4F43-B044-A4B0-693C65DF373D}" sibTransId="{61ABEC60-C12B-C94D-9382-2060E4A6FF57}"/>
    <dgm:cxn modelId="{462B5C10-8C5E-A744-8200-73F0D86E114F}" type="presOf" srcId="{B20FD9A1-6502-074F-98CC-A42751F9C22C}" destId="{4C3AE8CD-2E0B-A444-B6A2-57D04F488015}" srcOrd="0" destOrd="0" presId="urn:microsoft.com/office/officeart/2005/8/layout/hProcess9"/>
    <dgm:cxn modelId="{9A184D48-2E3F-BD43-9C8F-150B40308445}" type="presOf" srcId="{413897C3-5EC5-444A-9F1B-2E3F0C0EBFE2}" destId="{5C88C5A8-1310-1C46-AA38-5240F44BB1B2}" srcOrd="0" destOrd="0" presId="urn:microsoft.com/office/officeart/2005/8/layout/hProcess9"/>
    <dgm:cxn modelId="{E8A2F451-637E-2349-84C7-BC21B4961F29}" type="presOf" srcId="{07C74569-BD4B-F645-BC89-0CAACB37F299}" destId="{D2907411-14FD-6843-A7A1-07FE153D4A99}" srcOrd="0" destOrd="0" presId="urn:microsoft.com/office/officeart/2005/8/layout/hProcess9"/>
    <dgm:cxn modelId="{94BDDE5B-A827-4546-B9F3-59E0F86C5315}" type="presOf" srcId="{60E13DDA-B20A-664D-AED4-A85A87270CF2}" destId="{84C13B76-E034-4541-A30B-617D5B765B3E}" srcOrd="0" destOrd="0" presId="urn:microsoft.com/office/officeart/2005/8/layout/hProcess9"/>
    <dgm:cxn modelId="{FC742E7F-A8BE-BD44-A44B-3D4747AFAF10}" srcId="{B20FD9A1-6502-074F-98CC-A42751F9C22C}" destId="{07C74569-BD4B-F645-BC89-0CAACB37F299}" srcOrd="1" destOrd="0" parTransId="{83FAA648-B3DA-ED41-8162-8DCD6A6C2650}" sibTransId="{27C29D39-7722-6641-B114-51E39CAFE830}"/>
    <dgm:cxn modelId="{D33D8681-EA0A-2B40-AB2D-67BA513C6290}" srcId="{B20FD9A1-6502-074F-98CC-A42751F9C22C}" destId="{60E13DDA-B20A-664D-AED4-A85A87270CF2}" srcOrd="2" destOrd="0" parTransId="{B1CFA53D-95F8-FC4A-BD0B-A546BBE332A6}" sibTransId="{E3A6EDF5-2D15-F541-8A35-4DC3E0DDE4B6}"/>
    <dgm:cxn modelId="{E1C9C187-F1E3-9B47-84FD-72605AD0652D}" srcId="{B20FD9A1-6502-074F-98CC-A42751F9C22C}" destId="{413897C3-5EC5-444A-9F1B-2E3F0C0EBFE2}" srcOrd="3" destOrd="0" parTransId="{4ED60957-2D38-A148-AC47-5A02799DF631}" sibTransId="{9ED8A700-99B2-B041-9176-8A15EC23FAF9}"/>
    <dgm:cxn modelId="{3E7D62BD-F28B-F24D-A70B-F9FD3707AFE0}" type="presOf" srcId="{32043B3D-ABC5-534D-B557-2674B9C88A8A}" destId="{4368FD9D-35F9-964C-8BE9-D41F4E9437BE}" srcOrd="0" destOrd="0" presId="urn:microsoft.com/office/officeart/2005/8/layout/hProcess9"/>
    <dgm:cxn modelId="{FEDA9494-D521-7C41-AB73-26594EA0BA6B}" type="presParOf" srcId="{4C3AE8CD-2E0B-A444-B6A2-57D04F488015}" destId="{1804F4FD-9DB0-BF45-A9F8-1E9537B160C8}" srcOrd="0" destOrd="0" presId="urn:microsoft.com/office/officeart/2005/8/layout/hProcess9"/>
    <dgm:cxn modelId="{1C4F531C-9953-1F40-A8EE-51EF681EFE92}" type="presParOf" srcId="{4C3AE8CD-2E0B-A444-B6A2-57D04F488015}" destId="{43F8C5E3-479E-A84A-AFF7-603F85330B32}" srcOrd="1" destOrd="0" presId="urn:microsoft.com/office/officeart/2005/8/layout/hProcess9"/>
    <dgm:cxn modelId="{4F10D413-7158-B445-80BC-441AE74BABC5}" type="presParOf" srcId="{43F8C5E3-479E-A84A-AFF7-603F85330B32}" destId="{4368FD9D-35F9-964C-8BE9-D41F4E9437BE}" srcOrd="0" destOrd="0" presId="urn:microsoft.com/office/officeart/2005/8/layout/hProcess9"/>
    <dgm:cxn modelId="{A821C06A-E6CF-CA4E-B06B-BD2225A5CD54}" type="presParOf" srcId="{43F8C5E3-479E-A84A-AFF7-603F85330B32}" destId="{831C956C-7940-BC46-A9AF-3390F0CA47C9}" srcOrd="1" destOrd="0" presId="urn:microsoft.com/office/officeart/2005/8/layout/hProcess9"/>
    <dgm:cxn modelId="{FADC620E-4A5F-3442-8DB3-2CFFCF8F367F}" type="presParOf" srcId="{43F8C5E3-479E-A84A-AFF7-603F85330B32}" destId="{D2907411-14FD-6843-A7A1-07FE153D4A99}" srcOrd="2" destOrd="0" presId="urn:microsoft.com/office/officeart/2005/8/layout/hProcess9"/>
    <dgm:cxn modelId="{79E6EC55-F0A5-0049-A1E9-018213EAA87F}" type="presParOf" srcId="{43F8C5E3-479E-A84A-AFF7-603F85330B32}" destId="{83F405DF-26A1-C24E-AA1E-1F06ACA3FA34}" srcOrd="3" destOrd="0" presId="urn:microsoft.com/office/officeart/2005/8/layout/hProcess9"/>
    <dgm:cxn modelId="{A7A95DFD-C104-874D-9E29-352570978D8D}" type="presParOf" srcId="{43F8C5E3-479E-A84A-AFF7-603F85330B32}" destId="{84C13B76-E034-4541-A30B-617D5B765B3E}" srcOrd="4" destOrd="0" presId="urn:microsoft.com/office/officeart/2005/8/layout/hProcess9"/>
    <dgm:cxn modelId="{2036FB4C-FFCB-F243-99EA-7DDEB72A249F}" type="presParOf" srcId="{43F8C5E3-479E-A84A-AFF7-603F85330B32}" destId="{5509BA7E-E13C-FC49-BAF1-83803A83AEF5}" srcOrd="5" destOrd="0" presId="urn:microsoft.com/office/officeart/2005/8/layout/hProcess9"/>
    <dgm:cxn modelId="{3EB11223-A294-4444-A571-ACE8212BCBF8}" type="presParOf" srcId="{43F8C5E3-479E-A84A-AFF7-603F85330B32}" destId="{5C88C5A8-1310-1C46-AA38-5240F44BB1B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4F4FD-9DB0-BF45-A9F8-1E9537B160C8}">
      <dsp:nvSpPr>
        <dsp:cNvPr id="0" name=""/>
        <dsp:cNvSpPr/>
      </dsp:nvSpPr>
      <dsp:spPr>
        <a:xfrm>
          <a:off x="2" y="0"/>
          <a:ext cx="11366085" cy="3191573"/>
        </a:xfrm>
        <a:prstGeom prst="right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8FD9D-35F9-964C-8BE9-D41F4E9437BE}">
      <dsp:nvSpPr>
        <dsp:cNvPr id="0" name=""/>
        <dsp:cNvSpPr/>
      </dsp:nvSpPr>
      <dsp:spPr>
        <a:xfrm>
          <a:off x="66240" y="1005256"/>
          <a:ext cx="2124368" cy="111314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solidFill>
                <a:srgbClr val="002060"/>
              </a:solidFill>
            </a:rPr>
            <a:t>Разработка устройства и его серийное производство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120579" y="1059595"/>
        <a:ext cx="2015690" cy="1004466"/>
      </dsp:txXfrm>
    </dsp:sp>
    <dsp:sp modelId="{D2907411-14FD-6843-A7A1-07FE153D4A99}">
      <dsp:nvSpPr>
        <dsp:cNvPr id="0" name=""/>
        <dsp:cNvSpPr/>
      </dsp:nvSpPr>
      <dsp:spPr>
        <a:xfrm>
          <a:off x="2226467" y="990728"/>
          <a:ext cx="3346832" cy="115414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Продвижение на рынке РФ 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в том числе обучение врачей, создание центров «компетенций» на базах федеральных медицинских центров</a:t>
          </a:r>
        </a:p>
      </dsp:txBody>
      <dsp:txXfrm>
        <a:off x="2282808" y="1047069"/>
        <a:ext cx="3234150" cy="1041467"/>
      </dsp:txXfrm>
    </dsp:sp>
    <dsp:sp modelId="{84C13B76-E034-4541-A30B-617D5B765B3E}">
      <dsp:nvSpPr>
        <dsp:cNvPr id="0" name=""/>
        <dsp:cNvSpPr/>
      </dsp:nvSpPr>
      <dsp:spPr>
        <a:xfrm>
          <a:off x="5575431" y="979193"/>
          <a:ext cx="2049533" cy="1165677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Повышение доступности устройств в клиниках  → увеличение количества операций</a:t>
          </a:r>
        </a:p>
      </dsp:txBody>
      <dsp:txXfrm>
        <a:off x="5632335" y="1036097"/>
        <a:ext cx="1935725" cy="1051869"/>
      </dsp:txXfrm>
    </dsp:sp>
    <dsp:sp modelId="{5C88C5A8-1310-1C46-AA38-5240F44BB1B2}">
      <dsp:nvSpPr>
        <dsp:cNvPr id="0" name=""/>
        <dsp:cNvSpPr/>
      </dsp:nvSpPr>
      <dsp:spPr>
        <a:xfrm>
          <a:off x="7622849" y="974202"/>
          <a:ext cx="3346832" cy="12130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Снижение случаев внезапной сердечной смерти в России</a:t>
          </a:r>
        </a:p>
      </dsp:txBody>
      <dsp:txXfrm>
        <a:off x="7682065" y="1033418"/>
        <a:ext cx="3228400" cy="1094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5104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552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992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09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935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03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848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2343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308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04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3264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9557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5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83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271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961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64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1124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834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27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287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687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847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7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11248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3" imgW="592" imgH="595" progId="TCLayout.ActiveDocument.1">
                  <p:embed/>
                </p:oleObj>
              </mc:Choice>
              <mc:Fallback>
                <p:oleObj name="Слайд think-cell" r:id="rId13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4" imgW="592" imgH="595" progId="TCLayout.ActiveDocument.1">
                  <p:embed/>
                </p:oleObj>
              </mc:Choice>
              <mc:Fallback>
                <p:oleObj name="Слайд think-cell" r:id="rId1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2222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1.e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12" Type="http://schemas.microsoft.com/office/2007/relationships/diagramDrawing" Target="../diagrams/drawing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.emf"/><Relationship Id="rId10" Type="http://schemas.openxmlformats.org/officeDocument/2006/relationships/diagramQuickStyle" Target="../diagrams/quickStyle1.xml"/><Relationship Id="rId4" Type="http://schemas.openxmlformats.org/officeDocument/2006/relationships/oleObject" Target="../embeddings/oleObject7.bin"/><Relationship Id="rId9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10" Type="http://schemas.openxmlformats.org/officeDocument/2006/relationships/chart" Target="../charts/chart1.xml"/><Relationship Id="rId4" Type="http://schemas.openxmlformats.org/officeDocument/2006/relationships/oleObject" Target="../embeddings/oleObject8.bin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10A48D-8E07-FDC4-D5CC-40A980509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54" y="0"/>
            <a:ext cx="11626645" cy="7208520"/>
          </a:xfrm>
          <a:prstGeom prst="rect">
            <a:avLst/>
          </a:prstGeom>
        </p:spPr>
      </p:pic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99324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5023" y="889971"/>
            <a:ext cx="3717608" cy="1417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8658" y="254465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21ACA-CD85-6C5A-D273-D1042C7A93E9}"/>
              </a:ext>
            </a:extLst>
          </p:cNvPr>
          <p:cNvSpPr txBox="1"/>
          <p:nvPr/>
        </p:nvSpPr>
        <p:spPr>
          <a:xfrm>
            <a:off x="404999" y="967980"/>
            <a:ext cx="7283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Gilroy Light"/>
                <a:ea typeface="Gilroy Light"/>
                <a:cs typeface="Gilroy Light"/>
                <a:sym typeface="Gilroy Light"/>
              </a:rPr>
              <a:t>Создание первого в России производства </a:t>
            </a:r>
          </a:p>
          <a:p>
            <a:r>
              <a:rPr lang="ru-RU" sz="3600" b="1" dirty="0">
                <a:solidFill>
                  <a:schemeClr val="tx1"/>
                </a:solidFill>
                <a:latin typeface="Gilroy Light"/>
                <a:ea typeface="Gilroy Light"/>
                <a:cs typeface="Gilroy Light"/>
                <a:sym typeface="Gilroy Light"/>
              </a:rPr>
              <a:t>имплантируемых </a:t>
            </a:r>
            <a:r>
              <a:rPr lang="ru-RU" sz="3600" b="1" dirty="0" err="1">
                <a:solidFill>
                  <a:schemeClr val="tx1"/>
                </a:solidFill>
                <a:latin typeface="Gilroy Light"/>
                <a:ea typeface="Gilroy Light"/>
                <a:cs typeface="Gilroy Light"/>
                <a:sym typeface="Gilroy Light"/>
              </a:rPr>
              <a:t>кардиовертеров</a:t>
            </a:r>
            <a:r>
              <a:rPr lang="ru-RU" sz="3600" b="1" dirty="0">
                <a:solidFill>
                  <a:schemeClr val="tx1"/>
                </a:solidFill>
                <a:latin typeface="Gilroy Light"/>
                <a:ea typeface="Gilroy Light"/>
                <a:cs typeface="Gilroy Light"/>
                <a:sym typeface="Gilroy Light"/>
              </a:rPr>
              <a:t>-дефибрилляторов (ИКД)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3FFE25-4EB5-094B-950F-0DA0ED50D95F}"/>
              </a:ext>
            </a:extLst>
          </p:cNvPr>
          <p:cNvSpPr txBox="1"/>
          <p:nvPr/>
        </p:nvSpPr>
        <p:spPr>
          <a:xfrm>
            <a:off x="525516" y="3680658"/>
            <a:ext cx="55704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AB354F"/>
                </a:solidFill>
                <a:latin typeface="Gilroy Light"/>
                <a:ea typeface="Gilroy Light"/>
                <a:cs typeface="Gilroy Light"/>
                <a:sym typeface="Gilroy Light"/>
              </a:rPr>
              <a:t>устройств для профилактики </a:t>
            </a:r>
          </a:p>
          <a:p>
            <a:r>
              <a:rPr lang="ru-RU" sz="2800" b="1" dirty="0">
                <a:solidFill>
                  <a:srgbClr val="AB354F"/>
                </a:solidFill>
                <a:latin typeface="Gilroy Light"/>
                <a:ea typeface="Gilroy Light"/>
                <a:cs typeface="Gilroy Light"/>
                <a:sym typeface="Gilroy Light"/>
              </a:rPr>
              <a:t>внезапной сердечной смерти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58400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Команда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C301AB-F798-72DC-0D38-02AD78BA25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4156" y="1552440"/>
            <a:ext cx="1543688" cy="1619607"/>
          </a:xfrm>
          <a:prstGeom prst="ellipse">
            <a:avLst/>
          </a:prstGeom>
          <a:ln w="254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E9E3AE-EE98-323F-11B8-59DC6F276F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779" t="3850" r="19378" b="48919"/>
          <a:stretch/>
        </p:blipFill>
        <p:spPr>
          <a:xfrm>
            <a:off x="1576583" y="1552439"/>
            <a:ext cx="1543688" cy="1591075"/>
          </a:xfrm>
          <a:prstGeom prst="ellipse">
            <a:avLst/>
          </a:prstGeom>
          <a:ln w="254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68902E-C716-60AD-F421-9ED57551913A}"/>
              </a:ext>
            </a:extLst>
          </p:cNvPr>
          <p:cNvSpPr txBox="1"/>
          <p:nvPr/>
        </p:nvSpPr>
        <p:spPr>
          <a:xfrm>
            <a:off x="701317" y="3263081"/>
            <a:ext cx="3245167" cy="2410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Инициация идеи, разработка технического задания.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к.м.н. Королев С.В.</a:t>
            </a: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15 –</a:t>
            </a:r>
            <a:r>
              <a:rPr lang="ru-RU" sz="1200" dirty="0" err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ти</a:t>
            </a: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летний опыт в области хирургического лечения аритмий сердца, специалист по обучению</a:t>
            </a:r>
            <a:r>
              <a:rPr lang="en-US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врачей особенностям работы с </a:t>
            </a:r>
            <a:r>
              <a:rPr lang="ru-RU" sz="1200" dirty="0" err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кардиоверторами</a:t>
            </a: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– дефибрилляторами американских компаний </a:t>
            </a:r>
            <a:r>
              <a:rPr lang="en-US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Medtronic</a:t>
            </a:r>
            <a:r>
              <a:rPr lang="ru-RU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Boston Scientific</a:t>
            </a:r>
            <a:r>
              <a:rPr lang="ru-RU" sz="1200" dirty="0">
                <a:solidFill>
                  <a:srgbClr val="434343"/>
                </a:solidFill>
              </a:rPr>
              <a:t>.</a:t>
            </a:r>
            <a:r>
              <a:rPr lang="en-US" sz="12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2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Команда специалистов ФМБА России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г. Москва</a:t>
            </a:r>
            <a:endParaRPr lang="ru-RU" sz="1200" b="1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0672DB-BBC5-5494-8863-CB2E60B8E880}"/>
              </a:ext>
            </a:extLst>
          </p:cNvPr>
          <p:cNvSpPr txBox="1"/>
          <p:nvPr/>
        </p:nvSpPr>
        <p:spPr>
          <a:xfrm>
            <a:off x="4282737" y="3263081"/>
            <a:ext cx="3626523" cy="2197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Разработка клинических алгоритмов работы устройства.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dirty="0">
                <a:solidFill>
                  <a:srgbClr val="434343"/>
                </a:solidFill>
              </a:rPr>
              <a:t> </a:t>
            </a:r>
            <a:r>
              <a:rPr lang="ru-RU" sz="1200" b="1" dirty="0">
                <a:solidFill>
                  <a:srgbClr val="434343"/>
                </a:solidFill>
              </a:rPr>
              <a:t>д.м.н. Романов А.Б.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</a:pPr>
            <a:r>
              <a:rPr lang="ru-RU" sz="1200" dirty="0">
                <a:solidFill>
                  <a:srgbClr val="434343"/>
                </a:solidFill>
              </a:rPr>
              <a:t>Специалист по внедрению математического анализа и алгоритмов в клиническую практику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Команда специалистов Национального медицинского исследовательского центра имени акад. Е.Н. Мешалкина Минздрава России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г. Новосибирск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0481AB-88E0-FDE0-3696-F195A2532AE2}"/>
              </a:ext>
            </a:extLst>
          </p:cNvPr>
          <p:cNvSpPr txBox="1"/>
          <p:nvPr/>
        </p:nvSpPr>
        <p:spPr>
          <a:xfrm>
            <a:off x="8037095" y="3263081"/>
            <a:ext cx="3765756" cy="1560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Разработка устройства и его производство.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 err="1">
                <a:solidFill>
                  <a:srgbClr val="434343"/>
                </a:solidFill>
              </a:rPr>
              <a:t>Белинка</a:t>
            </a:r>
            <a:r>
              <a:rPr lang="ru-RU" sz="1200" b="1" dirty="0">
                <a:solidFill>
                  <a:srgbClr val="434343"/>
                </a:solidFill>
              </a:rPr>
              <a:t> М</a:t>
            </a:r>
            <a:r>
              <a:rPr lang="ru-RU" sz="1200" dirty="0">
                <a:solidFill>
                  <a:srgbClr val="434343"/>
                </a:solidFill>
              </a:rPr>
              <a:t>.</a:t>
            </a:r>
            <a:r>
              <a:rPr lang="ru-RU" sz="1200" b="1" dirty="0">
                <a:solidFill>
                  <a:srgbClr val="434343"/>
                </a:solidFill>
              </a:rPr>
              <a:t>А.</a:t>
            </a:r>
            <a:r>
              <a:rPr lang="ru-RU" sz="1200" dirty="0">
                <a:solidFill>
                  <a:srgbClr val="434343"/>
                </a:solidFill>
              </a:rPr>
              <a:t>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dirty="0">
                <a:solidFill>
                  <a:srgbClr val="434343"/>
                </a:solidFill>
              </a:rPr>
              <a:t>компания </a:t>
            </a:r>
            <a:r>
              <a:rPr lang="ru-RU" sz="1200" dirty="0" err="1">
                <a:solidFill>
                  <a:srgbClr val="434343"/>
                </a:solidFill>
              </a:rPr>
              <a:t>Эвоматикс</a:t>
            </a:r>
            <a:endParaRPr lang="ru-RU" sz="1200" dirty="0">
              <a:solidFill>
                <a:srgbClr val="434343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dirty="0">
                <a:solidFill>
                  <a:srgbClr val="434343"/>
                </a:solidFill>
              </a:rPr>
              <a:t>10 –</a:t>
            </a:r>
            <a:r>
              <a:rPr lang="ru-RU" sz="1200" dirty="0" err="1">
                <a:solidFill>
                  <a:srgbClr val="434343"/>
                </a:solidFill>
              </a:rPr>
              <a:t>ти</a:t>
            </a:r>
            <a:r>
              <a:rPr lang="ru-RU" sz="1200" dirty="0">
                <a:solidFill>
                  <a:srgbClr val="434343"/>
                </a:solidFill>
              </a:rPr>
              <a:t> летний опыт разработок и производства электронных узлов и компонентов для большой промышленности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200" b="1" dirty="0">
                <a:solidFill>
                  <a:srgbClr val="434343"/>
                </a:solidFill>
              </a:rPr>
              <a:t>г. Санкт-Петербург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CC09AA7-844B-91AE-7405-C6CCD36ED6E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2819" t="21386" r="7863" b="14975"/>
          <a:stretch/>
        </p:blipFill>
        <p:spPr>
          <a:xfrm>
            <a:off x="9106321" y="1514893"/>
            <a:ext cx="1627303" cy="1740857"/>
          </a:xfrm>
          <a:prstGeom prst="ellipse">
            <a:avLst/>
          </a:prstGeom>
          <a:ln w="254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2365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Проблема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29C1E68-DCD4-C66E-4EE5-BFF4CB53A4DE}"/>
              </a:ext>
            </a:extLst>
          </p:cNvPr>
          <p:cNvSpPr/>
          <p:nvPr/>
        </p:nvSpPr>
        <p:spPr>
          <a:xfrm>
            <a:off x="2233629" y="4178435"/>
            <a:ext cx="3147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ru-RU" sz="1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Производители ИКД в мире</a:t>
            </a:r>
          </a:p>
        </p:txBody>
      </p:sp>
      <p:sp>
        <p:nvSpPr>
          <p:cNvPr id="41" name="标题 3">
            <a:extLst>
              <a:ext uri="{FF2B5EF4-FFF2-40B4-BE49-F238E27FC236}">
                <a16:creationId xmlns:a16="http://schemas.microsoft.com/office/drawing/2014/main" id="{1E01C0F0-D4CB-6A45-A658-73B6C8A9EFE7}"/>
              </a:ext>
            </a:extLst>
          </p:cNvPr>
          <p:cNvSpPr txBox="1">
            <a:spLocks/>
          </p:cNvSpPr>
          <p:nvPr/>
        </p:nvSpPr>
        <p:spPr>
          <a:xfrm>
            <a:off x="6402379" y="2050501"/>
            <a:ext cx="4857135" cy="10845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en-US" sz="24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+mj-lt"/>
                <a:sym typeface="+mn-ea"/>
              </a:rPr>
              <a:t>сейчас устройства </a:t>
            </a:r>
            <a:r>
              <a:rPr lang="ru-RU" altLang="en-US" sz="2400" cap="all" dirty="0" err="1">
                <a:solidFill>
                  <a:schemeClr val="tx1">
                    <a:lumMod val="75000"/>
                    <a:lumOff val="25000"/>
                  </a:schemeClr>
                </a:solidFill>
                <a:cs typeface="+mj-lt"/>
                <a:sym typeface="+mn-ea"/>
              </a:rPr>
              <a:t>икд</a:t>
            </a:r>
            <a:r>
              <a:rPr lang="ru-RU" altLang="en-US" sz="24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+mj-lt"/>
                <a:sym typeface="+mn-ea"/>
              </a:rPr>
              <a:t> </a:t>
            </a:r>
            <a:br>
              <a:rPr lang="ru-RU" altLang="en-US" sz="24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+mj-lt"/>
                <a:sym typeface="+mn-ea"/>
              </a:rPr>
            </a:br>
            <a:r>
              <a:rPr lang="ru-RU" sz="2400" b="1" cap="all" dirty="0">
                <a:solidFill>
                  <a:srgbClr val="038497"/>
                </a:solidFill>
                <a:cs typeface="+mj-lt"/>
                <a:sym typeface="+mn-ea"/>
              </a:rPr>
              <a:t>не производятся в </a:t>
            </a:r>
            <a:r>
              <a:rPr lang="ru-RU" sz="2400" b="1" cap="all" dirty="0" err="1">
                <a:solidFill>
                  <a:srgbClr val="038497"/>
                </a:solidFill>
                <a:cs typeface="+mj-lt"/>
                <a:sym typeface="+mn-ea"/>
              </a:rPr>
              <a:t>россии</a:t>
            </a:r>
            <a:endParaRPr lang="ru-RU" altLang="en-US" sz="2400" b="1" kern="1200" cap="all" dirty="0">
              <a:solidFill>
                <a:srgbClr val="038497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ACA34E-17E2-2D31-0FBB-70D62EE2DFF3}"/>
              </a:ext>
            </a:extLst>
          </p:cNvPr>
          <p:cNvSpPr txBox="1"/>
          <p:nvPr/>
        </p:nvSpPr>
        <p:spPr>
          <a:xfrm>
            <a:off x="6402379" y="4743270"/>
            <a:ext cx="5145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Ограничение поставок в РФ из-за санкций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Высокие цены на продукцию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818E04-8D24-A007-EBBE-1992BEB9616E}"/>
              </a:ext>
            </a:extLst>
          </p:cNvPr>
          <p:cNvSpPr txBox="1"/>
          <p:nvPr/>
        </p:nvSpPr>
        <p:spPr>
          <a:xfrm>
            <a:off x="2479465" y="1550568"/>
            <a:ext cx="7346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333333"/>
                </a:solidFill>
                <a:effectLst/>
                <a:latin typeface="+mj-lt"/>
              </a:rPr>
              <a:t>≈ 1 000 000</a:t>
            </a:r>
            <a:r>
              <a:rPr lang="ru-RU" sz="1600" b="0" i="0" u="none" strike="noStrike" dirty="0">
                <a:solidFill>
                  <a:srgbClr val="333333"/>
                </a:solidFill>
                <a:effectLst/>
                <a:latin typeface="+mj-lt"/>
              </a:rPr>
              <a:t> случаев смертей в год от сердечно-сосудистых заболеваний</a:t>
            </a:r>
            <a:r>
              <a:rPr lang="ru-RU" sz="1600" b="0" i="0" u="none" strike="noStrike" baseline="30000" dirty="0">
                <a:solidFill>
                  <a:srgbClr val="333333"/>
                </a:solidFill>
                <a:effectLst/>
                <a:latin typeface="+mj-lt"/>
              </a:rPr>
              <a:t>1</a:t>
            </a:r>
            <a:r>
              <a:rPr lang="ru-RU" sz="16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endParaRPr lang="ru-RU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41349B-415E-D4AE-D9EB-DF408F8E89A7}"/>
              </a:ext>
            </a:extLst>
          </p:cNvPr>
          <p:cNvSpPr txBox="1"/>
          <p:nvPr/>
        </p:nvSpPr>
        <p:spPr>
          <a:xfrm>
            <a:off x="6446393" y="3059907"/>
            <a:ext cx="33633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rgbClr val="FF0000"/>
                </a:solidFill>
                <a:latin typeface="+mj-lt"/>
              </a:rPr>
              <a:t>236 210 тыс. чел.</a:t>
            </a:r>
            <a:r>
              <a:rPr lang="en-US" altLang="ru-RU" sz="1600" b="1" dirty="0">
                <a:solidFill>
                  <a:srgbClr val="FF0000"/>
                </a:solidFill>
                <a:latin typeface="+mj-lt"/>
              </a:rPr>
              <a:t> –</a:t>
            </a:r>
            <a:r>
              <a:rPr lang="ru-RU" altLang="ru-RU" sz="1600" b="1" dirty="0">
                <a:solidFill>
                  <a:srgbClr val="FF0000"/>
                </a:solidFill>
                <a:latin typeface="+mj-lt"/>
              </a:rPr>
              <a:t> могло быть спасено установкой </a:t>
            </a:r>
            <a:r>
              <a:rPr lang="ru-RU" altLang="ru-RU" sz="1600" b="1" dirty="0" err="1">
                <a:solidFill>
                  <a:srgbClr val="FF0000"/>
                </a:solidFill>
                <a:latin typeface="+mj-lt"/>
              </a:rPr>
              <a:t>кардиодефибриллятора</a:t>
            </a:r>
            <a:endParaRPr lang="ru-RU" sz="1600" dirty="0">
              <a:latin typeface="+mj-lt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2B2DA37-3533-8C61-CE0A-24C3239E4E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421" y="4516989"/>
            <a:ext cx="5300074" cy="174522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4E362F3-DFC6-D962-98FB-D1FE28B1A4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414" y="1609250"/>
            <a:ext cx="6110088" cy="262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Цель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000" b="1" dirty="0">
                <a:solidFill>
                  <a:srgbClr val="434343"/>
                </a:solidFill>
              </a:rPr>
              <a:t>Цель проекта </a:t>
            </a:r>
            <a:r>
              <a:rPr lang="ru-RU" sz="2000" dirty="0">
                <a:solidFill>
                  <a:srgbClr val="434343"/>
                </a:solidFill>
              </a:rPr>
              <a:t>– снизить количество ежегодных сердечно-сосудистых смертей в России на 25%.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lang="ru-RU" sz="2000" dirty="0">
              <a:solidFill>
                <a:srgbClr val="434343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2000" b="1" dirty="0">
                <a:solidFill>
                  <a:srgbClr val="434343"/>
                </a:solidFill>
              </a:rPr>
              <a:t>Задачи проекта </a:t>
            </a:r>
          </a:p>
          <a:p>
            <a:pPr marL="3429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Создать независимость от западных технологий и продуктов</a:t>
            </a:r>
          </a:p>
          <a:p>
            <a:pPr marL="3429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Повысить доступность продукции (≈ 15% ниже цены западных аналогов)</a:t>
            </a:r>
          </a:p>
          <a:p>
            <a:pPr marL="3429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Увеличить количество клинических специалистов (создание центров «компетенций»), способных имплантировать дефибриллятор в отечественных медицинских центрах.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4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1213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Суть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735325AE-1063-1B5A-4ED8-3B4909AF0D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671832"/>
              </p:ext>
            </p:extLst>
          </p:nvPr>
        </p:nvGraphicFramePr>
        <p:xfrm>
          <a:off x="619432" y="2325785"/>
          <a:ext cx="11366091" cy="3191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702BBF37-B09F-A94B-8D6A-26CBC80E8BD8}"/>
              </a:ext>
            </a:extLst>
          </p:cNvPr>
          <p:cNvSpPr txBox="1"/>
          <p:nvPr/>
        </p:nvSpPr>
        <p:spPr>
          <a:xfrm>
            <a:off x="619432" y="168911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Имплантируемый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кардивертер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-дефибриллятор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ru-RU" sz="1800" b="1" cap="all" dirty="0">
                <a:solidFill>
                  <a:srgbClr val="038497"/>
                </a:solidFill>
                <a:latin typeface="+mj-lt"/>
                <a:cs typeface="+mj-lt"/>
                <a:sym typeface="+mn-ea"/>
              </a:rPr>
              <a:t>ЕДИНСТВЕННОЕ УСТРОЙСТВО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 с большой научной доказательной базой, которое может предотвратить внезапную сердечную смерть.</a:t>
            </a:r>
          </a:p>
        </p:txBody>
      </p:sp>
    </p:spTree>
    <p:extLst>
      <p:ext uri="{BB962C8B-B14F-4D97-AF65-F5344CB8AC3E}">
        <p14:creationId xmlns:p14="http://schemas.microsoft.com/office/powerpoint/2010/main" val="79026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Целевая аудитория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B95D85-F954-6A05-8BC1-C5C1BB23FE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6" t="13704" r="38346" b="17607"/>
          <a:stretch/>
        </p:blipFill>
        <p:spPr>
          <a:xfrm rot="5400000">
            <a:off x="7542486" y="1476190"/>
            <a:ext cx="2699047" cy="3796288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2694BF1-2923-DA46-7195-2D5D4C6E36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65" y="4738938"/>
            <a:ext cx="3743588" cy="1071277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E4A9AA-9E51-1C3A-C8D3-CA0F96E9F525}"/>
              </a:ext>
            </a:extLst>
          </p:cNvPr>
          <p:cNvSpPr/>
          <p:nvPr/>
        </p:nvSpPr>
        <p:spPr>
          <a:xfrm>
            <a:off x="788783" y="5106866"/>
            <a:ext cx="5324577" cy="8985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/>
              <a:t>Sudden Cardiac Death Potential market Russia– </a:t>
            </a:r>
            <a:r>
              <a:rPr lang="en-US" sz="1100" u="sng" dirty="0"/>
              <a:t>app </a:t>
            </a:r>
            <a:r>
              <a:rPr lang="en-US" sz="1100" b="1" u="sng" dirty="0"/>
              <a:t>250 K</a:t>
            </a:r>
            <a:r>
              <a:rPr lang="en-US" sz="1100" u="sng" dirty="0"/>
              <a:t> cases per year³</a:t>
            </a:r>
            <a:endParaRPr lang="en-US" sz="1100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/>
              <a:t> Recovering trend in #of procedures in FY2021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+3% vs FY20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 err="1"/>
              <a:t>Tachy</a:t>
            </a:r>
            <a:r>
              <a:rPr lang="en-US" sz="1100" dirty="0"/>
              <a:t> segment MS increasing </a:t>
            </a:r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trend up to 6% FY2021 </a:t>
            </a:r>
            <a:r>
              <a:rPr lang="en-US" sz="1100" dirty="0"/>
              <a:t>from 3% FY2017 </a:t>
            </a:r>
          </a:p>
          <a:p>
            <a:pPr algn="ctr">
              <a:lnSpc>
                <a:spcPct val="150000"/>
              </a:lnSpc>
            </a:pPr>
            <a:endParaRPr lang="en-US" sz="1100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200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384ADEB-4758-5157-F358-DA8734BC67F3}"/>
              </a:ext>
            </a:extLst>
          </p:cNvPr>
          <p:cNvSpPr/>
          <p:nvPr/>
        </p:nvSpPr>
        <p:spPr>
          <a:xfrm>
            <a:off x="6490864" y="3703481"/>
            <a:ext cx="4772348" cy="2087444"/>
          </a:xfrm>
          <a:prstGeom prst="roundRect">
            <a:avLst/>
          </a:prstGeom>
          <a:solidFill>
            <a:srgbClr val="00B050">
              <a:alpha val="17724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00B050"/>
                </a:solidFill>
              </a:rPr>
              <a:t>С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FEA7041-2EFD-08CF-7896-0B091024F3FE}"/>
              </a:ext>
            </a:extLst>
          </p:cNvPr>
          <p:cNvSpPr/>
          <p:nvPr/>
        </p:nvSpPr>
        <p:spPr>
          <a:xfrm>
            <a:off x="6490865" y="2660361"/>
            <a:ext cx="4772348" cy="1041536"/>
          </a:xfrm>
          <a:prstGeom prst="roundRect">
            <a:avLst/>
          </a:prstGeom>
          <a:solidFill>
            <a:srgbClr val="FFFF00">
              <a:alpha val="17724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C000"/>
                </a:solidFill>
              </a:rPr>
              <a:t>В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B65A77C-0C18-9FC5-C30B-6F571DBE12D5}"/>
              </a:ext>
            </a:extLst>
          </p:cNvPr>
          <p:cNvSpPr/>
          <p:nvPr/>
        </p:nvSpPr>
        <p:spPr>
          <a:xfrm>
            <a:off x="6490863" y="1929729"/>
            <a:ext cx="4772349" cy="706685"/>
          </a:xfrm>
          <a:prstGeom prst="roundRect">
            <a:avLst/>
          </a:prstGeom>
          <a:solidFill>
            <a:srgbClr val="BA636E">
              <a:alpha val="17724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ECFB33-1B7A-73E4-20A2-2B647922ADC0}"/>
              </a:ext>
            </a:extLst>
          </p:cNvPr>
          <p:cNvSpPr txBox="1"/>
          <p:nvPr/>
        </p:nvSpPr>
        <p:spPr>
          <a:xfrm>
            <a:off x="6505834" y="1467272"/>
            <a:ext cx="47723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38497"/>
                </a:solidFill>
              </a:rPr>
              <a:t>Группа клиентов</a:t>
            </a:r>
            <a:endParaRPr lang="ru-RU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AFFF08-9393-1B45-3282-DE571FFC69F8}"/>
              </a:ext>
            </a:extLst>
          </p:cNvPr>
          <p:cNvSpPr txBox="1"/>
          <p:nvPr/>
        </p:nvSpPr>
        <p:spPr>
          <a:xfrm>
            <a:off x="6981802" y="5879898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B2G (</a:t>
            </a:r>
            <a:r>
              <a:rPr lang="ru-RU" dirty="0"/>
              <a:t>гос. закупки в лечебных учреждениях) 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YS Text"/>
              </a:rPr>
              <a:t>≈ 95%</a:t>
            </a:r>
          </a:p>
          <a:p>
            <a:r>
              <a:rPr lang="ru-RU" dirty="0" err="1">
                <a:solidFill>
                  <a:srgbClr val="333333"/>
                </a:solidFill>
                <a:latin typeface="+mj-lt"/>
              </a:rPr>
              <a:t>B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2B </a:t>
            </a:r>
            <a:r>
              <a:rPr lang="en-US" dirty="0">
                <a:solidFill>
                  <a:srgbClr val="333333"/>
                </a:solidFill>
                <a:latin typeface="+mn-lt"/>
              </a:rPr>
              <a:t>(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коммерческие лечебные учреждения) 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YS Text"/>
              </a:rPr>
              <a:t>≈ 5%</a:t>
            </a:r>
            <a:endParaRPr lang="ru-RU" dirty="0">
              <a:latin typeface="+mn-lt"/>
            </a:endParaRPr>
          </a:p>
        </p:txBody>
      </p:sp>
      <p:graphicFrame>
        <p:nvGraphicFramePr>
          <p:cNvPr id="6" name="Chart 9">
            <a:extLst>
              <a:ext uri="{FF2B5EF4-FFF2-40B4-BE49-F238E27FC236}">
                <a16:creationId xmlns:a16="http://schemas.microsoft.com/office/drawing/2014/main" id="{8F85BFD1-2D67-00F5-39E4-0289219D09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182242"/>
              </p:ext>
            </p:extLst>
          </p:nvPr>
        </p:nvGraphicFramePr>
        <p:xfrm>
          <a:off x="788784" y="2594361"/>
          <a:ext cx="5324577" cy="257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66120404-890E-9A4A-8874-414EB5153069}"/>
              </a:ext>
            </a:extLst>
          </p:cNvPr>
          <p:cNvSpPr/>
          <p:nvPr/>
        </p:nvSpPr>
        <p:spPr>
          <a:xfrm>
            <a:off x="3626069" y="3199690"/>
            <a:ext cx="985324" cy="1548823"/>
          </a:xfrm>
          <a:prstGeom prst="ellipse">
            <a:avLst/>
          </a:prstGeom>
          <a:noFill/>
          <a:ln w="31750"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68374"/>
                      <a:gd name="connsiteY0" fmla="*/ 1201112 h 2402224"/>
                      <a:gd name="connsiteX1" fmla="*/ 1034187 w 2068374"/>
                      <a:gd name="connsiteY1" fmla="*/ 0 h 2402224"/>
                      <a:gd name="connsiteX2" fmla="*/ 2068374 w 2068374"/>
                      <a:gd name="connsiteY2" fmla="*/ 1201112 h 2402224"/>
                      <a:gd name="connsiteX3" fmla="*/ 1034187 w 2068374"/>
                      <a:gd name="connsiteY3" fmla="*/ 2402224 h 2402224"/>
                      <a:gd name="connsiteX4" fmla="*/ 0 w 2068374"/>
                      <a:gd name="connsiteY4" fmla="*/ 1201112 h 2402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8374" h="2402224" extrusionOk="0">
                        <a:moveTo>
                          <a:pt x="0" y="1201112"/>
                        </a:moveTo>
                        <a:cubicBezTo>
                          <a:pt x="-94405" y="479525"/>
                          <a:pt x="428715" y="12876"/>
                          <a:pt x="1034187" y="0"/>
                        </a:cubicBezTo>
                        <a:cubicBezTo>
                          <a:pt x="1647315" y="8834"/>
                          <a:pt x="2051683" y="538287"/>
                          <a:pt x="2068374" y="1201112"/>
                        </a:cubicBezTo>
                        <a:cubicBezTo>
                          <a:pt x="2018646" y="1913030"/>
                          <a:pt x="1598852" y="2438157"/>
                          <a:pt x="1034187" y="2402224"/>
                        </a:cubicBezTo>
                        <a:cubicBezTo>
                          <a:pt x="346651" y="2338555"/>
                          <a:pt x="95567" y="1910131"/>
                          <a:pt x="0" y="120111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841AC8-0451-94D8-38A4-19BA2371B04E}"/>
              </a:ext>
            </a:extLst>
          </p:cNvPr>
          <p:cNvSpPr txBox="1"/>
          <p:nvPr/>
        </p:nvSpPr>
        <p:spPr>
          <a:xfrm>
            <a:off x="542290" y="1493137"/>
            <a:ext cx="51588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latin typeface="+mj-lt"/>
              </a:rPr>
              <a:t>Объем рынка РФ на 2022 г. 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+mj-lt"/>
              </a:rPr>
              <a:t>≈ 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+mj-lt"/>
              </a:rPr>
              <a:t>2 миллиарда руб.</a:t>
            </a:r>
          </a:p>
          <a:p>
            <a:pPr algn="r"/>
            <a:r>
              <a:rPr lang="ru-RU" b="1" i="0" u="none" strike="noStrike" dirty="0">
                <a:solidFill>
                  <a:srgbClr val="333333"/>
                </a:solidFill>
                <a:effectLst/>
                <a:latin typeface="+mj-lt"/>
              </a:rPr>
              <a:t>                                      </a:t>
            </a:r>
            <a:r>
              <a:rPr lang="ru-RU" i="0" u="none" strike="noStrike" dirty="0">
                <a:solidFill>
                  <a:srgbClr val="333333"/>
                </a:solidFill>
                <a:effectLst/>
                <a:latin typeface="+mj-lt"/>
              </a:rPr>
              <a:t>(2 500 имплантаций в год)</a:t>
            </a:r>
          </a:p>
          <a:p>
            <a:pPr algn="r"/>
            <a:endParaRPr lang="ru-RU" sz="400" i="0" u="none" strike="noStrike" dirty="0">
              <a:solidFill>
                <a:srgbClr val="333333"/>
              </a:solidFill>
              <a:effectLst/>
              <a:latin typeface="+mj-lt"/>
            </a:endParaRPr>
          </a:p>
          <a:p>
            <a:pPr algn="r"/>
            <a:r>
              <a:rPr lang="ru-RU" dirty="0">
                <a:solidFill>
                  <a:srgbClr val="333333"/>
                </a:solidFill>
                <a:latin typeface="+mj-lt"/>
              </a:rPr>
              <a:t>Потенциальный объем рынка РФ 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+mj-lt"/>
              </a:rPr>
              <a:t>≈ 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+mj-lt"/>
              </a:rPr>
              <a:t>200 миллиардов руб.</a:t>
            </a:r>
          </a:p>
          <a:p>
            <a:pPr algn="r"/>
            <a:r>
              <a:rPr lang="ru-RU" dirty="0">
                <a:solidFill>
                  <a:srgbClr val="333333"/>
                </a:solidFill>
                <a:latin typeface="+mj-lt"/>
              </a:rPr>
              <a:t>                                                    (250 000 имплантаций в год)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73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Стейкхолдеры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292416" y="6320948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D0DD1D-ECBF-1E13-9EBB-30569A23A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441" y="2057889"/>
            <a:ext cx="2282089" cy="11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Изображение выглядит как палец, гвоздь, большой палец, рука&#10;&#10;Автоматически созданное описание">
            <a:extLst>
              <a:ext uri="{FF2B5EF4-FFF2-40B4-BE49-F238E27FC236}">
                <a16:creationId xmlns:a16="http://schemas.microsoft.com/office/drawing/2014/main" id="{D2C46F72-085D-31A7-4EBB-1EEAFE17EA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9763" y="3999238"/>
            <a:ext cx="2364860" cy="13903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38C6A6F-12B8-0943-E34C-8C6EE9884C55}"/>
              </a:ext>
            </a:extLst>
          </p:cNvPr>
          <p:cNvSpPr txBox="1"/>
          <p:nvPr/>
        </p:nvSpPr>
        <p:spPr>
          <a:xfrm>
            <a:off x="5461712" y="1994272"/>
            <a:ext cx="1633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Микро </a:t>
            </a:r>
          </a:p>
          <a:p>
            <a:r>
              <a:rPr lang="ru-RU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кардиостимулятор</a:t>
            </a:r>
            <a:endParaRPr lang="ru-RU" sz="1200" b="1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0A24C9-C238-EB14-4391-7C274E9F3089}"/>
              </a:ext>
            </a:extLst>
          </p:cNvPr>
          <p:cNvSpPr txBox="1"/>
          <p:nvPr/>
        </p:nvSpPr>
        <p:spPr>
          <a:xfrm>
            <a:off x="3851442" y="3542197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solidFill>
                  <a:srgbClr val="AB2F33"/>
                </a:solidFill>
                <a:latin typeface="+mj-lt"/>
                <a:cs typeface="+mj-lt"/>
                <a:sym typeface="+mn-ea"/>
              </a:rPr>
              <a:t>В России не производится</a:t>
            </a:r>
            <a:endParaRPr lang="ru-RU" dirty="0">
              <a:solidFill>
                <a:srgbClr val="AB2F33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E7C8DF-DAC8-4E80-D244-64D381D19290}"/>
              </a:ext>
            </a:extLst>
          </p:cNvPr>
          <p:cNvSpPr txBox="1"/>
          <p:nvPr/>
        </p:nvSpPr>
        <p:spPr>
          <a:xfrm>
            <a:off x="3850105" y="5794726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solidFill>
                  <a:srgbClr val="AB2F33"/>
                </a:solidFill>
                <a:latin typeface="+mj-lt"/>
                <a:cs typeface="+mj-lt"/>
                <a:sym typeface="+mn-ea"/>
              </a:rPr>
              <a:t>В России не производится</a:t>
            </a:r>
            <a:endParaRPr lang="ru-RU" dirty="0">
              <a:solidFill>
                <a:srgbClr val="AB2F33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5FCBFC-0BED-E2C1-1AC3-ACAF2CE84448}"/>
              </a:ext>
            </a:extLst>
          </p:cNvPr>
          <p:cNvSpPr txBox="1"/>
          <p:nvPr/>
        </p:nvSpPr>
        <p:spPr>
          <a:xfrm>
            <a:off x="5222284" y="4021877"/>
            <a:ext cx="255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Имплантируемый регистратор </a:t>
            </a:r>
          </a:p>
          <a:p>
            <a:r>
              <a:rPr lang="ru-RU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сердечного ритма</a:t>
            </a:r>
            <a:endParaRPr lang="ru-RU" sz="1200" b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AA0BD0-9F38-B373-51F0-E47A278D117B}"/>
              </a:ext>
            </a:extLst>
          </p:cNvPr>
          <p:cNvSpPr txBox="1"/>
          <p:nvPr/>
        </p:nvSpPr>
        <p:spPr>
          <a:xfrm>
            <a:off x="336000" y="1047869"/>
            <a:ext cx="6263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Основные стейкхолдеры (</a:t>
            </a:r>
            <a:r>
              <a:rPr lang="ru-RU" sz="1600" i="0" u="none" strike="noStrike" dirty="0">
                <a:solidFill>
                  <a:srgbClr val="333333"/>
                </a:solidFill>
                <a:effectLst/>
                <a:latin typeface="+mj-lt"/>
              </a:rPr>
              <a:t>≈95%</a:t>
            </a:r>
            <a:r>
              <a:rPr lang="ru-RU" sz="1600" dirty="0"/>
              <a:t>) – </a:t>
            </a:r>
            <a:r>
              <a:rPr lang="ru-RU" sz="1600" b="1" dirty="0"/>
              <a:t>государственные клиники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85A1F-6543-0DB1-E6A2-42F6ADFB8B50}"/>
              </a:ext>
            </a:extLst>
          </p:cNvPr>
          <p:cNvSpPr txBox="1"/>
          <p:nvPr/>
        </p:nvSpPr>
        <p:spPr>
          <a:xfrm>
            <a:off x="608292" y="3019072"/>
            <a:ext cx="235352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Запуск производства</a:t>
            </a:r>
          </a:p>
          <a:p>
            <a:r>
              <a:rPr lang="ru-RU" sz="1400" dirty="0"/>
              <a:t>имплантируемых</a:t>
            </a:r>
            <a:r>
              <a:rPr lang="ru-RU" dirty="0"/>
              <a:t> </a:t>
            </a:r>
          </a:p>
          <a:p>
            <a:r>
              <a:rPr lang="ru-RU" sz="1400" dirty="0" err="1"/>
              <a:t>кардиодефибрилляторов</a:t>
            </a:r>
            <a:r>
              <a:rPr lang="ru-RU" dirty="0"/>
              <a:t> </a:t>
            </a:r>
          </a:p>
          <a:p>
            <a:r>
              <a:rPr lang="ru-RU" dirty="0"/>
              <a:t>позволит создать </a:t>
            </a:r>
          </a:p>
          <a:p>
            <a:r>
              <a:rPr lang="ru-RU" b="1" dirty="0"/>
              <a:t>два новых устройства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09AB8B7-D959-726A-1ABB-425900BB2D14}"/>
              </a:ext>
            </a:extLst>
          </p:cNvPr>
          <p:cNvCxnSpPr>
            <a:stCxn id="6" idx="3"/>
            <a:endCxn id="1026" idx="1"/>
          </p:cNvCxnSpPr>
          <p:nvPr/>
        </p:nvCxnSpPr>
        <p:spPr>
          <a:xfrm flipV="1">
            <a:off x="2961821" y="2649285"/>
            <a:ext cx="1493620" cy="954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6B5E48C-8078-6850-BD59-66161E59E0EA}"/>
              </a:ext>
            </a:extLst>
          </p:cNvPr>
          <p:cNvCxnSpPr>
            <a:stCxn id="6" idx="3"/>
            <a:endCxn id="21" idx="1"/>
          </p:cNvCxnSpPr>
          <p:nvPr/>
        </p:nvCxnSpPr>
        <p:spPr>
          <a:xfrm>
            <a:off x="2961821" y="3603848"/>
            <a:ext cx="1027942" cy="1090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9CC4E6F-8D63-8B77-07F3-8B4D36F6D1E6}"/>
              </a:ext>
            </a:extLst>
          </p:cNvPr>
          <p:cNvSpPr txBox="1"/>
          <p:nvPr/>
        </p:nvSpPr>
        <p:spPr>
          <a:xfrm>
            <a:off x="3578082" y="3271587"/>
            <a:ext cx="3839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Объем рынка РФ на 2022 г.</a:t>
            </a:r>
            <a:r>
              <a:rPr lang="ru-RU" sz="1200" b="0" i="0" u="none" strike="noStrike" dirty="0">
                <a:solidFill>
                  <a:srgbClr val="333333"/>
                </a:solidFill>
                <a:effectLst/>
                <a:latin typeface="+mj-lt"/>
              </a:rPr>
              <a:t>≈ </a:t>
            </a:r>
            <a:r>
              <a:rPr lang="ru-RU" sz="1200" b="1" dirty="0">
                <a:solidFill>
                  <a:srgbClr val="333333"/>
                </a:solidFill>
                <a:latin typeface="+mj-lt"/>
              </a:rPr>
              <a:t>5</a:t>
            </a:r>
            <a:r>
              <a:rPr lang="ru-RU" sz="1200" b="1" i="0" u="none" strike="noStrike" dirty="0">
                <a:solidFill>
                  <a:srgbClr val="333333"/>
                </a:solidFill>
                <a:effectLst/>
                <a:latin typeface="+mj-lt"/>
              </a:rPr>
              <a:t> миллиардов руб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+mj-lt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DA17182-B8CE-8AA7-7B0E-78FA47A4E131}"/>
              </a:ext>
            </a:extLst>
          </p:cNvPr>
          <p:cNvSpPr txBox="1"/>
          <p:nvPr/>
        </p:nvSpPr>
        <p:spPr>
          <a:xfrm>
            <a:off x="2874876" y="5360912"/>
            <a:ext cx="4544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>
                <a:latin typeface="+mj-lt"/>
              </a:rPr>
              <a:t>Объем рынка РФ на 2022 г. </a:t>
            </a:r>
            <a:r>
              <a:rPr lang="ru-RU" sz="1200" b="0" i="0" u="none" strike="noStrike" dirty="0">
                <a:solidFill>
                  <a:srgbClr val="333333"/>
                </a:solidFill>
                <a:effectLst/>
                <a:latin typeface="+mj-lt"/>
              </a:rPr>
              <a:t>≈ </a:t>
            </a:r>
            <a:r>
              <a:rPr lang="ru-RU" sz="1200" b="1" dirty="0">
                <a:solidFill>
                  <a:srgbClr val="333333"/>
                </a:solidFill>
                <a:latin typeface="+mj-lt"/>
              </a:rPr>
              <a:t>0,3</a:t>
            </a:r>
            <a:r>
              <a:rPr lang="ru-RU" sz="1200" b="1" i="0" u="none" strike="noStrike" dirty="0">
                <a:solidFill>
                  <a:srgbClr val="333333"/>
                </a:solidFill>
                <a:effectLst/>
                <a:latin typeface="+mj-lt"/>
              </a:rPr>
              <a:t> миллиарда руб. </a:t>
            </a:r>
            <a:endParaRPr lang="en-US" sz="1200" b="1" i="0" u="none" strike="noStrike" dirty="0">
              <a:solidFill>
                <a:srgbClr val="333333"/>
              </a:solidFill>
              <a:effectLst/>
              <a:latin typeface="+mj-lt"/>
            </a:endParaRPr>
          </a:p>
          <a:p>
            <a:pPr algn="r"/>
            <a:r>
              <a:rPr lang="ru-RU" sz="1200" dirty="0">
                <a:solidFill>
                  <a:srgbClr val="333333"/>
                </a:solidFill>
                <a:latin typeface="+mj-lt"/>
              </a:rPr>
              <a:t>Потенциальный объем рынка РФ </a:t>
            </a:r>
            <a:r>
              <a:rPr lang="ru-RU" sz="1200" b="0" i="0" u="none" strike="noStrike" dirty="0">
                <a:solidFill>
                  <a:srgbClr val="333333"/>
                </a:solidFill>
                <a:effectLst/>
                <a:latin typeface="+mj-lt"/>
              </a:rPr>
              <a:t>≈ </a:t>
            </a:r>
            <a:r>
              <a:rPr lang="ru-RU" sz="1200" b="1" i="0" u="none" strike="noStrike" dirty="0">
                <a:solidFill>
                  <a:srgbClr val="333333"/>
                </a:solidFill>
                <a:effectLst/>
                <a:latin typeface="+mj-lt"/>
              </a:rPr>
              <a:t>1,3 миллиардов руб.</a:t>
            </a:r>
            <a:r>
              <a:rPr lang="ru-RU" sz="1200" dirty="0">
                <a:solidFill>
                  <a:srgbClr val="333333"/>
                </a:solidFill>
                <a:latin typeface="+mj-lt"/>
              </a:rPr>
              <a:t> </a:t>
            </a:r>
            <a:endParaRPr lang="ru-RU" sz="1200" dirty="0">
              <a:latin typeface="+mj-lt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A8671941-8A7B-5B0A-DAC4-110C7D0EA116}"/>
              </a:ext>
            </a:extLst>
          </p:cNvPr>
          <p:cNvCxnSpPr/>
          <p:nvPr/>
        </p:nvCxnSpPr>
        <p:spPr>
          <a:xfrm>
            <a:off x="7877293" y="2154582"/>
            <a:ext cx="0" cy="3886545"/>
          </a:xfrm>
          <a:prstGeom prst="line">
            <a:avLst/>
          </a:prstGeom>
          <a:ln w="31750">
            <a:solidFill>
              <a:srgbClr val="AB2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CBED728-8118-21CC-9B75-AE922B64BEFB}"/>
              </a:ext>
            </a:extLst>
          </p:cNvPr>
          <p:cNvSpPr txBox="1"/>
          <p:nvPr/>
        </p:nvSpPr>
        <p:spPr>
          <a:xfrm>
            <a:off x="8035844" y="2641015"/>
            <a:ext cx="35478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Производство медицинского </a:t>
            </a:r>
          </a:p>
          <a:p>
            <a:pPr lvl="0"/>
            <a:r>
              <a:rPr lang="en-US" dirty="0"/>
              <a:t>      </a:t>
            </a:r>
            <a:r>
              <a:rPr lang="ru-RU" dirty="0"/>
              <a:t>пластика</a:t>
            </a:r>
            <a:endParaRPr lang="en-US" dirty="0"/>
          </a:p>
          <a:p>
            <a:pPr lvl="0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Производство электронных </a:t>
            </a:r>
          </a:p>
          <a:p>
            <a:r>
              <a:rPr lang="en-US" sz="1400" dirty="0"/>
              <a:t>      </a:t>
            </a:r>
            <a:r>
              <a:rPr lang="ru-RU" sz="1400" dirty="0"/>
              <a:t>микросхем</a:t>
            </a:r>
            <a:r>
              <a:rPr lang="en-US" dirty="0"/>
              <a:t>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Производство малогабаритных </a:t>
            </a:r>
          </a:p>
          <a:p>
            <a:r>
              <a:rPr lang="en-US" dirty="0"/>
              <a:t>      </a:t>
            </a:r>
            <a:r>
              <a:rPr lang="ru-RU" dirty="0"/>
              <a:t>батарей и аккумуляторов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Производство электрокардиостимуляторов</a:t>
            </a:r>
          </a:p>
          <a:p>
            <a:r>
              <a:rPr lang="ru-RU" dirty="0"/>
              <a:t> </a:t>
            </a:r>
          </a:p>
          <a:p>
            <a:endParaRPr lang="ru-RU" sz="800" dirty="0"/>
          </a:p>
          <a:p>
            <a:pPr lvl="0"/>
            <a:r>
              <a:rPr lang="ru-RU" dirty="0"/>
              <a:t> </a:t>
            </a:r>
            <a:endParaRPr lang="ru-RU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0D8BA3-5E87-22F1-7B81-EB593BEC9DF3}"/>
              </a:ext>
            </a:extLst>
          </p:cNvPr>
          <p:cNvSpPr txBox="1"/>
          <p:nvPr/>
        </p:nvSpPr>
        <p:spPr>
          <a:xfrm>
            <a:off x="8035844" y="1512527"/>
            <a:ext cx="3547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СТИМУЛИРОВАНИЕ РОСТА ОТРАСЛЕЙ ПРОМЫШЛЕННОСТИ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FE5710-17D2-AE69-088C-FC1506D3CBCB}"/>
              </a:ext>
            </a:extLst>
          </p:cNvPr>
          <p:cNvSpPr txBox="1"/>
          <p:nvPr/>
        </p:nvSpPr>
        <p:spPr>
          <a:xfrm>
            <a:off x="767856" y="1494483"/>
            <a:ext cx="6675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ПОЯВЛЕНИЕ НОВЫХ ТЕХНОЛОГИЙ ДЛЯ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506871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5FC585D-D851-B34D-2368-D435893CC1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72" y="100321"/>
            <a:ext cx="12148128" cy="632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План реализации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204908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0E4B4A-69BF-7440-FB6A-29C104B96A8C}"/>
              </a:ext>
            </a:extLst>
          </p:cNvPr>
          <p:cNvSpPr/>
          <p:nvPr/>
        </p:nvSpPr>
        <p:spPr>
          <a:xfrm>
            <a:off x="3004185" y="3621426"/>
            <a:ext cx="3860800" cy="238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 algn="l">
              <a:spcBef>
                <a:spcPts val="70"/>
              </a:spcBef>
              <a:buClrTx/>
              <a:buSzTx/>
              <a:buFontTx/>
            </a:pPr>
            <a:r>
              <a:rPr lang="ru-RU" altLang="zh-CN" sz="1400" b="1" noProof="0" dirty="0">
                <a:ln>
                  <a:noFill/>
                </a:ln>
                <a:solidFill>
                  <a:srgbClr val="BC878E"/>
                </a:solidFill>
                <a:effectLst/>
                <a:uLnTx/>
                <a:uFillTx/>
                <a:latin typeface="+mn-lt"/>
                <a:ea typeface="+mn-ea"/>
              </a:rPr>
              <a:t>Выход на клинические исследования</a:t>
            </a:r>
          </a:p>
          <a:p>
            <a:pPr marL="9525" algn="l">
              <a:spcBef>
                <a:spcPts val="70"/>
              </a:spcBef>
              <a:buClrTx/>
              <a:buSzTx/>
              <a:buFontTx/>
            </a:pPr>
            <a:endParaRPr lang="ru-RU" altLang="zh-CN" sz="1400" b="1" noProof="0" dirty="0">
              <a:ln>
                <a:noFill/>
              </a:ln>
              <a:solidFill>
                <a:srgbClr val="BC878E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Проведение доклинических, клинических исследований, сертификация продукции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Строительство производства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Построение системы сбыта, увеличение охвата на страны СНГ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Получение сертификата российского ПО, развитие программного продукта</a:t>
            </a:r>
          </a:p>
          <a:p>
            <a:pPr marL="9525">
              <a:spcBef>
                <a:spcPts val="70"/>
              </a:spcBef>
            </a:pPr>
            <a:endParaRPr lang="ru-RU" sz="750" spc="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F47A9D-1FD2-A7FB-8725-4C8FF2D04B32}"/>
              </a:ext>
            </a:extLst>
          </p:cNvPr>
          <p:cNvSpPr/>
          <p:nvPr/>
        </p:nvSpPr>
        <p:spPr>
          <a:xfrm>
            <a:off x="975995" y="1747044"/>
            <a:ext cx="3867150" cy="1531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>
              <a:spcBef>
                <a:spcPts val="70"/>
              </a:spcBef>
            </a:pPr>
            <a:r>
              <a:rPr lang="ru-RU" altLang="zh-CN" sz="1400" b="1" noProof="0" dirty="0">
                <a:ln>
                  <a:noFill/>
                </a:ln>
                <a:solidFill>
                  <a:srgbClr val="C31C4F"/>
                </a:solidFill>
                <a:effectLst/>
                <a:uLnTx/>
                <a:uFillTx/>
                <a:latin typeface="+mn-lt"/>
                <a:ea typeface="+mn-ea"/>
              </a:rPr>
              <a:t>НИОКР, проектирование производства</a:t>
            </a:r>
          </a:p>
          <a:p>
            <a:pPr marL="9525">
              <a:spcBef>
                <a:spcPts val="70"/>
              </a:spcBef>
            </a:pPr>
            <a:r>
              <a:rPr lang="ru-RU" sz="900" b="1" spc="8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Разработка прототипа системы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Предпроектное обследование, проектирование производства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Маркетинговые работы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Разработка ПО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91B17D-4740-98CA-70A2-7C09E63C0302}"/>
              </a:ext>
            </a:extLst>
          </p:cNvPr>
          <p:cNvSpPr/>
          <p:nvPr/>
        </p:nvSpPr>
        <p:spPr>
          <a:xfrm>
            <a:off x="6055360" y="1792257"/>
            <a:ext cx="408622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defRPr/>
            </a:pPr>
            <a:r>
              <a:rPr lang="ru-RU" altLang="zh-CN" sz="1400" b="1" noProof="0" dirty="0">
                <a:ln>
                  <a:noFill/>
                </a:ln>
                <a:solidFill>
                  <a:srgbClr val="094484"/>
                </a:solidFill>
                <a:effectLst/>
                <a:uLnTx/>
                <a:uFillTx/>
                <a:latin typeface="+mn-lt"/>
                <a:ea typeface="+mn-ea"/>
              </a:rPr>
              <a:t>Серийное производство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defRPr/>
            </a:pPr>
            <a:endParaRPr lang="ru-RU" altLang="zh-CN" sz="14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Начала серийного выпуска устройств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Начало реализации продукции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Развитие сбыта, экспорт в другие страны 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Расширение линейки продукции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4BF0D1-EE8C-E717-F639-8A8B5AE15428}"/>
              </a:ext>
            </a:extLst>
          </p:cNvPr>
          <p:cNvSpPr/>
          <p:nvPr/>
        </p:nvSpPr>
        <p:spPr>
          <a:xfrm>
            <a:off x="9030970" y="3669789"/>
            <a:ext cx="3092450" cy="1723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defRPr/>
            </a:pPr>
            <a:r>
              <a:rPr lang="ru-RU" altLang="zh-CN" sz="1400" b="1" noProof="0" dirty="0">
                <a:ln>
                  <a:noFill/>
                </a:ln>
                <a:solidFill>
                  <a:srgbClr val="038497"/>
                </a:solidFill>
                <a:effectLst/>
                <a:uLnTx/>
                <a:uFillTx/>
                <a:latin typeface="+mn-lt"/>
                <a:ea typeface="+mn-ea"/>
              </a:rPr>
              <a:t>Выход на окупаемость</a:t>
            </a:r>
            <a:r>
              <a:rPr lang="ru-RU" altLang="zh-CN" sz="1400" noProof="0" dirty="0">
                <a:ln>
                  <a:noFill/>
                </a:ln>
                <a:solidFill>
                  <a:srgbClr val="038497"/>
                </a:solidFill>
                <a:effectLst/>
                <a:uLnTx/>
                <a:uFillTx/>
                <a:latin typeface="+mn-lt"/>
                <a:ea typeface="+mn-ea"/>
              </a:rPr>
              <a:t>	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defRPr/>
            </a:pPr>
            <a:endParaRPr lang="ru-RU" altLang="zh-CN" sz="1400" noProof="0" dirty="0">
              <a:ln>
                <a:noFill/>
              </a:ln>
              <a:solidFill>
                <a:srgbClr val="038497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Выход на полные производственные мощности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Развитие маркетингого предложения других продуктов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§"/>
              <a:defRPr/>
            </a:pPr>
            <a:r>
              <a:rPr lang="ru-RU" altLang="zh-CN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Развитие продукта ПО</a:t>
            </a:r>
          </a:p>
          <a:p>
            <a:pPr marL="9525">
              <a:spcBef>
                <a:spcPts val="70"/>
              </a:spcBef>
            </a:pPr>
            <a:endParaRPr lang="ru-RU" sz="750" spc="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CFC848D-0034-ECFA-A489-EBF618F0C11E}"/>
              </a:ext>
            </a:extLst>
          </p:cNvPr>
          <p:cNvCxnSpPr/>
          <p:nvPr/>
        </p:nvCxnSpPr>
        <p:spPr>
          <a:xfrm flipV="1">
            <a:off x="975995" y="3560604"/>
            <a:ext cx="10565130" cy="952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5B85C4E-3C65-F01B-1B27-51A8111D584E}"/>
              </a:ext>
            </a:extLst>
          </p:cNvPr>
          <p:cNvCxnSpPr/>
          <p:nvPr/>
        </p:nvCxnSpPr>
        <p:spPr>
          <a:xfrm flipH="1">
            <a:off x="1428750" y="3639979"/>
            <a:ext cx="857250" cy="742950"/>
          </a:xfrm>
          <a:prstGeom prst="line">
            <a:avLst/>
          </a:prstGeom>
          <a:ln w="57150">
            <a:solidFill>
              <a:srgbClr val="C31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BC9456E-072C-E428-7B5D-7E04A8221945}"/>
              </a:ext>
            </a:extLst>
          </p:cNvPr>
          <p:cNvSpPr txBox="1"/>
          <p:nvPr/>
        </p:nvSpPr>
        <p:spPr>
          <a:xfrm>
            <a:off x="2378710" y="1938232"/>
            <a:ext cx="53086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>
                <a:solidFill>
                  <a:srgbClr val="C31C4F"/>
                </a:solidFill>
              </a:rPr>
              <a:t>2023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70DB596-02D4-A6AF-824E-B6F67D8B12E8}"/>
              </a:ext>
            </a:extLst>
          </p:cNvPr>
          <p:cNvCxnSpPr/>
          <p:nvPr/>
        </p:nvCxnSpPr>
        <p:spPr>
          <a:xfrm flipH="1">
            <a:off x="7213600" y="3633629"/>
            <a:ext cx="857250" cy="742950"/>
          </a:xfrm>
          <a:prstGeom prst="line">
            <a:avLst/>
          </a:prstGeom>
          <a:ln w="57150">
            <a:solidFill>
              <a:srgbClr val="0944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6F12DC-7155-B20F-8564-E6B52B5A4277}"/>
              </a:ext>
            </a:extLst>
          </p:cNvPr>
          <p:cNvSpPr txBox="1"/>
          <p:nvPr/>
        </p:nvSpPr>
        <p:spPr>
          <a:xfrm>
            <a:off x="6864985" y="2017444"/>
            <a:ext cx="584243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rgbClr val="094484"/>
                </a:solidFill>
              </a:rPr>
              <a:t>2026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F2F59F7-3CF4-8E7F-754F-C0DF4F988963}"/>
              </a:ext>
            </a:extLst>
          </p:cNvPr>
          <p:cNvCxnSpPr/>
          <p:nvPr/>
        </p:nvCxnSpPr>
        <p:spPr>
          <a:xfrm flipH="1">
            <a:off x="4580394" y="2738279"/>
            <a:ext cx="857250" cy="742950"/>
          </a:xfrm>
          <a:prstGeom prst="line">
            <a:avLst/>
          </a:prstGeom>
          <a:ln w="57150">
            <a:solidFill>
              <a:srgbClr val="BC87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933CE07-076C-8CE3-C5C7-EE649876D4E8}"/>
              </a:ext>
            </a:extLst>
          </p:cNvPr>
          <p:cNvSpPr txBox="1"/>
          <p:nvPr/>
        </p:nvSpPr>
        <p:spPr>
          <a:xfrm>
            <a:off x="4439632" y="3865018"/>
            <a:ext cx="569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>
                <a:solidFill>
                  <a:srgbClr val="BC878E"/>
                </a:solidFill>
              </a:rPr>
              <a:t>2025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16CD393-BB8C-44CB-0167-7544F5CCBFFB}"/>
              </a:ext>
            </a:extLst>
          </p:cNvPr>
          <p:cNvCxnSpPr/>
          <p:nvPr/>
        </p:nvCxnSpPr>
        <p:spPr>
          <a:xfrm flipH="1">
            <a:off x="10352422" y="2757329"/>
            <a:ext cx="857250" cy="742950"/>
          </a:xfrm>
          <a:prstGeom prst="line">
            <a:avLst/>
          </a:prstGeom>
          <a:ln w="57150">
            <a:solidFill>
              <a:srgbClr val="0384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2AC8E42-5B7E-3960-A31A-37421F84F761}"/>
              </a:ext>
            </a:extLst>
          </p:cNvPr>
          <p:cNvSpPr txBox="1"/>
          <p:nvPr/>
        </p:nvSpPr>
        <p:spPr>
          <a:xfrm>
            <a:off x="9876155" y="3872457"/>
            <a:ext cx="53086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>
                <a:solidFill>
                  <a:srgbClr val="038497"/>
                </a:solidFill>
              </a:rP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48786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Стоимость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0D069D-E578-B091-2982-95D4FD0ED4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0691" r="517"/>
          <a:stretch/>
        </p:blipFill>
        <p:spPr>
          <a:xfrm>
            <a:off x="1596235" y="3589952"/>
            <a:ext cx="8469179" cy="27059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EF4B74-DF99-5C0A-F730-ADA3655DE45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5281" b="70041"/>
          <a:stretch/>
        </p:blipFill>
        <p:spPr>
          <a:xfrm>
            <a:off x="1831258" y="1407576"/>
            <a:ext cx="6919874" cy="2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08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РИСКИ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F9D3DED-6EF4-B558-2508-4D8022B2C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605942"/>
              </p:ext>
            </p:extLst>
          </p:nvPr>
        </p:nvGraphicFramePr>
        <p:xfrm>
          <a:off x="336000" y="1468637"/>
          <a:ext cx="11520000" cy="466379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99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2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7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9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03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Уровень </a:t>
                      </a: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(низкий/высокий/средний) 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Тип риска (внутренний/ внешний)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Действия по предотвращению рисков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Запрет трансфера технологий и материалов с Запада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Реинжиниринг и создание ИКД заново из доступных составляющих (Китай)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Недостаток компетенций в области разработки и производства ИКД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Внешний/Внутренний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Привлечение сторонних экспертов из области </a:t>
                      </a:r>
                      <a:r>
                        <a:rPr lang="en-US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, физико-технических и медико-биологических областей, в том числе «дружественных стран» (Индия, Китай)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Отсутствие предпосылок к увеличению бюджетных расходов на оказание высокотехнологической медицинской помощи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Создание конкурентного отечественного ИКД по цене ниже аналогов импортного производства позволит занять преимущественное положение на рынке медицинских товаров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07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Неравномерный доступ к высокотехнологичной помощи в разных регионах РФ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Дополнить маркетинговую стратегию продвижения ИКД образовательными программами для врачей-кардиологов и эндоваскулярных хирургов по имплантации и использованию, а также дистанционным мониторингом состояния ИКД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07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Высокая процессуальная сложность процесса Изобретение-Инновация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Тщательный анализ этапов внедрения с составлением реальной «дорожной карты» и мониторингом процесса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393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420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ЗАПРОС НА ПОДДЕРЖКУ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68BC3AD-6366-A09A-F619-CAF685154A46}"/>
              </a:ext>
            </a:extLst>
          </p:cNvPr>
          <p:cNvSpPr txBox="1"/>
          <p:nvPr/>
        </p:nvSpPr>
        <p:spPr>
          <a:xfrm>
            <a:off x="6826313" y="5111232"/>
            <a:ext cx="4568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33A1D8"/>
                </a:solidFill>
                <a:latin typeface="+mn-lt"/>
                <a:ea typeface="Gilroy Light"/>
                <a:cs typeface="Gilroy Light"/>
                <a:sym typeface="Gilroy Light"/>
              </a:rPr>
              <a:t>Контакты: </a:t>
            </a:r>
          </a:p>
          <a:p>
            <a:pPr algn="r"/>
            <a:r>
              <a:rPr lang="ru-RU" sz="1800" dirty="0">
                <a:latin typeface="+mn-lt"/>
                <a:ea typeface="Gilroy Light"/>
                <a:cs typeface="Gilroy Light"/>
                <a:sym typeface="Gilroy Light"/>
              </a:rPr>
              <a:t>Королев Сергей</a:t>
            </a:r>
          </a:p>
          <a:p>
            <a:pPr algn="r"/>
            <a:r>
              <a:rPr lang="ru-RU" sz="1800" dirty="0">
                <a:latin typeface="+mn-lt"/>
                <a:ea typeface="Gilroy Light"/>
                <a:cs typeface="Gilroy Light"/>
                <a:sym typeface="Gilroy Light"/>
              </a:rPr>
              <a:t>+7(916) 348 76 55</a:t>
            </a:r>
          </a:p>
          <a:p>
            <a:pPr algn="r"/>
            <a:r>
              <a:rPr lang="ru-RU" sz="1800" dirty="0" err="1">
                <a:latin typeface="+mn-lt"/>
                <a:ea typeface="Gilroy Light"/>
                <a:cs typeface="Gilroy Light"/>
                <a:sym typeface="Gilroy Light"/>
              </a:rPr>
              <a:t>s</a:t>
            </a:r>
            <a:r>
              <a:rPr lang="en-US" sz="1800" dirty="0" err="1">
                <a:latin typeface="+mn-lt"/>
                <a:ea typeface="Gilroy Light"/>
                <a:cs typeface="Gilroy Light"/>
                <a:sym typeface="Gilroy Light"/>
              </a:rPr>
              <a:t>ergejkorolev@ya.ru</a:t>
            </a:r>
            <a:endParaRPr lang="ru-RU" sz="1800" dirty="0">
              <a:latin typeface="+mn-lt"/>
              <a:ea typeface="Gilroy Light"/>
              <a:cs typeface="Gilroy Light"/>
              <a:sym typeface="Gilroy Light"/>
            </a:endParaRP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DE48D9D-68E9-85FA-CA99-B07CF65D2606}"/>
              </a:ext>
            </a:extLst>
          </p:cNvPr>
          <p:cNvSpPr txBox="1">
            <a:spLocks/>
          </p:cNvSpPr>
          <p:nvPr/>
        </p:nvSpPr>
        <p:spPr>
          <a:xfrm>
            <a:off x="822511" y="1464939"/>
            <a:ext cx="10515600" cy="8217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en-US" sz="1800" b="1" kern="1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требуется финансирование проекта – 4 089 000 тыс. рублей</a:t>
            </a:r>
          </a:p>
          <a:p>
            <a:pPr marL="285750" indent="-28575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en-US" sz="1800" b="1" kern="1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Менторская поддержка</a:t>
            </a:r>
          </a:p>
        </p:txBody>
      </p:sp>
      <p:grpSp>
        <p:nvGrpSpPr>
          <p:cNvPr id="19" name="组合 66">
            <a:extLst>
              <a:ext uri="{FF2B5EF4-FFF2-40B4-BE49-F238E27FC236}">
                <a16:creationId xmlns:a16="http://schemas.microsoft.com/office/drawing/2014/main" id="{59791C0B-4B8A-286F-8B22-0ED250103979}"/>
              </a:ext>
            </a:extLst>
          </p:cNvPr>
          <p:cNvGrpSpPr/>
          <p:nvPr/>
        </p:nvGrpSpPr>
        <p:grpSpPr>
          <a:xfrm>
            <a:off x="9099868" y="1993583"/>
            <a:ext cx="233362" cy="311150"/>
            <a:chOff x="2443163" y="2125663"/>
            <a:chExt cx="315913" cy="511175"/>
          </a:xfrm>
        </p:grpSpPr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04422352-522C-ECD2-250A-F31EFB85D677}"/>
                </a:ext>
              </a:extLst>
            </p:cNvPr>
            <p:cNvSpPr/>
            <p:nvPr/>
          </p:nvSpPr>
          <p:spPr bwMode="auto">
            <a:xfrm>
              <a:off x="2443163" y="2125663"/>
              <a:ext cx="315913" cy="396875"/>
            </a:xfrm>
            <a:custGeom>
              <a:avLst/>
              <a:gdLst>
                <a:gd name="T0" fmla="*/ 180 w 362"/>
                <a:gd name="T1" fmla="*/ 0 h 455"/>
                <a:gd name="T2" fmla="*/ 1 w 362"/>
                <a:gd name="T3" fmla="*/ 181 h 455"/>
                <a:gd name="T4" fmla="*/ 73 w 362"/>
                <a:gd name="T5" fmla="*/ 323 h 455"/>
                <a:gd name="T6" fmla="*/ 109 w 362"/>
                <a:gd name="T7" fmla="*/ 431 h 455"/>
                <a:gd name="T8" fmla="*/ 181 w 362"/>
                <a:gd name="T9" fmla="*/ 455 h 455"/>
                <a:gd name="T10" fmla="*/ 253 w 362"/>
                <a:gd name="T11" fmla="*/ 431 h 455"/>
                <a:gd name="T12" fmla="*/ 253 w 362"/>
                <a:gd name="T13" fmla="*/ 431 h 455"/>
                <a:gd name="T14" fmla="*/ 289 w 362"/>
                <a:gd name="T15" fmla="*/ 323 h 455"/>
                <a:gd name="T16" fmla="*/ 361 w 362"/>
                <a:gd name="T17" fmla="*/ 181 h 455"/>
                <a:gd name="T18" fmla="*/ 183 w 362"/>
                <a:gd name="T19" fmla="*/ 0 h 455"/>
                <a:gd name="T20" fmla="*/ 180 w 362"/>
                <a:gd name="T21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455">
                  <a:moveTo>
                    <a:pt x="180" y="0"/>
                  </a:moveTo>
                  <a:cubicBezTo>
                    <a:pt x="80" y="0"/>
                    <a:pt x="0" y="81"/>
                    <a:pt x="1" y="181"/>
                  </a:cubicBezTo>
                  <a:cubicBezTo>
                    <a:pt x="1" y="239"/>
                    <a:pt x="44" y="290"/>
                    <a:pt x="73" y="323"/>
                  </a:cubicBezTo>
                  <a:cubicBezTo>
                    <a:pt x="103" y="356"/>
                    <a:pt x="109" y="431"/>
                    <a:pt x="109" y="431"/>
                  </a:cubicBezTo>
                  <a:cubicBezTo>
                    <a:pt x="109" y="431"/>
                    <a:pt x="142" y="455"/>
                    <a:pt x="181" y="455"/>
                  </a:cubicBezTo>
                  <a:cubicBezTo>
                    <a:pt x="221" y="455"/>
                    <a:pt x="253" y="431"/>
                    <a:pt x="253" y="431"/>
                  </a:cubicBezTo>
                  <a:cubicBezTo>
                    <a:pt x="253" y="431"/>
                    <a:pt x="253" y="431"/>
                    <a:pt x="253" y="431"/>
                  </a:cubicBezTo>
                  <a:cubicBezTo>
                    <a:pt x="253" y="431"/>
                    <a:pt x="260" y="356"/>
                    <a:pt x="289" y="323"/>
                  </a:cubicBezTo>
                  <a:cubicBezTo>
                    <a:pt x="318" y="290"/>
                    <a:pt x="361" y="239"/>
                    <a:pt x="361" y="181"/>
                  </a:cubicBezTo>
                  <a:cubicBezTo>
                    <a:pt x="362" y="81"/>
                    <a:pt x="282" y="0"/>
                    <a:pt x="183" y="0"/>
                  </a:cubicBezTo>
                  <a:lnTo>
                    <a:pt x="180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0A80280-E1F7-16E7-06A1-4969A30BFE0B}"/>
                </a:ext>
              </a:extLst>
            </p:cNvPr>
            <p:cNvSpPr/>
            <p:nvPr/>
          </p:nvSpPr>
          <p:spPr bwMode="auto">
            <a:xfrm>
              <a:off x="2530475" y="2508250"/>
              <a:ext cx="69850" cy="55563"/>
            </a:xfrm>
            <a:custGeom>
              <a:avLst/>
              <a:gdLst>
                <a:gd name="T0" fmla="*/ 13 w 81"/>
                <a:gd name="T1" fmla="*/ 0 h 64"/>
                <a:gd name="T2" fmla="*/ 5 w 81"/>
                <a:gd name="T3" fmla="*/ 28 h 64"/>
                <a:gd name="T4" fmla="*/ 81 w 8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4">
                  <a:moveTo>
                    <a:pt x="13" y="0"/>
                  </a:moveTo>
                  <a:cubicBezTo>
                    <a:pt x="8" y="14"/>
                    <a:pt x="0" y="16"/>
                    <a:pt x="5" y="28"/>
                  </a:cubicBezTo>
                  <a:cubicBezTo>
                    <a:pt x="11" y="40"/>
                    <a:pt x="42" y="64"/>
                    <a:pt x="81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3BFFE2D8-7E7B-B224-C1DA-0C80A4B70E72}"/>
                </a:ext>
              </a:extLst>
            </p:cNvPr>
            <p:cNvSpPr/>
            <p:nvPr/>
          </p:nvSpPr>
          <p:spPr bwMode="auto">
            <a:xfrm>
              <a:off x="2600325" y="2508250"/>
              <a:ext cx="71438" cy="55563"/>
            </a:xfrm>
            <a:custGeom>
              <a:avLst/>
              <a:gdLst>
                <a:gd name="T0" fmla="*/ 68 w 82"/>
                <a:gd name="T1" fmla="*/ 0 h 64"/>
                <a:gd name="T2" fmla="*/ 76 w 82"/>
                <a:gd name="T3" fmla="*/ 28 h 64"/>
                <a:gd name="T4" fmla="*/ 0 w 82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4">
                  <a:moveTo>
                    <a:pt x="68" y="0"/>
                  </a:moveTo>
                  <a:cubicBezTo>
                    <a:pt x="74" y="14"/>
                    <a:pt x="82" y="16"/>
                    <a:pt x="76" y="28"/>
                  </a:cubicBezTo>
                  <a:cubicBezTo>
                    <a:pt x="71" y="40"/>
                    <a:pt x="40" y="64"/>
                    <a:pt x="0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A3C7581-33D2-899B-5DD3-1DFF3172DEBA}"/>
                </a:ext>
              </a:extLst>
            </p:cNvPr>
            <p:cNvSpPr/>
            <p:nvPr/>
          </p:nvSpPr>
          <p:spPr bwMode="auto">
            <a:xfrm>
              <a:off x="2530475" y="2551113"/>
              <a:ext cx="69850" cy="55563"/>
            </a:xfrm>
            <a:custGeom>
              <a:avLst/>
              <a:gdLst>
                <a:gd name="T0" fmla="*/ 13 w 81"/>
                <a:gd name="T1" fmla="*/ 0 h 64"/>
                <a:gd name="T2" fmla="*/ 5 w 81"/>
                <a:gd name="T3" fmla="*/ 28 h 64"/>
                <a:gd name="T4" fmla="*/ 81 w 8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4">
                  <a:moveTo>
                    <a:pt x="13" y="0"/>
                  </a:moveTo>
                  <a:cubicBezTo>
                    <a:pt x="8" y="14"/>
                    <a:pt x="0" y="16"/>
                    <a:pt x="5" y="28"/>
                  </a:cubicBezTo>
                  <a:cubicBezTo>
                    <a:pt x="11" y="40"/>
                    <a:pt x="42" y="64"/>
                    <a:pt x="81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64397056-1621-25A3-EDC8-63A0AF5270B7}"/>
                </a:ext>
              </a:extLst>
            </p:cNvPr>
            <p:cNvSpPr/>
            <p:nvPr/>
          </p:nvSpPr>
          <p:spPr bwMode="auto">
            <a:xfrm>
              <a:off x="2600325" y="2551113"/>
              <a:ext cx="71438" cy="55563"/>
            </a:xfrm>
            <a:custGeom>
              <a:avLst/>
              <a:gdLst>
                <a:gd name="T0" fmla="*/ 68 w 82"/>
                <a:gd name="T1" fmla="*/ 0 h 64"/>
                <a:gd name="T2" fmla="*/ 76 w 82"/>
                <a:gd name="T3" fmla="*/ 28 h 64"/>
                <a:gd name="T4" fmla="*/ 0 w 82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4">
                  <a:moveTo>
                    <a:pt x="68" y="0"/>
                  </a:moveTo>
                  <a:cubicBezTo>
                    <a:pt x="74" y="14"/>
                    <a:pt x="82" y="16"/>
                    <a:pt x="76" y="28"/>
                  </a:cubicBezTo>
                  <a:cubicBezTo>
                    <a:pt x="71" y="40"/>
                    <a:pt x="40" y="64"/>
                    <a:pt x="0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29E724C1-3BA8-7848-45E9-27DF114A93C1}"/>
                </a:ext>
              </a:extLst>
            </p:cNvPr>
            <p:cNvSpPr/>
            <p:nvPr/>
          </p:nvSpPr>
          <p:spPr bwMode="auto">
            <a:xfrm>
              <a:off x="2562225" y="2613025"/>
              <a:ext cx="77788" cy="23813"/>
            </a:xfrm>
            <a:custGeom>
              <a:avLst/>
              <a:gdLst>
                <a:gd name="T0" fmla="*/ 88 w 88"/>
                <a:gd name="T1" fmla="*/ 0 h 27"/>
                <a:gd name="T2" fmla="*/ 44 w 88"/>
                <a:gd name="T3" fmla="*/ 27 h 27"/>
                <a:gd name="T4" fmla="*/ 0 w 8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27">
                  <a:moveTo>
                    <a:pt x="88" y="0"/>
                  </a:moveTo>
                  <a:cubicBezTo>
                    <a:pt x="88" y="0"/>
                    <a:pt x="69" y="27"/>
                    <a:pt x="44" y="27"/>
                  </a:cubicBezTo>
                  <a:cubicBezTo>
                    <a:pt x="20" y="27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E081391-A905-7E23-89DE-A3511C3CD609}"/>
                </a:ext>
              </a:extLst>
            </p:cNvPr>
            <p:cNvSpPr/>
            <p:nvPr/>
          </p:nvSpPr>
          <p:spPr bwMode="auto">
            <a:xfrm>
              <a:off x="2544763" y="2297113"/>
              <a:ext cx="112713" cy="219075"/>
            </a:xfrm>
            <a:custGeom>
              <a:avLst/>
              <a:gdLst>
                <a:gd name="T0" fmla="*/ 24 w 71"/>
                <a:gd name="T1" fmla="*/ 138 h 138"/>
                <a:gd name="T2" fmla="*/ 0 w 71"/>
                <a:gd name="T3" fmla="*/ 10 h 138"/>
                <a:gd name="T4" fmla="*/ 6 w 71"/>
                <a:gd name="T5" fmla="*/ 0 h 138"/>
                <a:gd name="T6" fmla="*/ 16 w 71"/>
                <a:gd name="T7" fmla="*/ 20 h 138"/>
                <a:gd name="T8" fmla="*/ 25 w 71"/>
                <a:gd name="T9" fmla="*/ 0 h 138"/>
                <a:gd name="T10" fmla="*/ 35 w 71"/>
                <a:gd name="T11" fmla="*/ 20 h 138"/>
                <a:gd name="T12" fmla="*/ 45 w 71"/>
                <a:gd name="T13" fmla="*/ 0 h 138"/>
                <a:gd name="T14" fmla="*/ 55 w 71"/>
                <a:gd name="T15" fmla="*/ 20 h 138"/>
                <a:gd name="T16" fmla="*/ 65 w 71"/>
                <a:gd name="T17" fmla="*/ 0 h 138"/>
                <a:gd name="T18" fmla="*/ 71 w 71"/>
                <a:gd name="T19" fmla="*/ 10 h 138"/>
                <a:gd name="T20" fmla="*/ 46 w 71"/>
                <a:gd name="T2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38">
                  <a:moveTo>
                    <a:pt x="24" y="138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6" y="20"/>
                  </a:lnTo>
                  <a:lnTo>
                    <a:pt x="25" y="0"/>
                  </a:lnTo>
                  <a:lnTo>
                    <a:pt x="35" y="20"/>
                  </a:lnTo>
                  <a:lnTo>
                    <a:pt x="45" y="0"/>
                  </a:lnTo>
                  <a:lnTo>
                    <a:pt x="55" y="20"/>
                  </a:lnTo>
                  <a:lnTo>
                    <a:pt x="65" y="0"/>
                  </a:lnTo>
                  <a:lnTo>
                    <a:pt x="71" y="10"/>
                  </a:lnTo>
                  <a:lnTo>
                    <a:pt x="46" y="138"/>
                  </a:ln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" name="Oval 78">
            <a:extLst>
              <a:ext uri="{FF2B5EF4-FFF2-40B4-BE49-F238E27FC236}">
                <a16:creationId xmlns:a16="http://schemas.microsoft.com/office/drawing/2014/main" id="{E0093A48-4113-6DBE-0E59-8BA6BAAAA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99" y="2636787"/>
            <a:ext cx="603250" cy="603250"/>
          </a:xfrm>
          <a:prstGeom prst="ellipse">
            <a:avLst/>
          </a:prstGeom>
          <a:solidFill>
            <a:srgbClr val="094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Oval 56">
            <a:extLst>
              <a:ext uri="{FF2B5EF4-FFF2-40B4-BE49-F238E27FC236}">
                <a16:creationId xmlns:a16="http://schemas.microsoft.com/office/drawing/2014/main" id="{19CA76B7-CC85-6428-CECF-D0ACAB16F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9" y="3641674"/>
            <a:ext cx="588963" cy="590550"/>
          </a:xfrm>
          <a:prstGeom prst="ellipse">
            <a:avLst/>
          </a:prstGeom>
          <a:solidFill>
            <a:srgbClr val="C31C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Oval 32">
            <a:extLst>
              <a:ext uri="{FF2B5EF4-FFF2-40B4-BE49-F238E27FC236}">
                <a16:creationId xmlns:a16="http://schemas.microsoft.com/office/drawing/2014/main" id="{A2CAF5B7-519C-C68E-9D5A-D38565E16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922" y="2640815"/>
            <a:ext cx="614363" cy="615950"/>
          </a:xfrm>
          <a:prstGeom prst="ellipse">
            <a:avLst/>
          </a:prstGeom>
          <a:solidFill>
            <a:srgbClr val="0384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Oval 23">
            <a:extLst>
              <a:ext uri="{FF2B5EF4-FFF2-40B4-BE49-F238E27FC236}">
                <a16:creationId xmlns:a16="http://schemas.microsoft.com/office/drawing/2014/main" id="{D26F6054-FD1B-94E9-EF98-BFD3EADE2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97" y="3658402"/>
            <a:ext cx="608013" cy="606425"/>
          </a:xfrm>
          <a:prstGeom prst="ellipse">
            <a:avLst/>
          </a:prstGeom>
          <a:solidFill>
            <a:srgbClr val="BA63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矩形 82">
            <a:extLst>
              <a:ext uri="{FF2B5EF4-FFF2-40B4-BE49-F238E27FC236}">
                <a16:creationId xmlns:a16="http://schemas.microsoft.com/office/drawing/2014/main" id="{9906F1C6-5380-6BC5-7F64-87B1C2D4D2C9}"/>
              </a:ext>
            </a:extLst>
          </p:cNvPr>
          <p:cNvSpPr/>
          <p:nvPr/>
        </p:nvSpPr>
        <p:spPr>
          <a:xfrm>
            <a:off x="1124136" y="2800299"/>
            <a:ext cx="50165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ea"/>
              </a:rPr>
              <a:t>Мы хотим победить стереотип «российское  значит отсталое». Мы имеем все необходимое, чтобы производить качественно. </a:t>
            </a:r>
          </a:p>
        </p:txBody>
      </p:sp>
      <p:sp>
        <p:nvSpPr>
          <p:cNvPr id="32" name="矩形 28">
            <a:extLst>
              <a:ext uri="{FF2B5EF4-FFF2-40B4-BE49-F238E27FC236}">
                <a16:creationId xmlns:a16="http://schemas.microsoft.com/office/drawing/2014/main" id="{9C2AE374-ED9F-8101-B7F5-F0A2B3B0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136" y="2505024"/>
            <a:ext cx="38792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9448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ВЫСОЧАЙШИЕ СТАНДАРТЫ</a:t>
            </a:r>
          </a:p>
        </p:txBody>
      </p:sp>
      <p:sp>
        <p:nvSpPr>
          <p:cNvPr id="33" name="矩形 84">
            <a:extLst>
              <a:ext uri="{FF2B5EF4-FFF2-40B4-BE49-F238E27FC236}">
                <a16:creationId xmlns:a16="http://schemas.microsoft.com/office/drawing/2014/main" id="{5997F91B-0F24-283A-49E6-7FBBB6286118}"/>
              </a:ext>
            </a:extLst>
          </p:cNvPr>
          <p:cNvSpPr/>
          <p:nvPr/>
        </p:nvSpPr>
        <p:spPr>
          <a:xfrm>
            <a:off x="1124136" y="3860361"/>
            <a:ext cx="50957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Мы занимаемся трансфером передовых технологий и делаем это на уровне золотых стандартов. Если этого нет в России, значит будет.  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4" name="矩形 28">
            <a:extLst>
              <a:ext uri="{FF2B5EF4-FFF2-40B4-BE49-F238E27FC236}">
                <a16:creationId xmlns:a16="http://schemas.microsoft.com/office/drawing/2014/main" id="{AFE41144-5A5B-6A15-3217-2CAFC2378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6841" y="3538804"/>
            <a:ext cx="45853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ru-RU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31C4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ИННОВАЦИОННЫЕ ТЕХНОЛОГИИ</a:t>
            </a:r>
          </a:p>
        </p:txBody>
      </p:sp>
      <p:sp>
        <p:nvSpPr>
          <p:cNvPr id="35" name="矩形 86">
            <a:extLst>
              <a:ext uri="{FF2B5EF4-FFF2-40B4-BE49-F238E27FC236}">
                <a16:creationId xmlns:a16="http://schemas.microsoft.com/office/drawing/2014/main" id="{ACB073D6-277A-FD29-6782-B7B5A34434CB}"/>
              </a:ext>
            </a:extLst>
          </p:cNvPr>
          <p:cNvSpPr/>
          <p:nvPr/>
        </p:nvSpPr>
        <p:spPr>
          <a:xfrm>
            <a:off x="7099005" y="2776690"/>
            <a:ext cx="49708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ea"/>
              </a:rPr>
              <a:t>Мы делаем не то, что проще, а то, что нужно ведущим врачам. Поэтому в нашем врачебном совете команда лучших в своей области.  </a:t>
            </a:r>
          </a:p>
        </p:txBody>
      </p:sp>
      <p:sp>
        <p:nvSpPr>
          <p:cNvPr id="36" name="矩形 28">
            <a:extLst>
              <a:ext uri="{FF2B5EF4-FFF2-40B4-BE49-F238E27FC236}">
                <a16:creationId xmlns:a16="http://schemas.microsoft.com/office/drawing/2014/main" id="{B4EECF5F-ED5E-F27B-2B95-98D0BDEA7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8114" y="2523657"/>
            <a:ext cx="49079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ru-RU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38497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ПРОФЕССИОНАЛЬНАЯ ЭКСПЕРТИЗА</a:t>
            </a:r>
          </a:p>
        </p:txBody>
      </p:sp>
      <p:sp>
        <p:nvSpPr>
          <p:cNvPr id="37" name="矩形 88">
            <a:extLst>
              <a:ext uri="{FF2B5EF4-FFF2-40B4-BE49-F238E27FC236}">
                <a16:creationId xmlns:a16="http://schemas.microsoft.com/office/drawing/2014/main" id="{218168D1-8626-56FF-ABDD-7DA772F292F8}"/>
              </a:ext>
            </a:extLst>
          </p:cNvPr>
          <p:cNvSpPr/>
          <p:nvPr/>
        </p:nvSpPr>
        <p:spPr>
          <a:xfrm>
            <a:off x="7098250" y="3881559"/>
            <a:ext cx="448691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ea"/>
              </a:rPr>
              <a:t>Цены на наше оборудование всегда ниже,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ea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ea"/>
              </a:rPr>
              <a:t>чем у ведущих западных брендов. </a:t>
            </a:r>
          </a:p>
        </p:txBody>
      </p:sp>
      <p:sp>
        <p:nvSpPr>
          <p:cNvPr id="38" name="矩形 28">
            <a:extLst>
              <a:ext uri="{FF2B5EF4-FFF2-40B4-BE49-F238E27FC236}">
                <a16:creationId xmlns:a16="http://schemas.microsoft.com/office/drawing/2014/main" id="{F6104B8F-F8E2-15E3-C580-C9BA0D321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8114" y="3556802"/>
            <a:ext cx="24879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BA636E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ЭКОНОМИКА</a:t>
            </a:r>
          </a:p>
        </p:txBody>
      </p:sp>
      <p:grpSp>
        <p:nvGrpSpPr>
          <p:cNvPr id="39" name="组合 90">
            <a:extLst>
              <a:ext uri="{FF2B5EF4-FFF2-40B4-BE49-F238E27FC236}">
                <a16:creationId xmlns:a16="http://schemas.microsoft.com/office/drawing/2014/main" id="{0B72B44C-46DD-5653-10D3-F82CAF26FA03}"/>
              </a:ext>
            </a:extLst>
          </p:cNvPr>
          <p:cNvGrpSpPr/>
          <p:nvPr/>
        </p:nvGrpSpPr>
        <p:grpSpPr>
          <a:xfrm>
            <a:off x="589149" y="3765817"/>
            <a:ext cx="233362" cy="311150"/>
            <a:chOff x="2443163" y="2125663"/>
            <a:chExt cx="315913" cy="511175"/>
          </a:xfrm>
        </p:grpSpPr>
        <p:sp>
          <p:nvSpPr>
            <p:cNvPr id="40" name="Freeform 78">
              <a:extLst>
                <a:ext uri="{FF2B5EF4-FFF2-40B4-BE49-F238E27FC236}">
                  <a16:creationId xmlns:a16="http://schemas.microsoft.com/office/drawing/2014/main" id="{A70EF7FD-48C4-EDB0-AEFD-EA7ACEAB80E5}"/>
                </a:ext>
              </a:extLst>
            </p:cNvPr>
            <p:cNvSpPr/>
            <p:nvPr/>
          </p:nvSpPr>
          <p:spPr bwMode="auto">
            <a:xfrm>
              <a:off x="2443163" y="2125663"/>
              <a:ext cx="315913" cy="396875"/>
            </a:xfrm>
            <a:custGeom>
              <a:avLst/>
              <a:gdLst>
                <a:gd name="T0" fmla="*/ 180 w 362"/>
                <a:gd name="T1" fmla="*/ 0 h 455"/>
                <a:gd name="T2" fmla="*/ 1 w 362"/>
                <a:gd name="T3" fmla="*/ 181 h 455"/>
                <a:gd name="T4" fmla="*/ 73 w 362"/>
                <a:gd name="T5" fmla="*/ 323 h 455"/>
                <a:gd name="T6" fmla="*/ 109 w 362"/>
                <a:gd name="T7" fmla="*/ 431 h 455"/>
                <a:gd name="T8" fmla="*/ 181 w 362"/>
                <a:gd name="T9" fmla="*/ 455 h 455"/>
                <a:gd name="T10" fmla="*/ 253 w 362"/>
                <a:gd name="T11" fmla="*/ 431 h 455"/>
                <a:gd name="T12" fmla="*/ 253 w 362"/>
                <a:gd name="T13" fmla="*/ 431 h 455"/>
                <a:gd name="T14" fmla="*/ 289 w 362"/>
                <a:gd name="T15" fmla="*/ 323 h 455"/>
                <a:gd name="T16" fmla="*/ 361 w 362"/>
                <a:gd name="T17" fmla="*/ 181 h 455"/>
                <a:gd name="T18" fmla="*/ 183 w 362"/>
                <a:gd name="T19" fmla="*/ 0 h 455"/>
                <a:gd name="T20" fmla="*/ 180 w 362"/>
                <a:gd name="T21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455">
                  <a:moveTo>
                    <a:pt x="180" y="0"/>
                  </a:moveTo>
                  <a:cubicBezTo>
                    <a:pt x="80" y="0"/>
                    <a:pt x="0" y="81"/>
                    <a:pt x="1" y="181"/>
                  </a:cubicBezTo>
                  <a:cubicBezTo>
                    <a:pt x="1" y="239"/>
                    <a:pt x="44" y="290"/>
                    <a:pt x="73" y="323"/>
                  </a:cubicBezTo>
                  <a:cubicBezTo>
                    <a:pt x="103" y="356"/>
                    <a:pt x="109" y="431"/>
                    <a:pt x="109" y="431"/>
                  </a:cubicBezTo>
                  <a:cubicBezTo>
                    <a:pt x="109" y="431"/>
                    <a:pt x="142" y="455"/>
                    <a:pt x="181" y="455"/>
                  </a:cubicBezTo>
                  <a:cubicBezTo>
                    <a:pt x="221" y="455"/>
                    <a:pt x="253" y="431"/>
                    <a:pt x="253" y="431"/>
                  </a:cubicBezTo>
                  <a:cubicBezTo>
                    <a:pt x="253" y="431"/>
                    <a:pt x="253" y="431"/>
                    <a:pt x="253" y="431"/>
                  </a:cubicBezTo>
                  <a:cubicBezTo>
                    <a:pt x="253" y="431"/>
                    <a:pt x="260" y="356"/>
                    <a:pt x="289" y="323"/>
                  </a:cubicBezTo>
                  <a:cubicBezTo>
                    <a:pt x="318" y="290"/>
                    <a:pt x="361" y="239"/>
                    <a:pt x="361" y="181"/>
                  </a:cubicBezTo>
                  <a:cubicBezTo>
                    <a:pt x="362" y="81"/>
                    <a:pt x="282" y="0"/>
                    <a:pt x="183" y="0"/>
                  </a:cubicBezTo>
                  <a:lnTo>
                    <a:pt x="180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Freeform 79">
              <a:extLst>
                <a:ext uri="{FF2B5EF4-FFF2-40B4-BE49-F238E27FC236}">
                  <a16:creationId xmlns:a16="http://schemas.microsoft.com/office/drawing/2014/main" id="{5EBD047D-A078-97AD-AC27-247A7FB4EF27}"/>
                </a:ext>
              </a:extLst>
            </p:cNvPr>
            <p:cNvSpPr/>
            <p:nvPr/>
          </p:nvSpPr>
          <p:spPr bwMode="auto">
            <a:xfrm>
              <a:off x="2530475" y="2508250"/>
              <a:ext cx="69850" cy="55563"/>
            </a:xfrm>
            <a:custGeom>
              <a:avLst/>
              <a:gdLst>
                <a:gd name="T0" fmla="*/ 13 w 81"/>
                <a:gd name="T1" fmla="*/ 0 h 64"/>
                <a:gd name="T2" fmla="*/ 5 w 81"/>
                <a:gd name="T3" fmla="*/ 28 h 64"/>
                <a:gd name="T4" fmla="*/ 81 w 8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4">
                  <a:moveTo>
                    <a:pt x="13" y="0"/>
                  </a:moveTo>
                  <a:cubicBezTo>
                    <a:pt x="8" y="14"/>
                    <a:pt x="0" y="16"/>
                    <a:pt x="5" y="28"/>
                  </a:cubicBezTo>
                  <a:cubicBezTo>
                    <a:pt x="11" y="40"/>
                    <a:pt x="42" y="64"/>
                    <a:pt x="81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Freeform 80">
              <a:extLst>
                <a:ext uri="{FF2B5EF4-FFF2-40B4-BE49-F238E27FC236}">
                  <a16:creationId xmlns:a16="http://schemas.microsoft.com/office/drawing/2014/main" id="{55A23183-5DE3-1675-6FE3-4AE4594E2A33}"/>
                </a:ext>
              </a:extLst>
            </p:cNvPr>
            <p:cNvSpPr/>
            <p:nvPr/>
          </p:nvSpPr>
          <p:spPr bwMode="auto">
            <a:xfrm>
              <a:off x="2600325" y="2508250"/>
              <a:ext cx="71438" cy="55563"/>
            </a:xfrm>
            <a:custGeom>
              <a:avLst/>
              <a:gdLst>
                <a:gd name="T0" fmla="*/ 68 w 82"/>
                <a:gd name="T1" fmla="*/ 0 h 64"/>
                <a:gd name="T2" fmla="*/ 76 w 82"/>
                <a:gd name="T3" fmla="*/ 28 h 64"/>
                <a:gd name="T4" fmla="*/ 0 w 82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4">
                  <a:moveTo>
                    <a:pt x="68" y="0"/>
                  </a:moveTo>
                  <a:cubicBezTo>
                    <a:pt x="74" y="14"/>
                    <a:pt x="82" y="16"/>
                    <a:pt x="76" y="28"/>
                  </a:cubicBezTo>
                  <a:cubicBezTo>
                    <a:pt x="71" y="40"/>
                    <a:pt x="40" y="64"/>
                    <a:pt x="0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24DC798E-0548-8952-AD39-C35BE6F34AD6}"/>
                </a:ext>
              </a:extLst>
            </p:cNvPr>
            <p:cNvSpPr/>
            <p:nvPr/>
          </p:nvSpPr>
          <p:spPr bwMode="auto">
            <a:xfrm>
              <a:off x="2530475" y="2551113"/>
              <a:ext cx="69850" cy="55563"/>
            </a:xfrm>
            <a:custGeom>
              <a:avLst/>
              <a:gdLst>
                <a:gd name="T0" fmla="*/ 13 w 81"/>
                <a:gd name="T1" fmla="*/ 0 h 64"/>
                <a:gd name="T2" fmla="*/ 5 w 81"/>
                <a:gd name="T3" fmla="*/ 28 h 64"/>
                <a:gd name="T4" fmla="*/ 81 w 8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4">
                  <a:moveTo>
                    <a:pt x="13" y="0"/>
                  </a:moveTo>
                  <a:cubicBezTo>
                    <a:pt x="8" y="14"/>
                    <a:pt x="0" y="16"/>
                    <a:pt x="5" y="28"/>
                  </a:cubicBezTo>
                  <a:cubicBezTo>
                    <a:pt x="11" y="40"/>
                    <a:pt x="42" y="64"/>
                    <a:pt x="81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Freeform 82">
              <a:extLst>
                <a:ext uri="{FF2B5EF4-FFF2-40B4-BE49-F238E27FC236}">
                  <a16:creationId xmlns:a16="http://schemas.microsoft.com/office/drawing/2014/main" id="{58BDAD5E-65E7-7E6F-051C-12A7FC8F6BE3}"/>
                </a:ext>
              </a:extLst>
            </p:cNvPr>
            <p:cNvSpPr/>
            <p:nvPr/>
          </p:nvSpPr>
          <p:spPr bwMode="auto">
            <a:xfrm>
              <a:off x="2600325" y="2551113"/>
              <a:ext cx="71438" cy="55563"/>
            </a:xfrm>
            <a:custGeom>
              <a:avLst/>
              <a:gdLst>
                <a:gd name="T0" fmla="*/ 68 w 82"/>
                <a:gd name="T1" fmla="*/ 0 h 64"/>
                <a:gd name="T2" fmla="*/ 76 w 82"/>
                <a:gd name="T3" fmla="*/ 28 h 64"/>
                <a:gd name="T4" fmla="*/ 0 w 82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4">
                  <a:moveTo>
                    <a:pt x="68" y="0"/>
                  </a:moveTo>
                  <a:cubicBezTo>
                    <a:pt x="74" y="14"/>
                    <a:pt x="82" y="16"/>
                    <a:pt x="76" y="28"/>
                  </a:cubicBezTo>
                  <a:cubicBezTo>
                    <a:pt x="71" y="40"/>
                    <a:pt x="40" y="64"/>
                    <a:pt x="0" y="6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83">
              <a:extLst>
                <a:ext uri="{FF2B5EF4-FFF2-40B4-BE49-F238E27FC236}">
                  <a16:creationId xmlns:a16="http://schemas.microsoft.com/office/drawing/2014/main" id="{CBD38C23-12D3-2C27-BFE5-F2A0F37A4920}"/>
                </a:ext>
              </a:extLst>
            </p:cNvPr>
            <p:cNvSpPr/>
            <p:nvPr/>
          </p:nvSpPr>
          <p:spPr bwMode="auto">
            <a:xfrm>
              <a:off x="2562225" y="2613025"/>
              <a:ext cx="77788" cy="23813"/>
            </a:xfrm>
            <a:custGeom>
              <a:avLst/>
              <a:gdLst>
                <a:gd name="T0" fmla="*/ 88 w 88"/>
                <a:gd name="T1" fmla="*/ 0 h 27"/>
                <a:gd name="T2" fmla="*/ 44 w 88"/>
                <a:gd name="T3" fmla="*/ 27 h 27"/>
                <a:gd name="T4" fmla="*/ 0 w 8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27">
                  <a:moveTo>
                    <a:pt x="88" y="0"/>
                  </a:moveTo>
                  <a:cubicBezTo>
                    <a:pt x="88" y="0"/>
                    <a:pt x="69" y="27"/>
                    <a:pt x="44" y="27"/>
                  </a:cubicBezTo>
                  <a:cubicBezTo>
                    <a:pt x="20" y="27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Freeform 84">
              <a:extLst>
                <a:ext uri="{FF2B5EF4-FFF2-40B4-BE49-F238E27FC236}">
                  <a16:creationId xmlns:a16="http://schemas.microsoft.com/office/drawing/2014/main" id="{4C9161BB-2CAA-0D95-412A-AE6116FA2CE2}"/>
                </a:ext>
              </a:extLst>
            </p:cNvPr>
            <p:cNvSpPr/>
            <p:nvPr/>
          </p:nvSpPr>
          <p:spPr bwMode="auto">
            <a:xfrm>
              <a:off x="2544763" y="2297113"/>
              <a:ext cx="112713" cy="219075"/>
            </a:xfrm>
            <a:custGeom>
              <a:avLst/>
              <a:gdLst>
                <a:gd name="T0" fmla="*/ 24 w 71"/>
                <a:gd name="T1" fmla="*/ 138 h 138"/>
                <a:gd name="T2" fmla="*/ 0 w 71"/>
                <a:gd name="T3" fmla="*/ 10 h 138"/>
                <a:gd name="T4" fmla="*/ 6 w 71"/>
                <a:gd name="T5" fmla="*/ 0 h 138"/>
                <a:gd name="T6" fmla="*/ 16 w 71"/>
                <a:gd name="T7" fmla="*/ 20 h 138"/>
                <a:gd name="T8" fmla="*/ 25 w 71"/>
                <a:gd name="T9" fmla="*/ 0 h 138"/>
                <a:gd name="T10" fmla="*/ 35 w 71"/>
                <a:gd name="T11" fmla="*/ 20 h 138"/>
                <a:gd name="T12" fmla="*/ 45 w 71"/>
                <a:gd name="T13" fmla="*/ 0 h 138"/>
                <a:gd name="T14" fmla="*/ 55 w 71"/>
                <a:gd name="T15" fmla="*/ 20 h 138"/>
                <a:gd name="T16" fmla="*/ 65 w 71"/>
                <a:gd name="T17" fmla="*/ 0 h 138"/>
                <a:gd name="T18" fmla="*/ 71 w 71"/>
                <a:gd name="T19" fmla="*/ 10 h 138"/>
                <a:gd name="T20" fmla="*/ 46 w 71"/>
                <a:gd name="T2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38">
                  <a:moveTo>
                    <a:pt x="24" y="138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6" y="20"/>
                  </a:lnTo>
                  <a:lnTo>
                    <a:pt x="25" y="0"/>
                  </a:lnTo>
                  <a:lnTo>
                    <a:pt x="35" y="20"/>
                  </a:lnTo>
                  <a:lnTo>
                    <a:pt x="45" y="0"/>
                  </a:lnTo>
                  <a:lnTo>
                    <a:pt x="55" y="20"/>
                  </a:lnTo>
                  <a:lnTo>
                    <a:pt x="65" y="0"/>
                  </a:lnTo>
                  <a:lnTo>
                    <a:pt x="71" y="10"/>
                  </a:lnTo>
                  <a:lnTo>
                    <a:pt x="46" y="138"/>
                  </a:ln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7" name="Изображение 1">
            <a:extLst>
              <a:ext uri="{FF2B5EF4-FFF2-40B4-BE49-F238E27FC236}">
                <a16:creationId xmlns:a16="http://schemas.microsoft.com/office/drawing/2014/main" id="{2EA24C2E-9A54-9411-D0FB-CD12A16145F8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 flipH="1">
            <a:off x="6312949" y="2714157"/>
            <a:ext cx="424815" cy="4248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Изображение 6" descr="kisspng-computer-icons-money-hand-dollars-5abf9f697835d6.6419567615225076254924">
            <a:extLst>
              <a:ext uri="{FF2B5EF4-FFF2-40B4-BE49-F238E27FC236}">
                <a16:creationId xmlns:a16="http://schemas.microsoft.com/office/drawing/2014/main" id="{DBA05742-D091-CFE5-C6D0-15B4A86C0E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2939" y="3637447"/>
            <a:ext cx="650240" cy="650240"/>
          </a:xfrm>
          <a:prstGeom prst="rect">
            <a:avLst/>
          </a:prstGeom>
        </p:spPr>
      </p:pic>
      <p:pic>
        <p:nvPicPr>
          <p:cNvPr id="51" name="Изображение 8" descr="kisspng-quality-assurance-quality-control-computer-icons-s-quality-assurance-director-5b3d53740b62c5.9422743415307457160466">
            <a:extLst>
              <a:ext uri="{FF2B5EF4-FFF2-40B4-BE49-F238E27FC236}">
                <a16:creationId xmlns:a16="http://schemas.microsoft.com/office/drawing/2014/main" id="{13E89A56-F704-487B-7EEB-27F7DC9F7B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5331" y="2745689"/>
            <a:ext cx="430530" cy="43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773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4923</TotalTime>
  <Words>975</Words>
  <Application>Microsoft Macintosh PowerPoint</Application>
  <PresentationFormat>Широкоэкранный</PresentationFormat>
  <Paragraphs>175</Paragraphs>
  <Slides>12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Gilroy Light</vt:lpstr>
      <vt:lpstr>Wingdings</vt:lpstr>
      <vt:lpstr>YS Text</vt:lpstr>
      <vt:lpstr>Тема Office</vt:lpstr>
      <vt:lpstr>1_Тема Office</vt:lpstr>
      <vt:lpstr>Слайд think-cell</vt:lpstr>
      <vt:lpstr>Презентация PowerPoint</vt:lpstr>
      <vt:lpstr>Команда проекта </vt:lpstr>
      <vt:lpstr>Проблема</vt:lpstr>
      <vt:lpstr>Цель проекта </vt:lpstr>
      <vt:lpstr>Суть проекта</vt:lpstr>
      <vt:lpstr>Целевая аудитория</vt:lpstr>
      <vt:lpstr>Стейкхолдеры</vt:lpstr>
      <vt:lpstr>Презентация PowerPoint</vt:lpstr>
      <vt:lpstr>План реализации проекта</vt:lpstr>
      <vt:lpstr>Стоимость проекта</vt:lpstr>
      <vt:lpstr>РИСКИ</vt:lpstr>
      <vt:lpstr>ЗАПРОС НА ПОДДЕРЖКУ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emz.metall@gmail.com</dc:creator>
  <cp:lastModifiedBy>Sergey Korolev</cp:lastModifiedBy>
  <cp:revision>47</cp:revision>
  <dcterms:created xsi:type="dcterms:W3CDTF">2019-02-20T19:21:15Z</dcterms:created>
  <dcterms:modified xsi:type="dcterms:W3CDTF">2023-07-20T14:37:12Z</dcterms:modified>
</cp:coreProperties>
</file>