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17"/>
  </p:notesMasterIdLst>
  <p:handoutMasterIdLst>
    <p:handoutMasterId r:id="rId18"/>
  </p:handoutMasterIdLst>
  <p:sldIdLst>
    <p:sldId id="256" r:id="rId2"/>
    <p:sldId id="294" r:id="rId3"/>
    <p:sldId id="303" r:id="rId4"/>
    <p:sldId id="296" r:id="rId5"/>
    <p:sldId id="295" r:id="rId6"/>
    <p:sldId id="299" r:id="rId7"/>
    <p:sldId id="304" r:id="rId8"/>
    <p:sldId id="300" r:id="rId9"/>
    <p:sldId id="305" r:id="rId10"/>
    <p:sldId id="306" r:id="rId11"/>
    <p:sldId id="307" r:id="rId12"/>
    <p:sldId id="308" r:id="rId13"/>
    <p:sldId id="301" r:id="rId14"/>
    <p:sldId id="302" r:id="rId15"/>
    <p:sldId id="298" r:id="rId16"/>
  </p:sldIdLst>
  <p:sldSz cx="12168188" cy="6840538"/>
  <p:notesSz cx="6858000" cy="9144000"/>
  <p:defaultTextStyle>
    <a:defPPr>
      <a:defRPr lang="ru-RU"/>
    </a:defPPr>
    <a:lvl1pPr marL="0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1pPr>
    <a:lvl2pPr marL="456194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2pPr>
    <a:lvl3pPr marL="912388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3pPr>
    <a:lvl4pPr marL="1368582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4pPr>
    <a:lvl5pPr marL="1824777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5pPr>
    <a:lvl6pPr marL="2280971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6pPr>
    <a:lvl7pPr marL="2737165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7pPr>
    <a:lvl8pPr marL="3193359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8pPr>
    <a:lvl9pPr marL="3649553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2" orient="horz" pos="748" userDrawn="1">
          <p15:clr>
            <a:srgbClr val="547EBF"/>
          </p15:clr>
        </p15:guide>
        <p15:guide id="3" orient="horz" pos="3742" userDrawn="1">
          <p15:clr>
            <a:srgbClr val="547EBF"/>
          </p15:clr>
        </p15:guide>
        <p15:guide id="4" orient="horz" pos="1021" userDrawn="1">
          <p15:clr>
            <a:srgbClr val="547EBF"/>
          </p15:clr>
        </p15:guide>
        <p15:guide id="5" orient="horz" pos="3629" userDrawn="1">
          <p15:clr>
            <a:srgbClr val="547EBF"/>
          </p15:clr>
        </p15:guide>
        <p15:guide id="6" pos="383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6F6"/>
    <a:srgbClr val="006DF2"/>
    <a:srgbClr val="9F70AD"/>
    <a:srgbClr val="164194"/>
    <a:srgbClr val="6D7886"/>
    <a:srgbClr val="9460A4"/>
    <a:srgbClr val="858889"/>
    <a:srgbClr val="51C6EC"/>
    <a:srgbClr val="D9D9D9"/>
    <a:srgbClr val="9524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016" autoAdjust="0"/>
  </p:normalViewPr>
  <p:slideViewPr>
    <p:cSldViewPr snapToGrid="0" snapToObjects="1">
      <p:cViewPr varScale="1">
        <p:scale>
          <a:sx n="117" d="100"/>
          <a:sy n="117" d="100"/>
        </p:scale>
        <p:origin x="-306" y="-108"/>
      </p:cViewPr>
      <p:guideLst>
        <p:guide orient="horz" pos="748"/>
        <p:guide orient="horz" pos="3742"/>
        <p:guide orient="horz" pos="1021"/>
        <p:guide orient="horz" pos="3629"/>
        <p:guide pos="3832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napToObjects="1" showGuides="1">
      <p:cViewPr varScale="1">
        <p:scale>
          <a:sx n="120" d="100"/>
          <a:sy n="120" d="100"/>
        </p:scale>
        <p:origin x="3712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Бюджет на производство</a:t>
            </a:r>
            <a:r>
              <a:rPr lang="ru-RU" baseline="0" dirty="0"/>
              <a:t> роботов</a:t>
            </a:r>
          </a:p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aseline="0" dirty="0"/>
              <a:t>в России</a:t>
            </a:r>
            <a:endParaRPr lang="ru-RU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42A-4F23-9639-20857DD9118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42A-4F23-9639-20857DD9118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42A-4F23-9639-20857DD9118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742A-4F23-9639-20857DD91189}"/>
              </c:ext>
            </c:extLst>
          </c:dPt>
          <c:dLbls>
            <c:dLbl>
              <c:idx val="0"/>
              <c:layout>
                <c:manualLayout>
                  <c:x val="-0.18607554484384106"/>
                  <c:y val="-0.2036472095566217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>
                        <a:solidFill>
                          <a:schemeClr val="bg1"/>
                        </a:solidFill>
                      </a:rPr>
                      <a:t>93%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25346368178861428"/>
                      <c:h val="0.25716036812756543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1-742A-4F23-9639-20857DD9118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Кв. 1</c:v>
                </c:pt>
                <c:pt idx="3">
                  <c:v>Кв.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85.9</c:v>
                </c:pt>
                <c:pt idx="3">
                  <c:v>9.1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9FB-43DD-92BB-5B82004381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FF813B3-9B10-40F7-B2F8-1A7A1D907050}" type="doc">
      <dgm:prSet loTypeId="urn:microsoft.com/office/officeart/2005/8/layout/list1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ru-RU"/>
        </a:p>
      </dgm:t>
    </dgm:pt>
    <dgm:pt modelId="{5AF4B797-DAD2-4640-A85B-30795930751E}">
      <dgm:prSet phldrT="[Текст]" custT="1"/>
      <dgm:spPr/>
      <dgm:t>
        <a:bodyPr/>
        <a:lstStyle/>
        <a:p>
          <a:r>
            <a:rPr lang="ru-RU" sz="1400" b="0" i="0" dirty="0"/>
            <a:t>обрыв провода (можно применять робота);</a:t>
          </a:r>
          <a:endParaRPr lang="ru-RU" sz="1400" dirty="0"/>
        </a:p>
      </dgm:t>
    </dgm:pt>
    <dgm:pt modelId="{D7E68864-8F19-41D2-B0C0-B9B59B2C235C}" type="parTrans" cxnId="{89CCF122-8B9E-4D8D-A77B-9E7EE5A84614}">
      <dgm:prSet/>
      <dgm:spPr/>
      <dgm:t>
        <a:bodyPr/>
        <a:lstStyle/>
        <a:p>
          <a:endParaRPr lang="ru-RU"/>
        </a:p>
      </dgm:t>
    </dgm:pt>
    <dgm:pt modelId="{7CAE700C-BF36-4327-A2F8-3D9E9FDC1DE3}" type="sibTrans" cxnId="{89CCF122-8B9E-4D8D-A77B-9E7EE5A84614}">
      <dgm:prSet/>
      <dgm:spPr/>
      <dgm:t>
        <a:bodyPr/>
        <a:lstStyle/>
        <a:p>
          <a:endParaRPr lang="ru-RU"/>
        </a:p>
      </dgm:t>
    </dgm:pt>
    <dgm:pt modelId="{3C1C6135-EE17-41D9-80CF-16A54F3889E5}">
      <dgm:prSet phldrT="[Текст]" custT="1"/>
      <dgm:spPr/>
      <dgm:t>
        <a:bodyPr/>
        <a:lstStyle/>
        <a:p>
          <a:r>
            <a:rPr lang="ru-RU" sz="1400" b="0" i="0" dirty="0"/>
            <a:t>механическое повреждение опор и изоляторов (можно применять робота);</a:t>
          </a:r>
          <a:endParaRPr lang="ru-RU" sz="1400" dirty="0"/>
        </a:p>
      </dgm:t>
    </dgm:pt>
    <dgm:pt modelId="{B5131CFB-5CC0-45DB-B696-C083BE943D2B}" type="parTrans" cxnId="{2BD361D3-3C73-41C0-9671-03E67FB1501A}">
      <dgm:prSet/>
      <dgm:spPr/>
      <dgm:t>
        <a:bodyPr/>
        <a:lstStyle/>
        <a:p>
          <a:endParaRPr lang="ru-RU"/>
        </a:p>
      </dgm:t>
    </dgm:pt>
    <dgm:pt modelId="{1A76CADA-9504-40E7-8031-63E26ADA665E}" type="sibTrans" cxnId="{2BD361D3-3C73-41C0-9671-03E67FB1501A}">
      <dgm:prSet/>
      <dgm:spPr/>
      <dgm:t>
        <a:bodyPr/>
        <a:lstStyle/>
        <a:p>
          <a:endParaRPr lang="ru-RU"/>
        </a:p>
      </dgm:t>
    </dgm:pt>
    <dgm:pt modelId="{3A2A8E1B-7D6B-498D-8334-7F1099805BE4}">
      <dgm:prSet phldrT="[Текст]" custT="1"/>
      <dgm:spPr/>
      <dgm:t>
        <a:bodyPr/>
        <a:lstStyle/>
        <a:p>
          <a:r>
            <a:rPr lang="ru-RU" sz="1400" b="0" i="0" dirty="0"/>
            <a:t>физический износ материалов и оборудования</a:t>
          </a:r>
          <a:r>
            <a:rPr lang="ru-RU" sz="1900" b="0" i="0" dirty="0"/>
            <a:t>;</a:t>
          </a:r>
          <a:endParaRPr lang="ru-RU" sz="1900" dirty="0"/>
        </a:p>
      </dgm:t>
    </dgm:pt>
    <dgm:pt modelId="{E5527338-AFE2-444C-B55C-87A847F90C25}" type="parTrans" cxnId="{7D56CC4C-5A9F-4534-8990-49ECC9FC7107}">
      <dgm:prSet/>
      <dgm:spPr/>
      <dgm:t>
        <a:bodyPr/>
        <a:lstStyle/>
        <a:p>
          <a:endParaRPr lang="ru-RU"/>
        </a:p>
      </dgm:t>
    </dgm:pt>
    <dgm:pt modelId="{875A01E2-4C3B-4C10-97FA-C274EB4636E5}" type="sibTrans" cxnId="{7D56CC4C-5A9F-4534-8990-49ECC9FC7107}">
      <dgm:prSet/>
      <dgm:spPr/>
      <dgm:t>
        <a:bodyPr/>
        <a:lstStyle/>
        <a:p>
          <a:endParaRPr lang="ru-RU"/>
        </a:p>
      </dgm:t>
    </dgm:pt>
    <dgm:pt modelId="{9B278457-E903-4309-BAA3-B9EE45F7B5AF}">
      <dgm:prSet/>
      <dgm:spPr/>
      <dgm:t>
        <a:bodyPr/>
        <a:lstStyle/>
        <a:p>
          <a:endParaRPr lang="ru-RU"/>
        </a:p>
      </dgm:t>
    </dgm:pt>
    <dgm:pt modelId="{67615E5C-4391-41AF-B393-CDE079AA9840}" type="parTrans" cxnId="{30D8EB12-5A64-47C2-AD7A-678EE75E8092}">
      <dgm:prSet/>
      <dgm:spPr/>
      <dgm:t>
        <a:bodyPr/>
        <a:lstStyle/>
        <a:p>
          <a:endParaRPr lang="ru-RU"/>
        </a:p>
      </dgm:t>
    </dgm:pt>
    <dgm:pt modelId="{9846481D-3DDB-4AD8-8B93-82A3C1284772}" type="sibTrans" cxnId="{30D8EB12-5A64-47C2-AD7A-678EE75E8092}">
      <dgm:prSet/>
      <dgm:spPr/>
      <dgm:t>
        <a:bodyPr/>
        <a:lstStyle/>
        <a:p>
          <a:endParaRPr lang="ru-RU"/>
        </a:p>
      </dgm:t>
    </dgm:pt>
    <dgm:pt modelId="{81182BC3-A43C-4125-BA76-04515EDAD0DE}">
      <dgm:prSet/>
      <dgm:spPr/>
      <dgm:t>
        <a:bodyPr/>
        <a:lstStyle/>
        <a:p>
          <a:endParaRPr lang="ru-RU"/>
        </a:p>
      </dgm:t>
    </dgm:pt>
    <dgm:pt modelId="{BAE23A86-44B9-4EFE-869A-35B909D28B2C}" type="parTrans" cxnId="{25E36F20-948C-4707-8270-8068DCA7E8D6}">
      <dgm:prSet/>
      <dgm:spPr/>
      <dgm:t>
        <a:bodyPr/>
        <a:lstStyle/>
        <a:p>
          <a:endParaRPr lang="ru-RU"/>
        </a:p>
      </dgm:t>
    </dgm:pt>
    <dgm:pt modelId="{ECD3823D-CA54-4483-827F-85D1F6E0BCCA}" type="sibTrans" cxnId="{25E36F20-948C-4707-8270-8068DCA7E8D6}">
      <dgm:prSet/>
      <dgm:spPr/>
      <dgm:t>
        <a:bodyPr/>
        <a:lstStyle/>
        <a:p>
          <a:endParaRPr lang="ru-RU"/>
        </a:p>
      </dgm:t>
    </dgm:pt>
    <dgm:pt modelId="{8CB0F42C-A756-4803-90F8-973899D2D9CC}" type="pres">
      <dgm:prSet presAssocID="{4FF813B3-9B10-40F7-B2F8-1A7A1D907050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B41BA29-7978-4A77-A102-067A66DC023C}" type="pres">
      <dgm:prSet presAssocID="{5AF4B797-DAD2-4640-A85B-30795930751E}" presName="parentLin" presStyleCnt="0"/>
      <dgm:spPr/>
    </dgm:pt>
    <dgm:pt modelId="{655F31EC-25F3-4FA7-8E49-F389DA64D32E}" type="pres">
      <dgm:prSet presAssocID="{5AF4B797-DAD2-4640-A85B-30795930751E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F8E7415D-A1F1-428E-8F9F-3CE567A23474}" type="pres">
      <dgm:prSet presAssocID="{5AF4B797-DAD2-4640-A85B-30795930751E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18255DD-ECC6-42AB-A8A1-23A36E4FCC66}" type="pres">
      <dgm:prSet presAssocID="{5AF4B797-DAD2-4640-A85B-30795930751E}" presName="negativeSpace" presStyleCnt="0"/>
      <dgm:spPr/>
    </dgm:pt>
    <dgm:pt modelId="{1609E597-4E29-458E-8145-0B2D750C0158}" type="pres">
      <dgm:prSet presAssocID="{5AF4B797-DAD2-4640-A85B-30795930751E}" presName="childText" presStyleLbl="conFgAcc1" presStyleIdx="0" presStyleCnt="5">
        <dgm:presLayoutVars>
          <dgm:bulletEnabled val="1"/>
        </dgm:presLayoutVars>
      </dgm:prSet>
      <dgm:spPr/>
    </dgm:pt>
    <dgm:pt modelId="{A6CF2A93-E2C2-400E-9497-28AE62C3A53E}" type="pres">
      <dgm:prSet presAssocID="{7CAE700C-BF36-4327-A2F8-3D9E9FDC1DE3}" presName="spaceBetweenRectangles" presStyleCnt="0"/>
      <dgm:spPr/>
    </dgm:pt>
    <dgm:pt modelId="{92CBFE14-7C76-48A5-B94E-D0064DB2FFA2}" type="pres">
      <dgm:prSet presAssocID="{3C1C6135-EE17-41D9-80CF-16A54F3889E5}" presName="parentLin" presStyleCnt="0"/>
      <dgm:spPr/>
    </dgm:pt>
    <dgm:pt modelId="{2D99B59E-A995-40FC-A04D-F90A74DCF8EC}" type="pres">
      <dgm:prSet presAssocID="{3C1C6135-EE17-41D9-80CF-16A54F3889E5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7964FDE3-C4D8-4885-AFBC-C68E495DB58D}" type="pres">
      <dgm:prSet presAssocID="{3C1C6135-EE17-41D9-80CF-16A54F3889E5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7D85C8-7F84-4137-9C71-5BC94D007BA4}" type="pres">
      <dgm:prSet presAssocID="{3C1C6135-EE17-41D9-80CF-16A54F3889E5}" presName="negativeSpace" presStyleCnt="0"/>
      <dgm:spPr/>
    </dgm:pt>
    <dgm:pt modelId="{1C68F1B0-B5E1-4F42-B8D6-CCF59450938E}" type="pres">
      <dgm:prSet presAssocID="{3C1C6135-EE17-41D9-80CF-16A54F3889E5}" presName="childText" presStyleLbl="conFgAcc1" presStyleIdx="1" presStyleCnt="5">
        <dgm:presLayoutVars>
          <dgm:bulletEnabled val="1"/>
        </dgm:presLayoutVars>
      </dgm:prSet>
      <dgm:spPr/>
    </dgm:pt>
    <dgm:pt modelId="{5B56B4F0-0258-457B-A60E-D1721A6A167A}" type="pres">
      <dgm:prSet presAssocID="{1A76CADA-9504-40E7-8031-63E26ADA665E}" presName="spaceBetweenRectangles" presStyleCnt="0"/>
      <dgm:spPr/>
    </dgm:pt>
    <dgm:pt modelId="{F13AB270-4DA5-4AFC-8773-93C709F635F6}" type="pres">
      <dgm:prSet presAssocID="{3A2A8E1B-7D6B-498D-8334-7F1099805BE4}" presName="parentLin" presStyleCnt="0"/>
      <dgm:spPr/>
    </dgm:pt>
    <dgm:pt modelId="{0F2D5162-D241-4108-9084-08E27E2D311A}" type="pres">
      <dgm:prSet presAssocID="{3A2A8E1B-7D6B-498D-8334-7F1099805BE4}" presName="parentLeftMargin" presStyleLbl="node1" presStyleIdx="1" presStyleCnt="5"/>
      <dgm:spPr/>
      <dgm:t>
        <a:bodyPr/>
        <a:lstStyle/>
        <a:p>
          <a:endParaRPr lang="ru-RU"/>
        </a:p>
      </dgm:t>
    </dgm:pt>
    <dgm:pt modelId="{5BD65865-3D46-4D52-9BEA-0F864B233A2F}" type="pres">
      <dgm:prSet presAssocID="{3A2A8E1B-7D6B-498D-8334-7F1099805BE4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758B93D-1C0F-4A57-AEFE-A597A1AC2721}" type="pres">
      <dgm:prSet presAssocID="{3A2A8E1B-7D6B-498D-8334-7F1099805BE4}" presName="negativeSpace" presStyleCnt="0"/>
      <dgm:spPr/>
    </dgm:pt>
    <dgm:pt modelId="{B15E5403-7ADE-42D9-988F-A8D51AF2F1DC}" type="pres">
      <dgm:prSet presAssocID="{3A2A8E1B-7D6B-498D-8334-7F1099805BE4}" presName="childText" presStyleLbl="conFgAcc1" presStyleIdx="2" presStyleCnt="5">
        <dgm:presLayoutVars>
          <dgm:bulletEnabled val="1"/>
        </dgm:presLayoutVars>
      </dgm:prSet>
      <dgm:spPr/>
    </dgm:pt>
    <dgm:pt modelId="{FECC58E0-F6B7-4321-8F4E-7CC1E2B72B12}" type="pres">
      <dgm:prSet presAssocID="{875A01E2-4C3B-4C10-97FA-C274EB4636E5}" presName="spaceBetweenRectangles" presStyleCnt="0"/>
      <dgm:spPr/>
    </dgm:pt>
    <dgm:pt modelId="{C1946738-2ACF-41E8-98CE-D85B6BB48D30}" type="pres">
      <dgm:prSet presAssocID="{9B278457-E903-4309-BAA3-B9EE45F7B5AF}" presName="parentLin" presStyleCnt="0"/>
      <dgm:spPr/>
    </dgm:pt>
    <dgm:pt modelId="{2B7C831B-62D6-4609-AA6C-3C92D6F18188}" type="pres">
      <dgm:prSet presAssocID="{9B278457-E903-4309-BAA3-B9EE45F7B5AF}" presName="parentLeftMargin" presStyleLbl="node1" presStyleIdx="2" presStyleCnt="5"/>
      <dgm:spPr/>
      <dgm:t>
        <a:bodyPr/>
        <a:lstStyle/>
        <a:p>
          <a:endParaRPr lang="ru-RU"/>
        </a:p>
      </dgm:t>
    </dgm:pt>
    <dgm:pt modelId="{2167D2BA-2E00-4E15-A52D-4711B46591E1}" type="pres">
      <dgm:prSet presAssocID="{9B278457-E903-4309-BAA3-B9EE45F7B5AF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F9A590-5AA8-4A44-9908-AC940F5A3AA7}" type="pres">
      <dgm:prSet presAssocID="{9B278457-E903-4309-BAA3-B9EE45F7B5AF}" presName="negativeSpace" presStyleCnt="0"/>
      <dgm:spPr/>
    </dgm:pt>
    <dgm:pt modelId="{8A1A9345-3447-4875-9D74-EB0910A44A7A}" type="pres">
      <dgm:prSet presAssocID="{9B278457-E903-4309-BAA3-B9EE45F7B5AF}" presName="childText" presStyleLbl="conFgAcc1" presStyleIdx="3" presStyleCnt="5">
        <dgm:presLayoutVars>
          <dgm:bulletEnabled val="1"/>
        </dgm:presLayoutVars>
      </dgm:prSet>
      <dgm:spPr/>
    </dgm:pt>
    <dgm:pt modelId="{18CE6236-58B7-4B42-A7D7-F39226CF0A28}" type="pres">
      <dgm:prSet presAssocID="{9846481D-3DDB-4AD8-8B93-82A3C1284772}" presName="spaceBetweenRectangles" presStyleCnt="0"/>
      <dgm:spPr/>
    </dgm:pt>
    <dgm:pt modelId="{02409BD2-4EFA-419C-9164-72726E13F4E9}" type="pres">
      <dgm:prSet presAssocID="{81182BC3-A43C-4125-BA76-04515EDAD0DE}" presName="parentLin" presStyleCnt="0"/>
      <dgm:spPr/>
    </dgm:pt>
    <dgm:pt modelId="{11442531-38BB-464C-B560-48846F14E104}" type="pres">
      <dgm:prSet presAssocID="{81182BC3-A43C-4125-BA76-04515EDAD0DE}" presName="parentLeftMargin" presStyleLbl="node1" presStyleIdx="3" presStyleCnt="5"/>
      <dgm:spPr/>
      <dgm:t>
        <a:bodyPr/>
        <a:lstStyle/>
        <a:p>
          <a:endParaRPr lang="ru-RU"/>
        </a:p>
      </dgm:t>
    </dgm:pt>
    <dgm:pt modelId="{95A1CD0C-9FF1-44CF-A5C0-026444ACE592}" type="pres">
      <dgm:prSet presAssocID="{81182BC3-A43C-4125-BA76-04515EDAD0DE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3A63689-8621-4970-BA93-6B962E0B2347}" type="pres">
      <dgm:prSet presAssocID="{81182BC3-A43C-4125-BA76-04515EDAD0DE}" presName="negativeSpace" presStyleCnt="0"/>
      <dgm:spPr/>
    </dgm:pt>
    <dgm:pt modelId="{1B5AFD5A-6461-4A0E-B51A-334C84396133}" type="pres">
      <dgm:prSet presAssocID="{81182BC3-A43C-4125-BA76-04515EDAD0DE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8EEB91F1-38BD-4C84-BFED-AF7ED9066FB6}" type="presOf" srcId="{3A2A8E1B-7D6B-498D-8334-7F1099805BE4}" destId="{0F2D5162-D241-4108-9084-08E27E2D311A}" srcOrd="0" destOrd="0" presId="urn:microsoft.com/office/officeart/2005/8/layout/list1"/>
    <dgm:cxn modelId="{32F19976-D11C-4312-993A-0A4A2252246F}" type="presOf" srcId="{3C1C6135-EE17-41D9-80CF-16A54F3889E5}" destId="{7964FDE3-C4D8-4885-AFBC-C68E495DB58D}" srcOrd="1" destOrd="0" presId="urn:microsoft.com/office/officeart/2005/8/layout/list1"/>
    <dgm:cxn modelId="{7D56CC4C-5A9F-4534-8990-49ECC9FC7107}" srcId="{4FF813B3-9B10-40F7-B2F8-1A7A1D907050}" destId="{3A2A8E1B-7D6B-498D-8334-7F1099805BE4}" srcOrd="2" destOrd="0" parTransId="{E5527338-AFE2-444C-B55C-87A847F90C25}" sibTransId="{875A01E2-4C3B-4C10-97FA-C274EB4636E5}"/>
    <dgm:cxn modelId="{4ED8F057-3F3D-4DCC-AD25-E288260EBBF3}" type="presOf" srcId="{81182BC3-A43C-4125-BA76-04515EDAD0DE}" destId="{11442531-38BB-464C-B560-48846F14E104}" srcOrd="0" destOrd="0" presId="urn:microsoft.com/office/officeart/2005/8/layout/list1"/>
    <dgm:cxn modelId="{25E36F20-948C-4707-8270-8068DCA7E8D6}" srcId="{4FF813B3-9B10-40F7-B2F8-1A7A1D907050}" destId="{81182BC3-A43C-4125-BA76-04515EDAD0DE}" srcOrd="4" destOrd="0" parTransId="{BAE23A86-44B9-4EFE-869A-35B909D28B2C}" sibTransId="{ECD3823D-CA54-4483-827F-85D1F6E0BCCA}"/>
    <dgm:cxn modelId="{90A81669-468B-4094-A192-7C714CC09941}" type="presOf" srcId="{3A2A8E1B-7D6B-498D-8334-7F1099805BE4}" destId="{5BD65865-3D46-4D52-9BEA-0F864B233A2F}" srcOrd="1" destOrd="0" presId="urn:microsoft.com/office/officeart/2005/8/layout/list1"/>
    <dgm:cxn modelId="{0620EDC9-08F7-4E64-B18D-643BF3F5DA44}" type="presOf" srcId="{9B278457-E903-4309-BAA3-B9EE45F7B5AF}" destId="{2B7C831B-62D6-4609-AA6C-3C92D6F18188}" srcOrd="0" destOrd="0" presId="urn:microsoft.com/office/officeart/2005/8/layout/list1"/>
    <dgm:cxn modelId="{6CE5B2D5-B134-4C4A-AB07-34E81BD747A6}" type="presOf" srcId="{81182BC3-A43C-4125-BA76-04515EDAD0DE}" destId="{95A1CD0C-9FF1-44CF-A5C0-026444ACE592}" srcOrd="1" destOrd="0" presId="urn:microsoft.com/office/officeart/2005/8/layout/list1"/>
    <dgm:cxn modelId="{FC5823D3-8909-4FB3-9D2F-29B5C8DD5083}" type="presOf" srcId="{3C1C6135-EE17-41D9-80CF-16A54F3889E5}" destId="{2D99B59E-A995-40FC-A04D-F90A74DCF8EC}" srcOrd="0" destOrd="0" presId="urn:microsoft.com/office/officeart/2005/8/layout/list1"/>
    <dgm:cxn modelId="{2BD361D3-3C73-41C0-9671-03E67FB1501A}" srcId="{4FF813B3-9B10-40F7-B2F8-1A7A1D907050}" destId="{3C1C6135-EE17-41D9-80CF-16A54F3889E5}" srcOrd="1" destOrd="0" parTransId="{B5131CFB-5CC0-45DB-B696-C083BE943D2B}" sibTransId="{1A76CADA-9504-40E7-8031-63E26ADA665E}"/>
    <dgm:cxn modelId="{30D8EB12-5A64-47C2-AD7A-678EE75E8092}" srcId="{4FF813B3-9B10-40F7-B2F8-1A7A1D907050}" destId="{9B278457-E903-4309-BAA3-B9EE45F7B5AF}" srcOrd="3" destOrd="0" parTransId="{67615E5C-4391-41AF-B393-CDE079AA9840}" sibTransId="{9846481D-3DDB-4AD8-8B93-82A3C1284772}"/>
    <dgm:cxn modelId="{CD71B977-9FAA-482D-B95D-F7E983420B4D}" type="presOf" srcId="{9B278457-E903-4309-BAA3-B9EE45F7B5AF}" destId="{2167D2BA-2E00-4E15-A52D-4711B46591E1}" srcOrd="1" destOrd="0" presId="urn:microsoft.com/office/officeart/2005/8/layout/list1"/>
    <dgm:cxn modelId="{5FE0610A-6B7B-4CAF-B9BF-DE7D416DD0CD}" type="presOf" srcId="{4FF813B3-9B10-40F7-B2F8-1A7A1D907050}" destId="{8CB0F42C-A756-4803-90F8-973899D2D9CC}" srcOrd="0" destOrd="0" presId="urn:microsoft.com/office/officeart/2005/8/layout/list1"/>
    <dgm:cxn modelId="{89CCF122-8B9E-4D8D-A77B-9E7EE5A84614}" srcId="{4FF813B3-9B10-40F7-B2F8-1A7A1D907050}" destId="{5AF4B797-DAD2-4640-A85B-30795930751E}" srcOrd="0" destOrd="0" parTransId="{D7E68864-8F19-41D2-B0C0-B9B59B2C235C}" sibTransId="{7CAE700C-BF36-4327-A2F8-3D9E9FDC1DE3}"/>
    <dgm:cxn modelId="{A651EDAC-AA49-407E-854B-675F7BE96D3F}" type="presOf" srcId="{5AF4B797-DAD2-4640-A85B-30795930751E}" destId="{655F31EC-25F3-4FA7-8E49-F389DA64D32E}" srcOrd="0" destOrd="0" presId="urn:microsoft.com/office/officeart/2005/8/layout/list1"/>
    <dgm:cxn modelId="{6686556C-7247-4816-9CC1-77922AD385F2}" type="presOf" srcId="{5AF4B797-DAD2-4640-A85B-30795930751E}" destId="{F8E7415D-A1F1-428E-8F9F-3CE567A23474}" srcOrd="1" destOrd="0" presId="urn:microsoft.com/office/officeart/2005/8/layout/list1"/>
    <dgm:cxn modelId="{7048138C-3837-434B-A2BC-D74EB80C1527}" type="presParOf" srcId="{8CB0F42C-A756-4803-90F8-973899D2D9CC}" destId="{2B41BA29-7978-4A77-A102-067A66DC023C}" srcOrd="0" destOrd="0" presId="urn:microsoft.com/office/officeart/2005/8/layout/list1"/>
    <dgm:cxn modelId="{EFE5A2F7-E887-4172-9732-06B72C385F84}" type="presParOf" srcId="{2B41BA29-7978-4A77-A102-067A66DC023C}" destId="{655F31EC-25F3-4FA7-8E49-F389DA64D32E}" srcOrd="0" destOrd="0" presId="urn:microsoft.com/office/officeart/2005/8/layout/list1"/>
    <dgm:cxn modelId="{CDF7A614-F0F7-44D9-B91D-48B6C6F558B2}" type="presParOf" srcId="{2B41BA29-7978-4A77-A102-067A66DC023C}" destId="{F8E7415D-A1F1-428E-8F9F-3CE567A23474}" srcOrd="1" destOrd="0" presId="urn:microsoft.com/office/officeart/2005/8/layout/list1"/>
    <dgm:cxn modelId="{2CBB4349-BD3A-4AEC-BCF6-A31AAAFF5164}" type="presParOf" srcId="{8CB0F42C-A756-4803-90F8-973899D2D9CC}" destId="{A18255DD-ECC6-42AB-A8A1-23A36E4FCC66}" srcOrd="1" destOrd="0" presId="urn:microsoft.com/office/officeart/2005/8/layout/list1"/>
    <dgm:cxn modelId="{0488365D-9760-4B15-8231-CBCB9DB5FF39}" type="presParOf" srcId="{8CB0F42C-A756-4803-90F8-973899D2D9CC}" destId="{1609E597-4E29-458E-8145-0B2D750C0158}" srcOrd="2" destOrd="0" presId="urn:microsoft.com/office/officeart/2005/8/layout/list1"/>
    <dgm:cxn modelId="{60CC15EC-0A31-44CF-94A9-F72C709D3F32}" type="presParOf" srcId="{8CB0F42C-A756-4803-90F8-973899D2D9CC}" destId="{A6CF2A93-E2C2-400E-9497-28AE62C3A53E}" srcOrd="3" destOrd="0" presId="urn:microsoft.com/office/officeart/2005/8/layout/list1"/>
    <dgm:cxn modelId="{B6CB3BAB-40EA-4A24-B0B1-1E447C444A2C}" type="presParOf" srcId="{8CB0F42C-A756-4803-90F8-973899D2D9CC}" destId="{92CBFE14-7C76-48A5-B94E-D0064DB2FFA2}" srcOrd="4" destOrd="0" presId="urn:microsoft.com/office/officeart/2005/8/layout/list1"/>
    <dgm:cxn modelId="{929361EA-6283-4250-810B-432A508087C5}" type="presParOf" srcId="{92CBFE14-7C76-48A5-B94E-D0064DB2FFA2}" destId="{2D99B59E-A995-40FC-A04D-F90A74DCF8EC}" srcOrd="0" destOrd="0" presId="urn:microsoft.com/office/officeart/2005/8/layout/list1"/>
    <dgm:cxn modelId="{DD196C78-931D-4ABA-89CA-6C0DE1B1A5EA}" type="presParOf" srcId="{92CBFE14-7C76-48A5-B94E-D0064DB2FFA2}" destId="{7964FDE3-C4D8-4885-AFBC-C68E495DB58D}" srcOrd="1" destOrd="0" presId="urn:microsoft.com/office/officeart/2005/8/layout/list1"/>
    <dgm:cxn modelId="{31EA3665-1BA6-4BB1-9004-D9D88E0A8006}" type="presParOf" srcId="{8CB0F42C-A756-4803-90F8-973899D2D9CC}" destId="{507D85C8-7F84-4137-9C71-5BC94D007BA4}" srcOrd="5" destOrd="0" presId="urn:microsoft.com/office/officeart/2005/8/layout/list1"/>
    <dgm:cxn modelId="{E4809CAF-D285-48A3-8784-869F787054DF}" type="presParOf" srcId="{8CB0F42C-A756-4803-90F8-973899D2D9CC}" destId="{1C68F1B0-B5E1-4F42-B8D6-CCF59450938E}" srcOrd="6" destOrd="0" presId="urn:microsoft.com/office/officeart/2005/8/layout/list1"/>
    <dgm:cxn modelId="{5C130E11-EAE5-4900-9604-2C9229109231}" type="presParOf" srcId="{8CB0F42C-A756-4803-90F8-973899D2D9CC}" destId="{5B56B4F0-0258-457B-A60E-D1721A6A167A}" srcOrd="7" destOrd="0" presId="urn:microsoft.com/office/officeart/2005/8/layout/list1"/>
    <dgm:cxn modelId="{08E4733B-FDB7-4DA2-B9F6-D62F88544B5D}" type="presParOf" srcId="{8CB0F42C-A756-4803-90F8-973899D2D9CC}" destId="{F13AB270-4DA5-4AFC-8773-93C709F635F6}" srcOrd="8" destOrd="0" presId="urn:microsoft.com/office/officeart/2005/8/layout/list1"/>
    <dgm:cxn modelId="{55108D1C-558E-4912-990E-9014E63BBF82}" type="presParOf" srcId="{F13AB270-4DA5-4AFC-8773-93C709F635F6}" destId="{0F2D5162-D241-4108-9084-08E27E2D311A}" srcOrd="0" destOrd="0" presId="urn:microsoft.com/office/officeart/2005/8/layout/list1"/>
    <dgm:cxn modelId="{C9B1E0BC-CC47-4F87-926F-A43A53424CE5}" type="presParOf" srcId="{F13AB270-4DA5-4AFC-8773-93C709F635F6}" destId="{5BD65865-3D46-4D52-9BEA-0F864B233A2F}" srcOrd="1" destOrd="0" presId="urn:microsoft.com/office/officeart/2005/8/layout/list1"/>
    <dgm:cxn modelId="{534C2C8B-828D-4E30-A6A0-3ACC38CBEC11}" type="presParOf" srcId="{8CB0F42C-A756-4803-90F8-973899D2D9CC}" destId="{D758B93D-1C0F-4A57-AEFE-A597A1AC2721}" srcOrd="9" destOrd="0" presId="urn:microsoft.com/office/officeart/2005/8/layout/list1"/>
    <dgm:cxn modelId="{1A32BB1B-7BEC-414D-8FC9-7D99DA18CE1B}" type="presParOf" srcId="{8CB0F42C-A756-4803-90F8-973899D2D9CC}" destId="{B15E5403-7ADE-42D9-988F-A8D51AF2F1DC}" srcOrd="10" destOrd="0" presId="urn:microsoft.com/office/officeart/2005/8/layout/list1"/>
    <dgm:cxn modelId="{E02A0A66-4C1B-461B-ABB1-FB7A99A811F9}" type="presParOf" srcId="{8CB0F42C-A756-4803-90F8-973899D2D9CC}" destId="{FECC58E0-F6B7-4321-8F4E-7CC1E2B72B12}" srcOrd="11" destOrd="0" presId="urn:microsoft.com/office/officeart/2005/8/layout/list1"/>
    <dgm:cxn modelId="{08B5767A-023F-4D59-BC8A-DF3B89AF293F}" type="presParOf" srcId="{8CB0F42C-A756-4803-90F8-973899D2D9CC}" destId="{C1946738-2ACF-41E8-98CE-D85B6BB48D30}" srcOrd="12" destOrd="0" presId="urn:microsoft.com/office/officeart/2005/8/layout/list1"/>
    <dgm:cxn modelId="{D5910B2E-4DCD-4B5A-9D22-E232E0DF8B6B}" type="presParOf" srcId="{C1946738-2ACF-41E8-98CE-D85B6BB48D30}" destId="{2B7C831B-62D6-4609-AA6C-3C92D6F18188}" srcOrd="0" destOrd="0" presId="urn:microsoft.com/office/officeart/2005/8/layout/list1"/>
    <dgm:cxn modelId="{0154CA2A-9EC9-46C5-89CD-449399214393}" type="presParOf" srcId="{C1946738-2ACF-41E8-98CE-D85B6BB48D30}" destId="{2167D2BA-2E00-4E15-A52D-4711B46591E1}" srcOrd="1" destOrd="0" presId="urn:microsoft.com/office/officeart/2005/8/layout/list1"/>
    <dgm:cxn modelId="{8E7FABED-1CED-42FB-ACDB-60D37E2DF848}" type="presParOf" srcId="{8CB0F42C-A756-4803-90F8-973899D2D9CC}" destId="{F3F9A590-5AA8-4A44-9908-AC940F5A3AA7}" srcOrd="13" destOrd="0" presId="urn:microsoft.com/office/officeart/2005/8/layout/list1"/>
    <dgm:cxn modelId="{A5B10460-1107-4A8F-B7AC-129F7762390D}" type="presParOf" srcId="{8CB0F42C-A756-4803-90F8-973899D2D9CC}" destId="{8A1A9345-3447-4875-9D74-EB0910A44A7A}" srcOrd="14" destOrd="0" presId="urn:microsoft.com/office/officeart/2005/8/layout/list1"/>
    <dgm:cxn modelId="{FE688113-B9C0-4837-B1B0-360B9062F38C}" type="presParOf" srcId="{8CB0F42C-A756-4803-90F8-973899D2D9CC}" destId="{18CE6236-58B7-4B42-A7D7-F39226CF0A28}" srcOrd="15" destOrd="0" presId="urn:microsoft.com/office/officeart/2005/8/layout/list1"/>
    <dgm:cxn modelId="{E7D464CB-CFCB-448F-A6E6-4BDE88C272DF}" type="presParOf" srcId="{8CB0F42C-A756-4803-90F8-973899D2D9CC}" destId="{02409BD2-4EFA-419C-9164-72726E13F4E9}" srcOrd="16" destOrd="0" presId="urn:microsoft.com/office/officeart/2005/8/layout/list1"/>
    <dgm:cxn modelId="{9E4221A2-4E6F-4A4E-98A9-28C657E2A6B0}" type="presParOf" srcId="{02409BD2-4EFA-419C-9164-72726E13F4E9}" destId="{11442531-38BB-464C-B560-48846F14E104}" srcOrd="0" destOrd="0" presId="urn:microsoft.com/office/officeart/2005/8/layout/list1"/>
    <dgm:cxn modelId="{40186876-3373-4E19-B359-296B1EA99FB8}" type="presParOf" srcId="{02409BD2-4EFA-419C-9164-72726E13F4E9}" destId="{95A1CD0C-9FF1-44CF-A5C0-026444ACE592}" srcOrd="1" destOrd="0" presId="urn:microsoft.com/office/officeart/2005/8/layout/list1"/>
    <dgm:cxn modelId="{CC5AF664-32BE-4637-B903-C46FA0645656}" type="presParOf" srcId="{8CB0F42C-A756-4803-90F8-973899D2D9CC}" destId="{93A63689-8621-4970-BA93-6B962E0B2347}" srcOrd="17" destOrd="0" presId="urn:microsoft.com/office/officeart/2005/8/layout/list1"/>
    <dgm:cxn modelId="{DECB5C99-F5FD-40B9-9241-EEB5718985DC}" type="presParOf" srcId="{8CB0F42C-A756-4803-90F8-973899D2D9CC}" destId="{1B5AFD5A-6461-4A0E-B51A-334C84396133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09E597-4E29-458E-8145-0B2D750C0158}">
      <dsp:nvSpPr>
        <dsp:cNvPr id="0" name=""/>
        <dsp:cNvSpPr/>
      </dsp:nvSpPr>
      <dsp:spPr>
        <a:xfrm>
          <a:off x="0" y="292941"/>
          <a:ext cx="6833355" cy="40320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E7415D-A1F1-428E-8F9F-3CE567A23474}">
      <dsp:nvSpPr>
        <dsp:cNvPr id="0" name=""/>
        <dsp:cNvSpPr/>
      </dsp:nvSpPr>
      <dsp:spPr>
        <a:xfrm>
          <a:off x="341667" y="56781"/>
          <a:ext cx="4783348" cy="4723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0799" tIns="0" rIns="180799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i="0" kern="1200" dirty="0"/>
            <a:t>обрыв провода (можно применять робота);</a:t>
          </a:r>
          <a:endParaRPr lang="ru-RU" sz="1400" kern="1200" dirty="0"/>
        </a:p>
      </dsp:txBody>
      <dsp:txXfrm>
        <a:off x="364724" y="79838"/>
        <a:ext cx="4737234" cy="426206"/>
      </dsp:txXfrm>
    </dsp:sp>
    <dsp:sp modelId="{1C68F1B0-B5E1-4F42-B8D6-CCF59450938E}">
      <dsp:nvSpPr>
        <dsp:cNvPr id="0" name=""/>
        <dsp:cNvSpPr/>
      </dsp:nvSpPr>
      <dsp:spPr>
        <a:xfrm>
          <a:off x="0" y="1018701"/>
          <a:ext cx="6833355" cy="40320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64FDE3-C4D8-4885-AFBC-C68E495DB58D}">
      <dsp:nvSpPr>
        <dsp:cNvPr id="0" name=""/>
        <dsp:cNvSpPr/>
      </dsp:nvSpPr>
      <dsp:spPr>
        <a:xfrm>
          <a:off x="341667" y="782542"/>
          <a:ext cx="4783348" cy="4723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0799" tIns="0" rIns="180799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i="0" kern="1200" dirty="0"/>
            <a:t>механическое повреждение опор и изоляторов (можно применять робота);</a:t>
          </a:r>
          <a:endParaRPr lang="ru-RU" sz="1400" kern="1200" dirty="0"/>
        </a:p>
      </dsp:txBody>
      <dsp:txXfrm>
        <a:off x="364724" y="805599"/>
        <a:ext cx="4737234" cy="426206"/>
      </dsp:txXfrm>
    </dsp:sp>
    <dsp:sp modelId="{B15E5403-7ADE-42D9-988F-A8D51AF2F1DC}">
      <dsp:nvSpPr>
        <dsp:cNvPr id="0" name=""/>
        <dsp:cNvSpPr/>
      </dsp:nvSpPr>
      <dsp:spPr>
        <a:xfrm>
          <a:off x="0" y="1744461"/>
          <a:ext cx="6833355" cy="40320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D65865-3D46-4D52-9BEA-0F864B233A2F}">
      <dsp:nvSpPr>
        <dsp:cNvPr id="0" name=""/>
        <dsp:cNvSpPr/>
      </dsp:nvSpPr>
      <dsp:spPr>
        <a:xfrm>
          <a:off x="341667" y="1508301"/>
          <a:ext cx="4783348" cy="4723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0799" tIns="0" rIns="180799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i="0" kern="1200" dirty="0"/>
            <a:t>физический износ материалов и оборудования</a:t>
          </a:r>
          <a:r>
            <a:rPr lang="ru-RU" sz="1900" b="0" i="0" kern="1200" dirty="0"/>
            <a:t>;</a:t>
          </a:r>
          <a:endParaRPr lang="ru-RU" sz="1900" kern="1200" dirty="0"/>
        </a:p>
      </dsp:txBody>
      <dsp:txXfrm>
        <a:off x="364724" y="1531358"/>
        <a:ext cx="4737234" cy="426206"/>
      </dsp:txXfrm>
    </dsp:sp>
    <dsp:sp modelId="{8A1A9345-3447-4875-9D74-EB0910A44A7A}">
      <dsp:nvSpPr>
        <dsp:cNvPr id="0" name=""/>
        <dsp:cNvSpPr/>
      </dsp:nvSpPr>
      <dsp:spPr>
        <a:xfrm>
          <a:off x="0" y="2470221"/>
          <a:ext cx="6833355" cy="40320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67D2BA-2E00-4E15-A52D-4711B46591E1}">
      <dsp:nvSpPr>
        <dsp:cNvPr id="0" name=""/>
        <dsp:cNvSpPr/>
      </dsp:nvSpPr>
      <dsp:spPr>
        <a:xfrm>
          <a:off x="341667" y="2234061"/>
          <a:ext cx="4783348" cy="4723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0799" tIns="0" rIns="180799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/>
        </a:p>
      </dsp:txBody>
      <dsp:txXfrm>
        <a:off x="364724" y="2257118"/>
        <a:ext cx="4737234" cy="426206"/>
      </dsp:txXfrm>
    </dsp:sp>
    <dsp:sp modelId="{1B5AFD5A-6461-4A0E-B51A-334C84396133}">
      <dsp:nvSpPr>
        <dsp:cNvPr id="0" name=""/>
        <dsp:cNvSpPr/>
      </dsp:nvSpPr>
      <dsp:spPr>
        <a:xfrm>
          <a:off x="0" y="3195982"/>
          <a:ext cx="6833355" cy="40320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A1CD0C-9FF1-44CF-A5C0-026444ACE592}">
      <dsp:nvSpPr>
        <dsp:cNvPr id="0" name=""/>
        <dsp:cNvSpPr/>
      </dsp:nvSpPr>
      <dsp:spPr>
        <a:xfrm>
          <a:off x="341667" y="2959822"/>
          <a:ext cx="4783348" cy="4723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0799" tIns="0" rIns="180799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/>
        </a:p>
      </dsp:txBody>
      <dsp:txXfrm>
        <a:off x="364724" y="2982879"/>
        <a:ext cx="4737234" cy="4262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7FEEBB-B15E-C549-A0FA-995F86C9DA48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D4C55-FBD9-6F4F-B00C-88E3331C16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834913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0CEFFF-8571-E348-94EE-E8154671201E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4213" y="1143000"/>
            <a:ext cx="5489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EB4521-F593-574E-9920-BC8C890C5C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003308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1pPr>
    <a:lvl2pPr marL="456194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2pPr>
    <a:lvl3pPr marL="912388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3pPr>
    <a:lvl4pPr marL="1368582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4pPr>
    <a:lvl5pPr marL="1824777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5pPr>
    <a:lvl6pPr marL="2280971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6pPr>
    <a:lvl7pPr marL="2737165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7pPr>
    <a:lvl8pPr marL="3193359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8pPr>
    <a:lvl9pPr marL="3649553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4213" y="1143000"/>
            <a:ext cx="5489575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EB4521-F593-574E-9920-BC8C890C5CA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2034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046781" y="1540770"/>
            <a:ext cx="9126141" cy="227699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500" b="0">
                <a:latin typeface="Fedra Sans Pro" panose="020B0504040000020004" pitchFamily="34" charset="0"/>
              </a:defRPr>
            </a:lvl1pPr>
          </a:lstStyle>
          <a:p>
            <a:r>
              <a:rPr lang="ru-RU" dirty="0"/>
              <a:t>ОБРАЗЕЦ</a:t>
            </a:r>
            <a:br>
              <a:rPr lang="ru-RU" dirty="0"/>
            </a:br>
            <a:r>
              <a:rPr lang="ru-RU" dirty="0"/>
              <a:t>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6781" y="3745574"/>
            <a:ext cx="9126141" cy="1218312"/>
          </a:xfrm>
        </p:spPr>
        <p:txBody>
          <a:bodyPr>
            <a:normAutofit/>
          </a:bodyPr>
          <a:lstStyle>
            <a:lvl1pPr marL="0" indent="0" algn="l">
              <a:buNone/>
              <a:defRPr sz="2400" b="0">
                <a:latin typeface="Fedra Sans Pro Light" panose="020B0304040000020004" pitchFamily="34" charset="0"/>
              </a:defRPr>
            </a:lvl1pPr>
            <a:lvl2pPr marL="456057" indent="0" algn="ctr">
              <a:buNone/>
              <a:defRPr sz="1995"/>
            </a:lvl2pPr>
            <a:lvl3pPr marL="912114" indent="0" algn="ctr">
              <a:buNone/>
              <a:defRPr sz="1795"/>
            </a:lvl3pPr>
            <a:lvl4pPr marL="1368171" indent="0" algn="ctr">
              <a:buNone/>
              <a:defRPr sz="1596"/>
            </a:lvl4pPr>
            <a:lvl5pPr marL="1824228" indent="0" algn="ctr">
              <a:buNone/>
              <a:defRPr sz="1596"/>
            </a:lvl5pPr>
            <a:lvl6pPr marL="2280285" indent="0" algn="ctr">
              <a:buNone/>
              <a:defRPr sz="1596"/>
            </a:lvl6pPr>
            <a:lvl7pPr marL="2736342" indent="0" algn="ctr">
              <a:buNone/>
              <a:defRPr sz="1596"/>
            </a:lvl7pPr>
            <a:lvl8pPr marL="3192399" indent="0" algn="ctr">
              <a:buNone/>
              <a:defRPr sz="1596"/>
            </a:lvl8pPr>
            <a:lvl9pPr marL="3648456" indent="0" algn="ctr">
              <a:buNone/>
              <a:defRPr sz="1596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22" name="Текст 21"/>
          <p:cNvSpPr>
            <a:spLocks noGrp="1"/>
          </p:cNvSpPr>
          <p:nvPr>
            <p:ph type="body" sz="quarter" idx="10" hasCustomPrompt="1"/>
          </p:nvPr>
        </p:nvSpPr>
        <p:spPr>
          <a:xfrm>
            <a:off x="1046781" y="5220191"/>
            <a:ext cx="9126141" cy="490143"/>
          </a:xfrm>
        </p:spPr>
        <p:txBody>
          <a:bodyPr anchor="b">
            <a:normAutofit/>
          </a:bodyPr>
          <a:lstStyle>
            <a:lvl1pPr marL="0" indent="0" algn="l" defTabSz="912114" rtl="0" eaLnBrk="1" latinLnBrk="0" hangingPunct="1">
              <a:lnSpc>
                <a:spcPct val="90000"/>
              </a:lnSpc>
              <a:spcBef>
                <a:spcPts val="998"/>
              </a:spcBef>
              <a:buFont typeface="Arial" panose="020B0604020202020204" pitchFamily="34" charset="0"/>
              <a:buNone/>
              <a:defRPr lang="ru-RU" sz="1400" b="0" i="0" kern="1200" dirty="0">
                <a:solidFill>
                  <a:schemeClr val="tx1"/>
                </a:solidFill>
                <a:latin typeface="Fedra Sans Pro" panose="020B0504040000020004" pitchFamily="34" charset="0"/>
                <a:ea typeface="Fedra Sans Pro" panose="020B0504040000020004" pitchFamily="34" charset="0"/>
                <a:cs typeface="Fedra Sans Pro" panose="020B0504040000020004" pitchFamily="34" charset="0"/>
              </a:defRPr>
            </a:lvl1pPr>
          </a:lstStyle>
          <a:p>
            <a:r>
              <a:rPr lang="ru-RU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Докладчик</a:t>
            </a:r>
            <a:r>
              <a:rPr lang="en-US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/>
            </a:r>
            <a:br>
              <a:rPr lang="en-US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</a:br>
            <a:r>
              <a:rPr lang="ru-RU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Должность</a:t>
            </a:r>
            <a:r>
              <a:rPr lang="ru-RU" sz="1400" baseline="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 докладчика</a:t>
            </a:r>
            <a:endParaRPr lang="ru-RU" sz="1400" dirty="0">
              <a:effectLst/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тёмны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046781" y="1540770"/>
            <a:ext cx="9126141" cy="227699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500" b="0">
                <a:solidFill>
                  <a:schemeClr val="bg1"/>
                </a:solidFill>
                <a:latin typeface="Fedra Sans Pro" panose="020B0504040000020004" pitchFamily="34" charset="0"/>
              </a:defRPr>
            </a:lvl1pPr>
          </a:lstStyle>
          <a:p>
            <a:r>
              <a:rPr lang="ru-RU" dirty="0"/>
              <a:t>ОБРАЗЕЦ</a:t>
            </a:r>
            <a:br>
              <a:rPr lang="ru-RU" dirty="0"/>
            </a:br>
            <a:r>
              <a:rPr lang="ru-RU" dirty="0"/>
              <a:t>ЗАГОЛОВКА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6781" y="3745574"/>
            <a:ext cx="9126141" cy="1218312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  <a:latin typeface="Fedra Sans Pro Light" panose="020B0304040000020004" pitchFamily="34" charset="0"/>
              </a:defRPr>
            </a:lvl1pPr>
            <a:lvl2pPr marL="456057" indent="0" algn="ctr">
              <a:buNone/>
              <a:defRPr sz="1995"/>
            </a:lvl2pPr>
            <a:lvl3pPr marL="912114" indent="0" algn="ctr">
              <a:buNone/>
              <a:defRPr sz="1795"/>
            </a:lvl3pPr>
            <a:lvl4pPr marL="1368171" indent="0" algn="ctr">
              <a:buNone/>
              <a:defRPr sz="1596"/>
            </a:lvl4pPr>
            <a:lvl5pPr marL="1824228" indent="0" algn="ctr">
              <a:buNone/>
              <a:defRPr sz="1596"/>
            </a:lvl5pPr>
            <a:lvl6pPr marL="2280285" indent="0" algn="ctr">
              <a:buNone/>
              <a:defRPr sz="1596"/>
            </a:lvl6pPr>
            <a:lvl7pPr marL="2736342" indent="0" algn="ctr">
              <a:buNone/>
              <a:defRPr sz="1596"/>
            </a:lvl7pPr>
            <a:lvl8pPr marL="3192399" indent="0" algn="ctr">
              <a:buNone/>
              <a:defRPr sz="1596"/>
            </a:lvl8pPr>
            <a:lvl9pPr marL="3648456" indent="0" algn="ctr">
              <a:buNone/>
              <a:defRPr sz="1596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13" name="Текст 21"/>
          <p:cNvSpPr>
            <a:spLocks noGrp="1"/>
          </p:cNvSpPr>
          <p:nvPr>
            <p:ph type="body" sz="quarter" idx="10" hasCustomPrompt="1"/>
          </p:nvPr>
        </p:nvSpPr>
        <p:spPr>
          <a:xfrm>
            <a:off x="1046780" y="5220191"/>
            <a:ext cx="9126141" cy="490143"/>
          </a:xfrm>
        </p:spPr>
        <p:txBody>
          <a:bodyPr anchor="b"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Fedra Sans Pro Light" panose="020B0304040000020004" pitchFamily="34" charset="0"/>
              </a:defRPr>
            </a:lvl1pPr>
          </a:lstStyle>
          <a:p>
            <a:r>
              <a:rPr lang="ru-RU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Докладчик</a:t>
            </a:r>
            <a:r>
              <a:rPr lang="en-US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/>
            </a:r>
            <a:br>
              <a:rPr lang="en-US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</a:br>
            <a:r>
              <a:rPr lang="ru-RU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Должность</a:t>
            </a:r>
            <a:r>
              <a:rPr lang="ru-RU" sz="1400" baseline="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 </a:t>
            </a:r>
            <a:r>
              <a:rPr lang="ru-RU" sz="1400" baseline="0" dirty="0" err="1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доклдчика</a:t>
            </a:r>
            <a:endParaRPr lang="ru-RU" sz="1400" dirty="0">
              <a:effectLst/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4538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исок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576264" y="981636"/>
            <a:ext cx="10944224" cy="5096435"/>
          </a:xfrm>
        </p:spPr>
        <p:txBody>
          <a:bodyPr/>
          <a:lstStyle>
            <a:lvl1pPr>
              <a:defRPr b="0" i="0"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>
              <a:defRPr b="0" i="0"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2pPr>
            <a:lvl3pPr>
              <a:defRPr b="1" i="0">
                <a:latin typeface="Fedra Sans Pro Bold" panose="020B0804040000020004" pitchFamily="34" charset="0"/>
                <a:ea typeface="Fedra Sans Pro Bold" panose="020B0804040000020004" pitchFamily="34" charset="0"/>
                <a:cs typeface="Fedra Sans Pro Bold" panose="020B0804040000020004" pitchFamily="34" charset="0"/>
              </a:defRPr>
            </a:lvl3pPr>
            <a:lvl4pPr>
              <a:defRPr b="0" i="0"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4pPr>
            <a:lvl5pPr>
              <a:defRPr b="0" i="0"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0225" y="1705385"/>
            <a:ext cx="10495062" cy="2845473"/>
          </a:xfrm>
          <a:prstGeom prst="rect">
            <a:avLst/>
          </a:prstGeom>
        </p:spPr>
        <p:txBody>
          <a:bodyPr anchor="b"/>
          <a:lstStyle>
            <a:lvl1pPr>
              <a:defRPr sz="5985">
                <a:latin typeface="Montserrat" panose="00000500000000000000" pitchFamily="2" charset="-52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0225" y="4577778"/>
            <a:ext cx="10495062" cy="1496367"/>
          </a:xfrm>
        </p:spPr>
        <p:txBody>
          <a:bodyPr/>
          <a:lstStyle>
            <a:lvl1pPr marL="0" indent="0">
              <a:buNone/>
              <a:defRPr sz="2394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-52"/>
              </a:defRPr>
            </a:lvl1pPr>
            <a:lvl2pPr marL="456057" indent="0">
              <a:buNone/>
              <a:defRPr sz="1995">
                <a:solidFill>
                  <a:schemeClr val="tx1">
                    <a:tint val="75000"/>
                  </a:schemeClr>
                </a:solidFill>
              </a:defRPr>
            </a:lvl2pPr>
            <a:lvl3pPr marL="912114" indent="0">
              <a:buNone/>
              <a:defRPr sz="1795">
                <a:solidFill>
                  <a:schemeClr val="tx1">
                    <a:tint val="75000"/>
                  </a:schemeClr>
                </a:solidFill>
              </a:defRPr>
            </a:lvl3pPr>
            <a:lvl4pPr marL="1368171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4pPr>
            <a:lvl5pPr marL="1824228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5pPr>
            <a:lvl6pPr marL="2280285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6pPr>
            <a:lvl7pPr marL="2736342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7pPr>
            <a:lvl8pPr marL="3192399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8pPr>
            <a:lvl9pPr marL="3648456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2" name="Прямая соединительная линия 11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6563" y="1820976"/>
            <a:ext cx="5171480" cy="4340259"/>
          </a:xfrm>
        </p:spPr>
        <p:txBody>
          <a:bodyPr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60145" y="1820976"/>
            <a:ext cx="5171480" cy="4340259"/>
          </a:xfrm>
        </p:spPr>
        <p:txBody>
          <a:bodyPr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4" name="Прямая соединительная линия 13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149" y="1676882"/>
            <a:ext cx="5147713" cy="821814"/>
          </a:xfrm>
        </p:spPr>
        <p:txBody>
          <a:bodyPr anchor="b"/>
          <a:lstStyle>
            <a:lvl1pPr marL="0" indent="0">
              <a:buNone/>
              <a:defRPr sz="2394" b="0">
                <a:latin typeface="Fedra Sans Pro Bold" panose="020B0804040000020004" pitchFamily="34" charset="0"/>
              </a:defRPr>
            </a:lvl1pPr>
            <a:lvl2pPr marL="456057" indent="0">
              <a:buNone/>
              <a:defRPr sz="1995" b="1"/>
            </a:lvl2pPr>
            <a:lvl3pPr marL="912114" indent="0">
              <a:buNone/>
              <a:defRPr sz="1795" b="1"/>
            </a:lvl3pPr>
            <a:lvl4pPr marL="1368171" indent="0">
              <a:buNone/>
              <a:defRPr sz="1596" b="1"/>
            </a:lvl4pPr>
            <a:lvl5pPr marL="1824228" indent="0">
              <a:buNone/>
              <a:defRPr sz="1596" b="1"/>
            </a:lvl5pPr>
            <a:lvl6pPr marL="2280285" indent="0">
              <a:buNone/>
              <a:defRPr sz="1596" b="1"/>
            </a:lvl6pPr>
            <a:lvl7pPr marL="2736342" indent="0">
              <a:buNone/>
              <a:defRPr sz="1596" b="1"/>
            </a:lvl7pPr>
            <a:lvl8pPr marL="3192399" indent="0">
              <a:buNone/>
              <a:defRPr sz="1596" b="1"/>
            </a:lvl8pPr>
            <a:lvl9pPr marL="3648456" indent="0">
              <a:buNone/>
              <a:defRPr sz="1596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8149" y="2498697"/>
            <a:ext cx="5147713" cy="3675206"/>
          </a:xfrm>
        </p:spPr>
        <p:txBody>
          <a:bodyPr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0145" y="1676882"/>
            <a:ext cx="5173065" cy="821814"/>
          </a:xfrm>
        </p:spPr>
        <p:txBody>
          <a:bodyPr anchor="b"/>
          <a:lstStyle>
            <a:lvl1pPr marL="0" indent="0">
              <a:buNone/>
              <a:defRPr sz="2394" b="0">
                <a:latin typeface="Fedra Sans Pro Bold" panose="020B0804040000020004" pitchFamily="34" charset="0"/>
              </a:defRPr>
            </a:lvl1pPr>
            <a:lvl2pPr marL="456057" indent="0">
              <a:buNone/>
              <a:defRPr sz="1995" b="1"/>
            </a:lvl2pPr>
            <a:lvl3pPr marL="912114" indent="0">
              <a:buNone/>
              <a:defRPr sz="1795" b="1"/>
            </a:lvl3pPr>
            <a:lvl4pPr marL="1368171" indent="0">
              <a:buNone/>
              <a:defRPr sz="1596" b="1"/>
            </a:lvl4pPr>
            <a:lvl5pPr marL="1824228" indent="0">
              <a:buNone/>
              <a:defRPr sz="1596" b="1"/>
            </a:lvl5pPr>
            <a:lvl6pPr marL="2280285" indent="0">
              <a:buNone/>
              <a:defRPr sz="1596" b="1"/>
            </a:lvl6pPr>
            <a:lvl7pPr marL="2736342" indent="0">
              <a:buNone/>
              <a:defRPr sz="1596" b="1"/>
            </a:lvl7pPr>
            <a:lvl8pPr marL="3192399" indent="0">
              <a:buNone/>
              <a:defRPr sz="1596" b="1"/>
            </a:lvl8pPr>
            <a:lvl9pPr marL="3648456" indent="0">
              <a:buNone/>
              <a:defRPr sz="1596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60145" y="2498697"/>
            <a:ext cx="5173065" cy="3675206"/>
          </a:xfrm>
        </p:spPr>
        <p:txBody>
          <a:bodyPr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6" name="Прямая соединительная линия 15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 dirty="0"/>
              <a:t>/ </a:t>
            </a:r>
            <a:r>
              <a:rPr lang="ru-RU" dirty="0"/>
              <a:t>Название презентации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2" name="Прямая соединительная линия 11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ём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bg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bg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5" name="Прямая соединительная линия 4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chemeClr val="bg1"/>
                </a:solidFill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81195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148" y="456036"/>
            <a:ext cx="3924557" cy="1596126"/>
          </a:xfrm>
          <a:prstGeom prst="rect">
            <a:avLst/>
          </a:prstGeom>
        </p:spPr>
        <p:txBody>
          <a:bodyPr anchor="b"/>
          <a:lstStyle>
            <a:lvl1pPr>
              <a:defRPr sz="3192"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73065" y="984911"/>
            <a:ext cx="6160145" cy="4861216"/>
          </a:xfrm>
        </p:spPr>
        <p:txBody>
          <a:bodyPr/>
          <a:lstStyle>
            <a:lvl1pPr>
              <a:defRPr sz="3192">
                <a:latin typeface="Fedra Sans Pro Light" panose="020B0304040000020004" pitchFamily="34" charset="0"/>
              </a:defRPr>
            </a:lvl1pPr>
            <a:lvl2pPr>
              <a:defRPr sz="2793">
                <a:latin typeface="Fedra Sans Pro Light" panose="020B0304040000020004" pitchFamily="34" charset="0"/>
              </a:defRPr>
            </a:lvl2pPr>
            <a:lvl3pPr>
              <a:defRPr sz="2394">
                <a:latin typeface="Fedra Sans Pro Light" panose="020B0304040000020004" pitchFamily="34" charset="0"/>
              </a:defRPr>
            </a:lvl3pPr>
            <a:lvl4pPr>
              <a:defRPr sz="1995">
                <a:latin typeface="Fedra Sans Pro Light" panose="020B0304040000020004" pitchFamily="34" charset="0"/>
              </a:defRPr>
            </a:lvl4pPr>
            <a:lvl5pPr>
              <a:defRPr sz="1995">
                <a:latin typeface="Fedra Sans Pro Light" panose="020B0304040000020004" pitchFamily="34" charset="0"/>
              </a:defRPr>
            </a:lvl5pPr>
            <a:lvl6pPr>
              <a:defRPr sz="1995"/>
            </a:lvl6pPr>
            <a:lvl7pPr>
              <a:defRPr sz="1995"/>
            </a:lvl7pPr>
            <a:lvl8pPr>
              <a:defRPr sz="1995"/>
            </a:lvl8pPr>
            <a:lvl9pPr>
              <a:defRPr sz="1995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148" y="2052161"/>
            <a:ext cx="3924557" cy="3801883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ФОТО и подпись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76263" y="1056031"/>
            <a:ext cx="2644457" cy="2581249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latin typeface="Fedra Sans Pro Light" panose="020B0304040000020004" pitchFamily="34" charset="0"/>
              </a:defRPr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 dirty="0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6262" y="3810000"/>
            <a:ext cx="2664777" cy="2235200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3352801" y="1056031"/>
            <a:ext cx="2621798" cy="2581249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latin typeface="Fedra Sans Pro Light" panose="020B0304040000020004" pitchFamily="34" charset="0"/>
              </a:defRPr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 dirty="0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6083300" y="1056031"/>
            <a:ext cx="2651760" cy="2581249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latin typeface="Fedra Sans Pro Light" panose="020B0304040000020004" pitchFamily="34" charset="0"/>
              </a:defRPr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15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860788" y="1056031"/>
            <a:ext cx="2659699" cy="2581249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latin typeface="Fedra Sans Pro Light" panose="020B0304040000020004" pitchFamily="34" charset="0"/>
              </a:defRPr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 dirty="0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9782" y="3810000"/>
            <a:ext cx="2634298" cy="2235200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17"/>
          </p:nvPr>
        </p:nvSpPr>
        <p:spPr>
          <a:xfrm>
            <a:off x="6090602" y="3810000"/>
            <a:ext cx="2654618" cy="2235200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8" name="Text Placeholder 3"/>
          <p:cNvSpPr>
            <a:spLocks noGrp="1"/>
          </p:cNvSpPr>
          <p:nvPr>
            <p:ph type="body" sz="half" idx="18"/>
          </p:nvPr>
        </p:nvSpPr>
        <p:spPr>
          <a:xfrm>
            <a:off x="8859520" y="3810000"/>
            <a:ext cx="2660968" cy="2235200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 dirty="0"/>
              <a:t>/ </a:t>
            </a:r>
            <a:r>
              <a:rPr lang="ru-RU" dirty="0"/>
              <a:t>Название презентации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25" name="Прямая соединительная линия 24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вертик. текс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8707859" y="364195"/>
            <a:ext cx="2623766" cy="5797040"/>
          </a:xfrm>
          <a:prstGeom prst="rect">
            <a:avLst/>
          </a:prstGeom>
        </p:spPr>
        <p:txBody>
          <a:bodyPr vert="eaVert"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6563" y="364195"/>
            <a:ext cx="7719194" cy="5797040"/>
          </a:xfrm>
        </p:spPr>
        <p:txBody>
          <a:bodyPr vert="eaVert"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742" y="1645878"/>
            <a:ext cx="10495062" cy="43402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86418" y="402449"/>
            <a:ext cx="10494962" cy="4535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053128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73" r:id="rId9"/>
    <p:sldLayoutId id="2147483668" r:id="rId10"/>
    <p:sldLayoutId id="2147483669" r:id="rId11"/>
    <p:sldLayoutId id="2147483670" r:id="rId12"/>
    <p:sldLayoutId id="2147483671" r:id="rId13"/>
  </p:sldLayoutIdLst>
  <p:hf hdr="0" dt="0"/>
  <p:txStyles>
    <p:titleStyle>
      <a:lvl1pPr algn="l" defTabSz="912114" rtl="0" eaLnBrk="1" latinLnBrk="0" hangingPunct="1">
        <a:lnSpc>
          <a:spcPct val="90000"/>
        </a:lnSpc>
        <a:spcBef>
          <a:spcPct val="0"/>
        </a:spcBef>
        <a:buNone/>
        <a:defRPr sz="2400" b="1" i="0" kern="1200">
          <a:solidFill>
            <a:schemeClr val="tx1"/>
          </a:solidFill>
          <a:latin typeface="Fedra Sans Alt Pro" charset="0"/>
          <a:ea typeface="Fedra Sans Alt Pro" charset="0"/>
          <a:cs typeface="Fedra Sans Alt Pro" charset="0"/>
        </a:defRPr>
      </a:lvl1pPr>
    </p:titleStyle>
    <p:bodyStyle>
      <a:lvl1pPr marL="228029" indent="-228029" algn="l" defTabSz="912114" rtl="0" eaLnBrk="1" latinLnBrk="0" hangingPunct="1">
        <a:lnSpc>
          <a:spcPct val="90000"/>
        </a:lnSpc>
        <a:spcBef>
          <a:spcPts val="998"/>
        </a:spcBef>
        <a:buFont typeface="Arial" panose="020B0604020202020204" pitchFamily="34" charset="0"/>
        <a:buChar char="•"/>
        <a:defRPr sz="2793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1pPr>
      <a:lvl2pPr marL="684086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2394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2pPr>
      <a:lvl3pPr marL="1140143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995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3pPr>
      <a:lvl4pPr marL="1596200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4pPr>
      <a:lvl5pPr marL="2052257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5pPr>
      <a:lvl6pPr marL="2508314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6pPr>
      <a:lvl7pPr marL="2964371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7pPr>
      <a:lvl8pPr marL="3420428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8pPr>
      <a:lvl9pPr marL="3876485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1pPr>
      <a:lvl2pPr marL="456057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2pPr>
      <a:lvl3pPr marL="912114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3pPr>
      <a:lvl4pPr marL="1368171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4pPr>
      <a:lvl5pPr marL="1824228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5pPr>
      <a:lvl6pPr marL="2280285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6pPr>
      <a:lvl7pPr marL="2736342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7pPr>
      <a:lvl8pPr marL="3192399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8pPr>
      <a:lvl9pPr marL="3648456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2154">
          <p15:clr>
            <a:srgbClr val="F26B43"/>
          </p15:clr>
        </p15:guide>
        <p15:guide id="2" pos="3832">
          <p15:clr>
            <a:srgbClr val="F26B43"/>
          </p15:clr>
        </p15:guide>
        <p15:guide id="3" pos="363">
          <p15:clr>
            <a:srgbClr val="F26B43"/>
          </p15:clr>
        </p15:guide>
        <p15:guide id="4" orient="horz" pos="454">
          <p15:clr>
            <a:srgbClr val="F26B43"/>
          </p15:clr>
        </p15:guide>
        <p15:guide id="5" orient="horz" pos="3992">
          <p15:clr>
            <a:srgbClr val="F26B43"/>
          </p15:clr>
        </p15:guide>
        <p15:guide id="6" pos="725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.xml"/><Relationship Id="rId3" Type="http://schemas.openxmlformats.org/officeDocument/2006/relationships/image" Target="../media/image16.png"/><Relationship Id="rId7" Type="http://schemas.openxmlformats.org/officeDocument/2006/relationships/image" Target="../media/image1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17.pn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1.png"/><Relationship Id="rId18" Type="http://schemas.microsoft.com/office/2007/relationships/hdphoto" Target="../media/hdphoto7.wdp"/><Relationship Id="rId3" Type="http://schemas.openxmlformats.org/officeDocument/2006/relationships/image" Target="../media/image6.png"/><Relationship Id="rId7" Type="http://schemas.microsoft.com/office/2007/relationships/hdphoto" Target="../media/hdphoto3.wdp"/><Relationship Id="rId12" Type="http://schemas.openxmlformats.org/officeDocument/2006/relationships/image" Target="../media/image30.png"/><Relationship Id="rId17" Type="http://schemas.openxmlformats.org/officeDocument/2006/relationships/image" Target="../media/image33.png"/><Relationship Id="rId2" Type="http://schemas.openxmlformats.org/officeDocument/2006/relationships/image" Target="../media/image24.png"/><Relationship Id="rId16" Type="http://schemas.microsoft.com/office/2007/relationships/hdphoto" Target="../media/hdphoto6.wd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11" Type="http://schemas.openxmlformats.org/officeDocument/2006/relationships/image" Target="../media/image29.png"/><Relationship Id="rId5" Type="http://schemas.openxmlformats.org/officeDocument/2006/relationships/image" Target="../media/image26.svg"/><Relationship Id="rId15" Type="http://schemas.openxmlformats.org/officeDocument/2006/relationships/image" Target="../media/image32.png"/><Relationship Id="rId10" Type="http://schemas.microsoft.com/office/2007/relationships/hdphoto" Target="../media/hdphoto4.wdp"/><Relationship Id="rId4" Type="http://schemas.openxmlformats.org/officeDocument/2006/relationships/image" Target="../media/image25.png"/><Relationship Id="rId9" Type="http://schemas.openxmlformats.org/officeDocument/2006/relationships/image" Target="../media/image28.png"/><Relationship Id="rId14" Type="http://schemas.microsoft.com/office/2007/relationships/hdphoto" Target="../media/hdphoto5.wdp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34.png"/><Relationship Id="rId7" Type="http://schemas.openxmlformats.org/officeDocument/2006/relationships/image" Target="../media/image3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microsoft.com/office/2007/relationships/hdphoto" Target="../media/hdphoto9.wdp"/><Relationship Id="rId5" Type="http://schemas.openxmlformats.org/officeDocument/2006/relationships/image" Target="../media/image35.png"/><Relationship Id="rId10" Type="http://schemas.microsoft.com/office/2007/relationships/hdphoto" Target="../media/hdphoto11.wdp"/><Relationship Id="rId4" Type="http://schemas.microsoft.com/office/2007/relationships/hdphoto" Target="../media/hdphoto8.wdp"/><Relationship Id="rId9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ctrTitle"/>
          </p:nvPr>
        </p:nvSpPr>
        <p:spPr>
          <a:xfrm>
            <a:off x="1046781" y="1953048"/>
            <a:ext cx="10290003" cy="1864717"/>
          </a:xfrm>
        </p:spPr>
        <p:txBody>
          <a:bodyPr>
            <a:normAutofit/>
          </a:bodyPr>
          <a:lstStyle/>
          <a:p>
            <a:r>
              <a:rPr lang="ru-RU" dirty="0"/>
              <a:t>Многофункциональный робот для ремонта проводов ЛЭП </a:t>
            </a:r>
          </a:p>
        </p:txBody>
      </p:sp>
      <p:sp>
        <p:nvSpPr>
          <p:cNvPr id="22" name="Текст 21"/>
          <p:cNvSpPr>
            <a:spLocks noGrp="1"/>
          </p:cNvSpPr>
          <p:nvPr>
            <p:ph type="body" sz="quarter" idx="10"/>
          </p:nvPr>
        </p:nvSpPr>
        <p:spPr>
          <a:xfrm>
            <a:off x="1046781" y="5220191"/>
            <a:ext cx="9126141" cy="490143"/>
          </a:xfrm>
        </p:spPr>
        <p:txBody>
          <a:bodyPr>
            <a:normAutofit/>
          </a:bodyPr>
          <a:lstStyle/>
          <a:p>
            <a:r>
              <a:rPr lang="ru-RU" dirty="0"/>
              <a:t>Докладчик</a:t>
            </a:r>
            <a:r>
              <a:rPr lang="en-US" dirty="0"/>
              <a:t>: </a:t>
            </a:r>
            <a:r>
              <a:rPr lang="ru-RU" dirty="0"/>
              <a:t>Бревнов Дмитрий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5665" y="1151389"/>
            <a:ext cx="868269" cy="21224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781" y="1030521"/>
            <a:ext cx="2287002" cy="666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099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/ </a:t>
            </a:r>
            <a:r>
              <a:rPr lang="ru-RU" dirty="0"/>
              <a:t>Многофункциональный робот для ремонта проводов ЛЭП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2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576264" y="2492004"/>
            <a:ext cx="5344532" cy="356529"/>
          </a:xfrm>
        </p:spPr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70AD47"/>
                </a:solidFill>
                <a:latin typeface="Montserrat"/>
                <a:ea typeface="Montserrat"/>
                <a:cs typeface="Montserrat"/>
                <a:sym typeface="Montserrat"/>
              </a:rPr>
              <a:t>Проблема</a:t>
            </a:r>
            <a:r>
              <a:rPr lang="ru-RU" sz="6000" b="1" kern="0" dirty="0">
                <a:solidFill>
                  <a:srgbClr val="70AD47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r>
              <a:rPr lang="ru-RU" sz="6000" b="1" kern="0" dirty="0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/>
            </a:r>
            <a:br>
              <a:rPr lang="ru-RU" sz="6000" b="1" kern="0" dirty="0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</a:br>
            <a:r>
              <a:rPr lang="ru-RU" sz="2700" dirty="0"/>
              <a:t>Распределительные электрические сети напряжением 6-10 </a:t>
            </a:r>
            <a:r>
              <a:rPr lang="ru-RU" sz="2700" dirty="0" err="1"/>
              <a:t>кВ</a:t>
            </a:r>
            <a:r>
              <a:rPr lang="ru-RU" sz="2700" dirty="0"/>
              <a:t> - это одно из старейших технологических решений в России. Многие линии имеют почтенный возраст и многоэтапную историю модернизаций. До 60% линий были запущены в эксплуатацию до 1975 года. Например: Узловая ПС Ишим 220/110/10кВ год ввода в эксплуатацию 1964.</a:t>
            </a:r>
            <a:br>
              <a:rPr lang="ru-RU" sz="2700" dirty="0"/>
            </a:br>
            <a:endParaRPr lang="ru-RU" sz="2700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BEEF3B8D-CA7D-44DB-8B84-5BA47F44B9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1043" y="854433"/>
            <a:ext cx="5529512" cy="415140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2C3D8525-77CD-C7F2-3B49-9EEBD7A9E01D}"/>
              </a:ext>
            </a:extLst>
          </p:cNvPr>
          <p:cNvSpPr txBox="1"/>
          <p:nvPr/>
        </p:nvSpPr>
        <p:spPr>
          <a:xfrm>
            <a:off x="7821039" y="5184842"/>
            <a:ext cx="4153710" cy="368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Узловая ПС Ишим</a:t>
            </a:r>
          </a:p>
        </p:txBody>
      </p:sp>
    </p:spTree>
    <p:extLst>
      <p:ext uri="{BB962C8B-B14F-4D97-AF65-F5344CB8AC3E}">
        <p14:creationId xmlns:p14="http://schemas.microsoft.com/office/powerpoint/2010/main" val="2537112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/ </a:t>
            </a:r>
            <a:r>
              <a:rPr lang="ru-RU" dirty="0"/>
              <a:t>Многофункциональный робот для ремонта проводов ЛЭП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3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7" name="Заголовок 6">
            <a:extLst>
              <a:ext uri="{FF2B5EF4-FFF2-40B4-BE49-F238E27FC236}">
                <a16:creationId xmlns:a16="http://schemas.microsoft.com/office/drawing/2014/main" xmlns="" id="{AB153B92-6701-446A-860F-45EFE4D32A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627" y="451745"/>
            <a:ext cx="11024393" cy="356529"/>
          </a:xfrm>
        </p:spPr>
        <p:txBody>
          <a:bodyPr>
            <a:noAutofit/>
          </a:bodyPr>
          <a:lstStyle/>
          <a:p>
            <a:r>
              <a:rPr lang="ru-RU" sz="3200" dirty="0">
                <a:latin typeface="+mj-lt"/>
              </a:rPr>
              <a:t>Проблема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D29BB3C7-8457-417D-A1DF-9CC96642A593}"/>
              </a:ext>
            </a:extLst>
          </p:cNvPr>
          <p:cNvSpPr txBox="1"/>
          <p:nvPr/>
        </p:nvSpPr>
        <p:spPr>
          <a:xfrm>
            <a:off x="629627" y="1049856"/>
            <a:ext cx="11119028" cy="1129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Основные причины аварий, приводящих к отключению воздушных линий напряжением 6-10 </a:t>
            </a:r>
            <a:r>
              <a:rPr lang="ru-RU" sz="20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кВ</a:t>
            </a:r>
            <a:endParaRPr lang="ru-RU" sz="2000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graphicFrame>
        <p:nvGraphicFramePr>
          <p:cNvPr id="13" name="Схема 12">
            <a:extLst>
              <a:ext uri="{FF2B5EF4-FFF2-40B4-BE49-F238E27FC236}">
                <a16:creationId xmlns:a16="http://schemas.microsoft.com/office/drawing/2014/main" xmlns="" id="{0DE01EF9-73B4-4DDB-9119-E695788748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91376642"/>
              </p:ext>
            </p:extLst>
          </p:nvPr>
        </p:nvGraphicFramePr>
        <p:xfrm>
          <a:off x="629627" y="1963896"/>
          <a:ext cx="6833355" cy="36559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F69FB956-E1E1-4D7C-8D66-91641B090758}"/>
              </a:ext>
            </a:extLst>
          </p:cNvPr>
          <p:cNvSpPr txBox="1"/>
          <p:nvPr/>
        </p:nvSpPr>
        <p:spPr>
          <a:xfrm>
            <a:off x="1163781" y="4250205"/>
            <a:ext cx="7758546" cy="368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воздействие природных осадков и факторов</a:t>
            </a:r>
            <a:r>
              <a:rPr lang="ru-RU" b="0" i="0" dirty="0">
                <a:solidFill>
                  <a:srgbClr val="E1E3E6"/>
                </a:solidFill>
                <a:effectLst/>
                <a:latin typeface="-apple-system"/>
              </a:rPr>
              <a:t>;</a:t>
            </a:r>
            <a:endParaRPr lang="ru-RU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7703F8D7-F604-4F26-B367-726C98B4DACA}"/>
              </a:ext>
            </a:extLst>
          </p:cNvPr>
          <p:cNvSpPr txBox="1"/>
          <p:nvPr/>
        </p:nvSpPr>
        <p:spPr>
          <a:xfrm>
            <a:off x="1163781" y="4976039"/>
            <a:ext cx="49322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другие посторонние воздействия.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F04083B4-85F6-4779-9443-3F5C444F473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09917" y="1755233"/>
            <a:ext cx="2883300" cy="172998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9DD9157F-1C82-4B21-B5F3-926EE9789A4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34401" y="3820363"/>
            <a:ext cx="3219831" cy="214655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642583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/ </a:t>
            </a:r>
            <a:r>
              <a:rPr lang="ru-RU" dirty="0"/>
              <a:t>Многофункциональный робот для ремонта проводов ЛЭП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4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636137" y="429998"/>
            <a:ext cx="11024393" cy="356529"/>
          </a:xfrm>
        </p:spPr>
        <p:txBody>
          <a:bodyPr>
            <a:noAutofit/>
          </a:bodyPr>
          <a:lstStyle/>
          <a:p>
            <a:r>
              <a:rPr lang="ru-RU" sz="3200" dirty="0"/>
              <a:t>Цель и задачи проекта</a:t>
            </a:r>
            <a:r>
              <a:rPr lang="en-US" sz="3200" dirty="0"/>
              <a:t>:</a:t>
            </a:r>
            <a:endParaRPr lang="ru-RU" sz="3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B8B6382B-79C5-420C-9A7C-8EF3950E4E67}"/>
              </a:ext>
            </a:extLst>
          </p:cNvPr>
          <p:cNvSpPr txBox="1"/>
          <p:nvPr/>
        </p:nvSpPr>
        <p:spPr>
          <a:xfrm>
            <a:off x="636137" y="1049375"/>
            <a:ext cx="9803724" cy="51700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ЦЕЛЬ:</a:t>
            </a:r>
          </a:p>
          <a:p>
            <a:endParaRPr lang="ru-RU" sz="2400" dirty="0"/>
          </a:p>
          <a:p>
            <a:r>
              <a:rPr lang="ru-RU" sz="2400" dirty="0"/>
              <a:t>Повышение надёжности распределительных сетей за счет внедрения многофункционального робота для ремонта ЛЭП в суровых климатических условиях.</a:t>
            </a:r>
          </a:p>
          <a:p>
            <a:endParaRPr lang="ru-RU" sz="2400" dirty="0"/>
          </a:p>
          <a:p>
            <a:r>
              <a:rPr lang="ru-RU" sz="2400" dirty="0"/>
              <a:t>ЗАДАЧИ:</a:t>
            </a:r>
          </a:p>
          <a:p>
            <a:endParaRPr lang="ru-RU" sz="2400" dirty="0"/>
          </a:p>
          <a:p>
            <a:pPr marL="457200" indent="-457200">
              <a:buFontTx/>
              <a:buAutoNum type="arabicPeriod"/>
            </a:pPr>
            <a:r>
              <a:rPr lang="ru-RU" sz="2400" dirty="0"/>
              <a:t>Анализ существующих аналогов.</a:t>
            </a:r>
          </a:p>
          <a:p>
            <a:pPr marL="457200" indent="-457200">
              <a:buAutoNum type="arabicPeriod"/>
            </a:pPr>
            <a:r>
              <a:rPr lang="ru-RU" sz="2400" dirty="0"/>
              <a:t>Разработка модели робота.</a:t>
            </a:r>
          </a:p>
          <a:p>
            <a:pPr marL="457200" indent="-457200">
              <a:buAutoNum type="arabicPeriod"/>
            </a:pPr>
            <a:r>
              <a:rPr lang="ru-RU" sz="2400" dirty="0"/>
              <a:t>Технико-экономическая оценка проекта</a:t>
            </a:r>
          </a:p>
          <a:p>
            <a:pPr marL="457200" indent="-457200">
              <a:buAutoNum type="arabicPeriod"/>
            </a:pPr>
            <a:r>
              <a:rPr lang="ru-RU" sz="2400" dirty="0"/>
              <a:t>Анализ результатов экономического расчета проекта</a:t>
            </a:r>
          </a:p>
          <a:p>
            <a:endParaRPr lang="ru-RU" sz="24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3475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/ </a:t>
            </a:r>
            <a:r>
              <a:rPr lang="ru-RU" dirty="0"/>
              <a:t>Многофункциональный робот для ремонта проводов ЛЭП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5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571897" y="558837"/>
            <a:ext cx="11024393" cy="356529"/>
          </a:xfrm>
        </p:spPr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Техническое задание</a:t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lang="ru-RU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942121D7-9CCA-433B-88FA-84006ABB85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9644" y="1605802"/>
            <a:ext cx="6401355" cy="1438781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D8E10E42-C090-4162-9664-62E8F056E2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9991" y="2856175"/>
            <a:ext cx="1219306" cy="1219306"/>
          </a:xfrm>
          <a:prstGeom prst="rect">
            <a:avLst/>
          </a:prstGeom>
        </p:spPr>
      </p:pic>
      <p:pic>
        <p:nvPicPr>
          <p:cNvPr id="18" name="Picture 3" descr="C:\Users\Дмитрий\Desktop\CYTBYFR.png">
            <a:extLst>
              <a:ext uri="{FF2B5EF4-FFF2-40B4-BE49-F238E27FC236}">
                <a16:creationId xmlns:a16="http://schemas.microsoft.com/office/drawing/2014/main" xmlns="" id="{58369C57-A0BA-4C30-B3AA-2FF1A6C2A5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3146" y="3008311"/>
            <a:ext cx="1103442" cy="1103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67FE773F-631F-45FB-A8E1-17DDEF41200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11859" y="3157280"/>
            <a:ext cx="2215479" cy="1049437"/>
          </a:xfrm>
          <a:prstGeom prst="rect">
            <a:avLst/>
          </a:prstGeom>
        </p:spPr>
      </p:pic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xmlns="" id="{44124D3E-F127-4C3F-8324-53FEE961614A}"/>
              </a:ext>
            </a:extLst>
          </p:cNvPr>
          <p:cNvSpPr/>
          <p:nvPr/>
        </p:nvSpPr>
        <p:spPr>
          <a:xfrm>
            <a:off x="1690200" y="4218412"/>
            <a:ext cx="264456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dirty="0"/>
              <a:t>Возможность осуществлять ремонтные работы без прерывания электроснабжения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xmlns="" id="{D8FBEDA3-5691-4A5E-9633-E83990B0D3AE}"/>
              </a:ext>
            </a:extLst>
          </p:cNvPr>
          <p:cNvSpPr/>
          <p:nvPr/>
        </p:nvSpPr>
        <p:spPr>
          <a:xfrm>
            <a:off x="4511214" y="4246161"/>
            <a:ext cx="2927307" cy="9214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Tx/>
              <a:buChar char="-"/>
            </a:pPr>
            <a:r>
              <a:rPr lang="ru-RU" sz="1800" dirty="0"/>
              <a:t>Работоспособность робота при низких температурах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xmlns="" id="{81FDECA2-E4B0-46FE-903D-881ABF1BBA59}"/>
              </a:ext>
            </a:extLst>
          </p:cNvPr>
          <p:cNvSpPr/>
          <p:nvPr/>
        </p:nvSpPr>
        <p:spPr>
          <a:xfrm>
            <a:off x="7987077" y="4206717"/>
            <a:ext cx="2689031" cy="11977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Tx/>
              <a:buChar char="-"/>
            </a:pPr>
            <a:r>
              <a:rPr lang="ru-RU" dirty="0"/>
              <a:t>Возможность доставки робота на провода ЛЭП с помощью дрона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D7D876AF-87BF-4074-BB28-BA55D74E9BD0}"/>
              </a:ext>
            </a:extLst>
          </p:cNvPr>
          <p:cNvSpPr txBox="1"/>
          <p:nvPr/>
        </p:nvSpPr>
        <p:spPr>
          <a:xfrm>
            <a:off x="1276807" y="4218412"/>
            <a:ext cx="278230" cy="368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-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8E6B0D94-31E1-49D1-8142-094CA4A5D6EA}"/>
              </a:ext>
            </a:extLst>
          </p:cNvPr>
          <p:cNvSpPr txBox="1"/>
          <p:nvPr/>
        </p:nvSpPr>
        <p:spPr>
          <a:xfrm>
            <a:off x="3920116" y="1136800"/>
            <a:ext cx="58365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Требования к разработке</a:t>
            </a:r>
          </a:p>
        </p:txBody>
      </p:sp>
    </p:spTree>
    <p:extLst>
      <p:ext uri="{BB962C8B-B14F-4D97-AF65-F5344CB8AC3E}">
        <p14:creationId xmlns:p14="http://schemas.microsoft.com/office/powerpoint/2010/main" val="786426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/ </a:t>
            </a:r>
            <a:r>
              <a:rPr lang="ru-RU" dirty="0"/>
              <a:t>Многофункциональный робот для ремонта проводов ЛЭП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6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96095" y="495361"/>
            <a:ext cx="11024393" cy="356529"/>
          </a:xfrm>
        </p:spPr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70AD47"/>
                </a:solidFill>
                <a:latin typeface="Montserrat"/>
                <a:ea typeface="Montserrat"/>
                <a:cs typeface="Montserrat"/>
                <a:sym typeface="Montserrat"/>
              </a:rPr>
              <a:t/>
            </a:r>
            <a:br>
              <a:rPr lang="ru-RU" sz="3600" kern="0" dirty="0">
                <a:solidFill>
                  <a:srgbClr val="70AD47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3600" dirty="0">
                <a:sym typeface="Montserrat"/>
              </a:rPr>
              <a:t>Конкуренты</a:t>
            </a:r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/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b="1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ru-RU" b="1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lang="ru-RU" dirty="0"/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xmlns="" id="{B798B689-CE01-431E-9FD9-B8716A58E0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4136263"/>
              </p:ext>
            </p:extLst>
          </p:nvPr>
        </p:nvGraphicFramePr>
        <p:xfrm>
          <a:off x="2027261" y="1047771"/>
          <a:ext cx="7937995" cy="3862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382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8805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2418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15193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140589">
                <a:tc>
                  <a:txBody>
                    <a:bodyPr/>
                    <a:lstStyle/>
                    <a:p>
                      <a:r>
                        <a:rPr lang="ru-RU" dirty="0"/>
                        <a:t>Аналоги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Работа под напряжением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Работа при низких температурах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Доставка с помощью </a:t>
                      </a:r>
                      <a:r>
                        <a:rPr lang="ru-RU" dirty="0" err="1"/>
                        <a:t>дрона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69154">
                <a:tc>
                  <a:txBody>
                    <a:bodyPr/>
                    <a:lstStyle/>
                    <a:p>
                      <a:r>
                        <a:rPr lang="en-US" dirty="0" err="1"/>
                        <a:t>Line</a:t>
                      </a:r>
                      <a:r>
                        <a:rPr lang="en-US" baseline="0" dirty="0" err="1"/>
                        <a:t>Scout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69154"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Expliner, HiBot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69154"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LineRanger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69154">
                <a:tc>
                  <a:txBody>
                    <a:bodyPr/>
                    <a:lstStyle/>
                    <a:p>
                      <a:r>
                        <a:rPr lang="ru-RU" dirty="0"/>
                        <a:t>Наш робот </a:t>
                      </a:r>
                      <a:r>
                        <a:rPr lang="en-US" dirty="0"/>
                        <a:t>(</a:t>
                      </a:r>
                      <a:r>
                        <a:rPr lang="en-US" dirty="0" err="1"/>
                        <a:t>WireMaster</a:t>
                      </a:r>
                      <a:r>
                        <a:rPr lang="en-US" dirty="0"/>
                        <a:t>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6366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/ </a:t>
            </a:r>
            <a:r>
              <a:rPr lang="ru-RU" dirty="0"/>
              <a:t>Многофункциональный робот для ремонта проводов ЛЭП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7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96095" y="495361"/>
            <a:ext cx="11024393" cy="356529"/>
          </a:xfrm>
        </p:spPr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70AD47"/>
                </a:solidFill>
                <a:latin typeface="Montserrat"/>
                <a:ea typeface="Montserrat"/>
                <a:cs typeface="Montserrat"/>
                <a:sym typeface="Montserrat"/>
              </a:rPr>
              <a:t/>
            </a:r>
            <a:br>
              <a:rPr lang="ru-RU" sz="3600" kern="0" dirty="0">
                <a:solidFill>
                  <a:srgbClr val="70AD47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3600" dirty="0">
                <a:sym typeface="Montserrat"/>
              </a:rPr>
              <a:t>Внешний вид. Эскиз + 3Д модель</a:t>
            </a:r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/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b="1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ru-RU" b="1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196FF0DB-1227-4217-A4D6-B0E75250D6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107" y="898205"/>
            <a:ext cx="5940275" cy="419882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2F452C92-64A8-4A23-817F-CC0D6C6CC9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4442" y="1530912"/>
            <a:ext cx="6568639" cy="286792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1F97C434-8FBF-42D8-9ACF-9D4BAAD3166A}"/>
              </a:ext>
            </a:extLst>
          </p:cNvPr>
          <p:cNvSpPr txBox="1"/>
          <p:nvPr/>
        </p:nvSpPr>
        <p:spPr>
          <a:xfrm>
            <a:off x="2146534" y="3934691"/>
            <a:ext cx="2137420" cy="368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Эскиз </a:t>
            </a:r>
            <a:r>
              <a:rPr lang="en-US" dirty="0" err="1"/>
              <a:t>WireMaster</a:t>
            </a:r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71370D9D-C047-46F1-8E80-B390AE65AA65}"/>
              </a:ext>
            </a:extLst>
          </p:cNvPr>
          <p:cNvSpPr txBox="1"/>
          <p:nvPr/>
        </p:nvSpPr>
        <p:spPr>
          <a:xfrm>
            <a:off x="8086809" y="4030141"/>
            <a:ext cx="2235200" cy="368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</a:t>
            </a:r>
            <a:r>
              <a:rPr lang="ru-RU" dirty="0"/>
              <a:t>Д модель</a:t>
            </a:r>
          </a:p>
        </p:txBody>
      </p:sp>
    </p:spTree>
    <p:extLst>
      <p:ext uri="{BB962C8B-B14F-4D97-AF65-F5344CB8AC3E}">
        <p14:creationId xmlns:p14="http://schemas.microsoft.com/office/powerpoint/2010/main" val="504578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/ </a:t>
            </a:r>
            <a:r>
              <a:rPr lang="ru-RU" dirty="0"/>
              <a:t>Многофункциональный робот для ремонта проводов ЛЭП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8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96095" y="451745"/>
            <a:ext cx="11024393" cy="356529"/>
          </a:xfrm>
        </p:spPr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/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/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40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Рынок</a:t>
            </a:r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/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/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E530E6CD-B22D-449C-B031-C3425DD0725C}"/>
              </a:ext>
            </a:extLst>
          </p:cNvPr>
          <p:cNvSpPr txBox="1"/>
          <p:nvPr/>
        </p:nvSpPr>
        <p:spPr>
          <a:xfrm>
            <a:off x="973629" y="1423851"/>
            <a:ext cx="3466305" cy="29540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Компании, развивающие робототехнику в России</a:t>
            </a:r>
            <a:r>
              <a:rPr lang="en-US" sz="2200" dirty="0"/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Cognitive Technologies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ПАО </a:t>
            </a:r>
            <a:r>
              <a:rPr lang="en-US" sz="2000" dirty="0"/>
              <a:t>“</a:t>
            </a:r>
            <a:r>
              <a:rPr lang="ru-RU" sz="2000" dirty="0"/>
              <a:t>Россети</a:t>
            </a:r>
            <a:r>
              <a:rPr lang="en-US" sz="2000" dirty="0"/>
              <a:t>”</a:t>
            </a:r>
            <a:endParaRPr lang="ru-RU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ЦНИИ РТК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4D30103E-C908-4D10-A0CA-56C936C62E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49042" y1="33149" x2="38917" y2="46452"/>
                        <a14:foregroundMark x1="49970" y1="31929" x2="49042" y2="33149"/>
                        <a14:foregroundMark x1="51067" y1="30488" x2="49970" y2="31929"/>
                        <a14:foregroundMark x1="51573" y1="29823" x2="51067" y2="30488"/>
                        <a14:foregroundMark x1="52080" y1="29157" x2="51573" y2="29823"/>
                        <a14:foregroundMark x1="52417" y1="28714" x2="52080" y2="29157"/>
                        <a14:foregroundMark x1="43197" y1="57409" x2="46583" y2="66075"/>
                        <a14:foregroundMark x1="38917" y1="46452" x2="41516" y2="53105"/>
                        <a14:foregroundMark x1="57788" y1="61918" x2="60909" y2="60760"/>
                        <a14:foregroundMark x1="46583" y1="66075" x2="55028" y2="62942"/>
                        <a14:foregroundMark x1="67227" y1="42223" x2="68083" y2="39024"/>
                        <a14:foregroundMark x1="63294" y1="56922" x2="66182" y2="46127"/>
                        <a14:foregroundMark x1="63513" y1="24575" x2="61900" y2="19474"/>
                        <a14:foregroundMark x1="68083" y1="39024" x2="63586" y2="24804"/>
                        <a14:foregroundMark x1="47428" y1="14097" x2="45333" y2="13415"/>
                        <a14:foregroundMark x1="59662" y1="18083" x2="49238" y2="14687"/>
                        <a14:foregroundMark x1="45333" y1="13415" x2="36862" y2="17369"/>
                        <a14:foregroundMark x1="29814" y1="28362" x2="30000" y2="34701"/>
                        <a14:foregroundMark x1="30000" y1="41353" x2="30167" y2="43016"/>
                        <a14:foregroundMark x1="62917" y1="73171" x2="63167" y2="72284"/>
                        <a14:foregroundMark x1="67500" y1="73725" x2="67250" y2="75721"/>
                        <a14:foregroundMark x1="67250" y1="76053" x2="67250" y2="76053"/>
                        <a14:foregroundMark x1="54750" y1="73171" x2="54750" y2="73171"/>
                        <a14:foregroundMark x1="48500" y1="74058" x2="48500" y2="74058"/>
                        <a14:foregroundMark x1="40750" y1="74612" x2="40750" y2="74612"/>
                        <a14:foregroundMark x1="33417" y1="74279" x2="33417" y2="74279"/>
                        <a14:foregroundMark x1="33417" y1="74279" x2="33417" y2="74279"/>
                        <a14:foregroundMark x1="29583" y1="74058" x2="29583" y2="74058"/>
                        <a14:backgroundMark x1="28250" y1="75831" x2="28250" y2="75831"/>
                        <a14:backgroundMark x1="50000" y1="33149" x2="50000" y2="33149"/>
                        <a14:backgroundMark x1="50000" y1="33149" x2="50000" y2="33149"/>
                        <a14:backgroundMark x1="50667" y1="31929" x2="50667" y2="31929"/>
                        <a14:backgroundMark x1="50917" y1="30488" x2="50917" y2="30488"/>
                        <a14:backgroundMark x1="50917" y1="30488" x2="50917" y2="30488"/>
                        <a14:backgroundMark x1="51333" y1="29823" x2="51333" y2="29823"/>
                        <a14:backgroundMark x1="51500" y1="29157" x2="51500" y2="29157"/>
                        <a14:backgroundMark x1="29500" y1="26164" x2="29750" y2="26940"/>
                        <a14:backgroundMark x1="35750" y1="17849" x2="36750" y2="17627"/>
                        <a14:backgroundMark x1="36500" y1="16962" x2="37250" y2="16962"/>
                        <a14:backgroundMark x1="48083" y1="13525" x2="48083" y2="13525"/>
                        <a14:backgroundMark x1="48083" y1="13525" x2="48917" y2="14967"/>
                        <a14:backgroundMark x1="60583" y1="16962" x2="62417" y2="18847"/>
                        <a14:backgroundMark x1="62917" y1="23171" x2="62500" y2="23060"/>
                        <a14:backgroundMark x1="65750" y1="43016" x2="65750" y2="43016"/>
                        <a14:backgroundMark x1="65917" y1="43126" x2="67667" y2="45455"/>
                        <a14:backgroundMark x1="60750" y1="61197" x2="65000" y2="58093"/>
                        <a14:backgroundMark x1="62500" y1="58647" x2="63750" y2="58093"/>
                        <a14:backgroundMark x1="56250" y1="60532" x2="56250" y2="60532"/>
                        <a14:backgroundMark x1="56250" y1="60754" x2="56583" y2="64302"/>
                        <a14:backgroundMark x1="41250" y1="56208" x2="42667" y2="52993"/>
                        <a14:backgroundMark x1="42333" y1="54656" x2="42333" y2="54656"/>
                        <a14:backgroundMark x1="42333" y1="54656" x2="41750" y2="56430"/>
                        <a14:backgroundMark x1="41583" y1="56984" x2="41000" y2="58426"/>
                        <a14:backgroundMark x1="43833" y1="52106" x2="43833" y2="52106"/>
                        <a14:backgroundMark x1="43500" y1="52217" x2="43250" y2="52882"/>
                        <a14:backgroundMark x1="42917" y1="53548" x2="41500" y2="57871"/>
                        <a14:backgroundMark x1="29667" y1="26718" x2="29667" y2="26718"/>
                        <a14:backgroundMark x1="29583" y1="27051" x2="29250" y2="2804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42945" y="4070467"/>
            <a:ext cx="2485176" cy="186802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D79D2C7C-AB5B-41F7-8C9C-EB31444004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877" b="90123" l="9990" r="89907">
                        <a14:foregroundMark x1="48301" y1="43519" x2="48301" y2="43519"/>
                        <a14:foregroundMark x1="55304" y1="43981" x2="55304" y2="43981"/>
                        <a14:foregroundMark x1="50360" y1="66358" x2="50360" y2="66358"/>
                        <a14:foregroundMark x1="44593" y1="77932" x2="44593" y2="77932"/>
                        <a14:foregroundMark x1="50669" y1="90123" x2="50669" y2="9012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34665" y="4070467"/>
            <a:ext cx="2612973" cy="174377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6E3E3C2B-B9CC-4F55-9428-E8D110DF9ED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52272" y="4039484"/>
            <a:ext cx="3767620" cy="1827885"/>
          </a:xfrm>
          <a:prstGeom prst="rect">
            <a:avLst/>
          </a:prstGeom>
        </p:spPr>
      </p:pic>
      <p:graphicFrame>
        <p:nvGraphicFramePr>
          <p:cNvPr id="15" name="Диаграмма 14">
            <a:extLst>
              <a:ext uri="{FF2B5EF4-FFF2-40B4-BE49-F238E27FC236}">
                <a16:creationId xmlns:a16="http://schemas.microsoft.com/office/drawing/2014/main" xmlns="" id="{A305BD3B-507F-490B-99EF-3A3F6599816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23056093"/>
              </p:ext>
            </p:extLst>
          </p:nvPr>
        </p:nvGraphicFramePr>
        <p:xfrm>
          <a:off x="4917467" y="287238"/>
          <a:ext cx="6261473" cy="39305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2717138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/ </a:t>
            </a:r>
            <a:r>
              <a:rPr lang="ru-RU" dirty="0"/>
              <a:t>Многофункциональный робот для ремонта проводов ЛЭП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9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96095" y="451745"/>
            <a:ext cx="11024393" cy="356529"/>
          </a:xfrm>
        </p:spPr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/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/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3600" kern="0" dirty="0" smtClean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Выгода роботизации ремонта ЛЭП</a:t>
            </a:r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/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/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EDABBF21-54B0-41FD-9B25-5F126BEA198F}"/>
              </a:ext>
            </a:extLst>
          </p:cNvPr>
          <p:cNvSpPr txBox="1"/>
          <p:nvPr/>
        </p:nvSpPr>
        <p:spPr>
          <a:xfrm>
            <a:off x="750455" y="1477818"/>
            <a:ext cx="5133110" cy="28559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Роботизация ремонта проводов ЛЭП выгодна по следующим критериям: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Уменьшение количества несчастных случаев и смертей при ремонте ЛЭП.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Уменьшение расхода на транспортировку и обслуживание персонала (Бригады).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Уменьшение человеческого фактора при ремонте ЛЭП.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Обеспечение высокой скорости и точности выполнения задач.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9FAC4C54-34FF-4B8D-BCEC-B87AD185E5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342280">
            <a:off x="6119920" y="1308482"/>
            <a:ext cx="5700254" cy="319458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88068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/ </a:t>
            </a:r>
            <a:r>
              <a:rPr lang="ru-RU" dirty="0"/>
              <a:t>Многофункциональный робот для ремонта проводов ЛЭП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10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96095" y="364443"/>
            <a:ext cx="11024393" cy="356529"/>
          </a:xfrm>
        </p:spPr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/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/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Экономика сейчас</a:t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/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lang="ru-RU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A1906534-12FB-4ED2-9497-B9A386BC2B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8025" y="847648"/>
            <a:ext cx="7030278" cy="5280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880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/ </a:t>
            </a:r>
            <a:r>
              <a:rPr lang="ru-RU" dirty="0"/>
              <a:t>Многофункциональный робот для ремонта проводов ЛЭП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11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96095" y="451745"/>
            <a:ext cx="11024393" cy="356529"/>
          </a:xfrm>
        </p:spPr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/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/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Экономика сейчас</a:t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/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lang="ru-RU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7653A212-C758-408F-9B25-700FC4CA27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166" y="1786399"/>
            <a:ext cx="5856732" cy="332543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809F7ADF-79CE-40E6-A77C-28FC25A15D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7084" y="1895400"/>
            <a:ext cx="4574261" cy="238759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1F46C8C8-B7A0-4303-BB3A-687047DD4DD8}"/>
              </a:ext>
            </a:extLst>
          </p:cNvPr>
          <p:cNvSpPr txBox="1"/>
          <p:nvPr/>
        </p:nvSpPr>
        <p:spPr>
          <a:xfrm>
            <a:off x="1862533" y="1360017"/>
            <a:ext cx="2536391" cy="368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Текущее решение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5CB1163C-9044-4929-9AE7-AF2631F21D3B}"/>
              </a:ext>
            </a:extLst>
          </p:cNvPr>
          <p:cNvSpPr txBox="1"/>
          <p:nvPr/>
        </p:nvSpPr>
        <p:spPr>
          <a:xfrm>
            <a:off x="7998690" y="1371525"/>
            <a:ext cx="2536391" cy="368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Наше решение</a:t>
            </a:r>
          </a:p>
        </p:txBody>
      </p:sp>
    </p:spTree>
    <p:extLst>
      <p:ext uri="{BB962C8B-B14F-4D97-AF65-F5344CB8AC3E}">
        <p14:creationId xmlns:p14="http://schemas.microsoft.com/office/powerpoint/2010/main" val="1500075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/ </a:t>
            </a:r>
            <a:r>
              <a:rPr lang="ru-RU" dirty="0"/>
              <a:t>Многофункциональный робот для ремонта проводов ЛЭП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12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96095" y="451745"/>
            <a:ext cx="11024393" cy="356529"/>
          </a:xfrm>
        </p:spPr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/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/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Потери электроэнергии</a:t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/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81564442-7ACF-7632-3528-F23AEE86D2C3}"/>
              </a:ext>
            </a:extLst>
          </p:cNvPr>
          <p:cNvSpPr txBox="1"/>
          <p:nvPr/>
        </p:nvSpPr>
        <p:spPr>
          <a:xfrm>
            <a:off x="496095" y="1016014"/>
            <a:ext cx="528689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Подстанция 220 </a:t>
            </a:r>
            <a:r>
              <a:rPr lang="ru-RU" sz="2000" dirty="0" err="1"/>
              <a:t>кВ</a:t>
            </a:r>
            <a:r>
              <a:rPr lang="ru-RU" sz="2000" dirty="0"/>
              <a:t> имеет до 1,5</a:t>
            </a:r>
            <a:r>
              <a:rPr lang="en-US" sz="2000" dirty="0"/>
              <a:t>% </a:t>
            </a:r>
            <a:r>
              <a:rPr lang="ru-RU" sz="2000" dirty="0"/>
              <a:t>потерь мощности. Но при таком высоком напряжении один процент – это около 6-7 киловатт на 1 км ЛЭП. Если такая электромагистраль имеет протяжность 600 км, то ежечасно на ней будет теряться 4200 кВт*час электроэнергии, что приносит производителю убыток 14742 </a:t>
            </a:r>
            <a:r>
              <a:rPr lang="ru-RU" sz="2000" dirty="0" err="1"/>
              <a:t>руб</a:t>
            </a:r>
            <a:r>
              <a:rPr lang="ru-RU" sz="2000" dirty="0"/>
              <a:t>/час. За год на ЛЭП будет потеряно электроэнергии на сумму почти 130 млн. руб.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7AFA8742-A354-D7FB-8AF5-E924CBA3D4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8291" y="1081072"/>
            <a:ext cx="5730977" cy="3426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0041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CA8A2FE8-C124-A6AD-1CC1-64F67B3A58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5734" y="3787003"/>
            <a:ext cx="2438611" cy="2200847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D71689A6-E9B6-9201-1BA2-5A25B896D2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5734" y="1234171"/>
            <a:ext cx="2438611" cy="2200847"/>
          </a:xfrm>
          <a:prstGeom prst="rect">
            <a:avLst/>
          </a:prstGeom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/ </a:t>
            </a:r>
            <a:r>
              <a:rPr lang="ru-RU" dirty="0"/>
              <a:t>Многофункциональный робот для ремонта проводов ЛЭП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13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541548" y="1018495"/>
            <a:ext cx="11024393" cy="356529"/>
          </a:xfrm>
        </p:spPr>
        <p:txBody>
          <a:bodyPr>
            <a:normAutofit fontScale="90000"/>
          </a:bodyPr>
          <a:lstStyle/>
          <a:p>
            <a:r>
              <a:rPr lang="ru-RU" sz="3600" kern="0" dirty="0">
                <a:latin typeface="Montserrat"/>
                <a:ea typeface="Montserrat"/>
                <a:cs typeface="Montserrat"/>
                <a:sym typeface="Montserrat"/>
              </a:rPr>
              <a:t>Стратегия развития </a:t>
            </a:r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/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5400" b="1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ru-RU" sz="5400" b="1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lang="ru-RU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6F97E830-A3F0-45FA-93E1-1B96F91A82F6}"/>
              </a:ext>
            </a:extLst>
          </p:cNvPr>
          <p:cNvSpPr/>
          <p:nvPr/>
        </p:nvSpPr>
        <p:spPr>
          <a:xfrm>
            <a:off x="1944334" y="3752093"/>
            <a:ext cx="2437179" cy="218609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255DEFC5-C2F1-4445-81A4-93E285B34433}"/>
              </a:ext>
            </a:extLst>
          </p:cNvPr>
          <p:cNvSpPr/>
          <p:nvPr/>
        </p:nvSpPr>
        <p:spPr>
          <a:xfrm>
            <a:off x="4825644" y="1234171"/>
            <a:ext cx="2425290" cy="218609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BA579016-E856-4E38-8190-433B3C86AC0F}"/>
              </a:ext>
            </a:extLst>
          </p:cNvPr>
          <p:cNvSpPr/>
          <p:nvPr/>
        </p:nvSpPr>
        <p:spPr>
          <a:xfrm>
            <a:off x="1958135" y="1225525"/>
            <a:ext cx="2425290" cy="218609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72403385-72DB-45A1-8698-150E36AF98D2}"/>
              </a:ext>
            </a:extLst>
          </p:cNvPr>
          <p:cNvSpPr/>
          <p:nvPr/>
        </p:nvSpPr>
        <p:spPr>
          <a:xfrm>
            <a:off x="4825644" y="3752093"/>
            <a:ext cx="2425290" cy="218609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4B005CED-F7B7-406A-907E-9734F6405F06}"/>
              </a:ext>
            </a:extLst>
          </p:cNvPr>
          <p:cNvSpPr txBox="1"/>
          <p:nvPr/>
        </p:nvSpPr>
        <p:spPr>
          <a:xfrm>
            <a:off x="7598840" y="2146593"/>
            <a:ext cx="2785463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>
                <a:cs typeface="Times New Roman" panose="02020603050405020304" pitchFamily="18" charset="0"/>
              </a:rPr>
              <a:t>Создание робота и первичное кодирование с обучением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D1BB7C70-463D-4688-ACA7-49B525273C4E}"/>
              </a:ext>
            </a:extLst>
          </p:cNvPr>
          <p:cNvSpPr txBox="1"/>
          <p:nvPr/>
        </p:nvSpPr>
        <p:spPr>
          <a:xfrm>
            <a:off x="4894191" y="2231231"/>
            <a:ext cx="2308051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получить грант на реализацию проекта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611F335A-06A6-4380-ACBB-B4EA141780E6}"/>
              </a:ext>
            </a:extLst>
          </p:cNvPr>
          <p:cNvSpPr txBox="1"/>
          <p:nvPr/>
        </p:nvSpPr>
        <p:spPr>
          <a:xfrm>
            <a:off x="4857062" y="4603238"/>
            <a:ext cx="2345180" cy="7386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cs typeface="Times New Roman" panose="02020603050405020304" pitchFamily="18" charset="0"/>
              </a:rPr>
              <a:t>заключить 5 контрактов с компаниями</a:t>
            </a:r>
          </a:p>
        </p:txBody>
      </p:sp>
      <p:pic>
        <p:nvPicPr>
          <p:cNvPr id="18" name="Рисунок 17" descr="Контрольный список со сплошной заливкой">
            <a:extLst>
              <a:ext uri="{FF2B5EF4-FFF2-40B4-BE49-F238E27FC236}">
                <a16:creationId xmlns:a16="http://schemas.microsoft.com/office/drawing/2014/main" xmlns="" id="{0294D233-95A3-4434-AB3A-7BCDC85F21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120170" y="3155742"/>
            <a:ext cx="914400" cy="91440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327DC0C4-0FFE-4A6C-8E25-70EEF6C657DA}"/>
              </a:ext>
            </a:extLst>
          </p:cNvPr>
          <p:cNvSpPr txBox="1"/>
          <p:nvPr/>
        </p:nvSpPr>
        <p:spPr>
          <a:xfrm>
            <a:off x="2444730" y="2972811"/>
            <a:ext cx="1460656" cy="307777"/>
          </a:xfrm>
          <a:prstGeom prst="rect">
            <a:avLst/>
          </a:prstGeom>
          <a:noFill/>
          <a:ln>
            <a:solidFill>
              <a:schemeClr val="bg2">
                <a:lumMod val="2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ru-RU" sz="1400" dirty="0">
                <a:cs typeface="Times New Roman" panose="02020603050405020304" pitchFamily="18" charset="0"/>
              </a:rPr>
              <a:t>Декабрь 2023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41E76467-6E82-4F10-A2D1-79977CB9B29C}"/>
              </a:ext>
            </a:extLst>
          </p:cNvPr>
          <p:cNvSpPr txBox="1"/>
          <p:nvPr/>
        </p:nvSpPr>
        <p:spPr>
          <a:xfrm>
            <a:off x="5088899" y="2945644"/>
            <a:ext cx="1959537" cy="307777"/>
          </a:xfrm>
          <a:prstGeom prst="rect">
            <a:avLst/>
          </a:prstGeom>
          <a:noFill/>
          <a:ln>
            <a:solidFill>
              <a:schemeClr val="bg2">
                <a:lumMod val="2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cs typeface="Times New Roman" panose="02020603050405020304" pitchFamily="18" charset="0"/>
              </a:rPr>
              <a:t>Январь 2024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0FB25696-107D-46E5-8E5D-7E324E25E4E9}"/>
              </a:ext>
            </a:extLst>
          </p:cNvPr>
          <p:cNvSpPr txBox="1"/>
          <p:nvPr/>
        </p:nvSpPr>
        <p:spPr>
          <a:xfrm>
            <a:off x="7771013" y="4758413"/>
            <a:ext cx="2308051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cs typeface="Times New Roman" panose="02020603050405020304" pitchFamily="18" charset="0"/>
              </a:rPr>
              <a:t>выпустить </a:t>
            </a:r>
          </a:p>
          <a:p>
            <a:pPr algn="ctr"/>
            <a:r>
              <a:rPr lang="ru-RU" sz="1400" dirty="0">
                <a:cs typeface="Times New Roman" panose="02020603050405020304" pitchFamily="18" charset="0"/>
              </a:rPr>
              <a:t>продукт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07FD40B2-3603-4042-98F8-82E5A962EA4C}"/>
              </a:ext>
            </a:extLst>
          </p:cNvPr>
          <p:cNvSpPr txBox="1"/>
          <p:nvPr/>
        </p:nvSpPr>
        <p:spPr>
          <a:xfrm>
            <a:off x="7900688" y="5474686"/>
            <a:ext cx="2048702" cy="307777"/>
          </a:xfrm>
          <a:prstGeom prst="rect">
            <a:avLst/>
          </a:prstGeom>
          <a:noFill/>
          <a:ln>
            <a:solidFill>
              <a:schemeClr val="bg2">
                <a:lumMod val="2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cs typeface="Times New Roman" panose="02020603050405020304" pitchFamily="18" charset="0"/>
              </a:rPr>
              <a:t>1 мая – 31 мая 2024г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E0DBB1FD-AD41-415D-AC56-CA56FA1B36AE}"/>
              </a:ext>
            </a:extLst>
          </p:cNvPr>
          <p:cNvSpPr txBox="1"/>
          <p:nvPr/>
        </p:nvSpPr>
        <p:spPr>
          <a:xfrm>
            <a:off x="5271401" y="5478668"/>
            <a:ext cx="1553630" cy="307777"/>
          </a:xfrm>
          <a:prstGeom prst="rect">
            <a:avLst/>
          </a:prstGeom>
          <a:noFill/>
          <a:ln>
            <a:solidFill>
              <a:schemeClr val="bg2">
                <a:lumMod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/>
              <a:t>С 1 июня 2024г</a:t>
            </a: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xmlns="" id="{72B77977-E193-4FBC-9CD3-75E896E90D2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759" b="93621" l="2667" r="98000">
                        <a14:foregroundMark x1="23667" y1="8448" x2="20889" y2="6724"/>
                        <a14:foregroundMark x1="8889" y1="13621" x2="8889" y2="13621"/>
                        <a14:foregroundMark x1="2667" y1="32586" x2="2667" y2="32586"/>
                        <a14:foregroundMark x1="4556" y1="33793" x2="5667" y2="35862"/>
                        <a14:foregroundMark x1="5556" y1="91034" x2="5556" y2="91034"/>
                        <a14:foregroundMark x1="89000" y1="93621" x2="89000" y2="93621"/>
                        <a14:foregroundMark x1="93889" y1="44138" x2="93889" y2="44138"/>
                        <a14:foregroundMark x1="98222" y1="39310" x2="98222" y2="39310"/>
                        <a14:foregroundMark x1="65667" y1="4310" x2="65667" y2="4310"/>
                        <a14:foregroundMark x1="32222" y1="2759" x2="32222" y2="275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30111" y="4040522"/>
            <a:ext cx="1198368" cy="772282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xmlns="" id="{E9F31F18-2351-422E-B96B-B05CCAE3DBB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91578" y="3894030"/>
            <a:ext cx="688853" cy="688853"/>
          </a:xfrm>
          <a:prstGeom prst="rect">
            <a:avLst/>
          </a:prstGeom>
        </p:spPr>
      </p:pic>
      <p:sp>
        <p:nvSpPr>
          <p:cNvPr id="29" name="Заголовок 1">
            <a:extLst>
              <a:ext uri="{FF2B5EF4-FFF2-40B4-BE49-F238E27FC236}">
                <a16:creationId xmlns:a16="http://schemas.microsoft.com/office/drawing/2014/main" xmlns="" id="{102AB842-C5B8-4EF8-855C-E5EC7BEC185E}"/>
              </a:ext>
            </a:extLst>
          </p:cNvPr>
          <p:cNvSpPr txBox="1">
            <a:spLocks/>
          </p:cNvSpPr>
          <p:nvPr/>
        </p:nvSpPr>
        <p:spPr>
          <a:xfrm>
            <a:off x="7329439" y="1153628"/>
            <a:ext cx="4669787" cy="218609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ru-RU" sz="2000" dirty="0"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xmlns="" id="{5E46D100-DACC-4EB9-871A-B851FB9ADE8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711" b="93802" l="6400" r="92800">
                        <a14:foregroundMark x1="13600" y1="34917" x2="13600" y2="34917"/>
                        <a14:foregroundMark x1="22000" y1="39050" x2="22000" y2="39050"/>
                        <a14:foregroundMark x1="6400" y1="57025" x2="6400" y2="57025"/>
                        <a14:foregroundMark x1="51500" y1="37190" x2="51500" y2="37190"/>
                        <a14:foregroundMark x1="40100" y1="80579" x2="40100" y2="80579"/>
                        <a14:foregroundMark x1="46900" y1="85124" x2="46900" y2="85124"/>
                        <a14:foregroundMark x1="51700" y1="92355" x2="51700" y2="92355"/>
                        <a14:foregroundMark x1="56600" y1="93802" x2="56600" y2="93802"/>
                        <a14:foregroundMark x1="82600" y1="39256" x2="82600" y2="39256"/>
                        <a14:foregroundMark x1="78800" y1="38430" x2="78800" y2="38430"/>
                        <a14:foregroundMark x1="92800" y1="51653" x2="92800" y2="5165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35980" y="1435190"/>
            <a:ext cx="1187343" cy="574674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E5688664-0D5B-BECF-7D33-05BE54E19D7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994107" y="3153771"/>
            <a:ext cx="914479" cy="914479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5E5DB8E3-96CC-A084-83BD-073409BAD85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115336" y="2968150"/>
            <a:ext cx="1652159" cy="329213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28A1C70B-4DF7-26E3-C9FB-4889679198FC}"/>
              </a:ext>
            </a:extLst>
          </p:cNvPr>
          <p:cNvSpPr txBox="1"/>
          <p:nvPr/>
        </p:nvSpPr>
        <p:spPr>
          <a:xfrm>
            <a:off x="2271234" y="2257724"/>
            <a:ext cx="1953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Представление проекта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AF3922A9-677D-13B7-7DBF-CD7F5CB3FD6C}"/>
              </a:ext>
            </a:extLst>
          </p:cNvPr>
          <p:cNvSpPr txBox="1"/>
          <p:nvPr/>
        </p:nvSpPr>
        <p:spPr>
          <a:xfrm>
            <a:off x="2185734" y="5456367"/>
            <a:ext cx="2018436" cy="307777"/>
          </a:xfrm>
          <a:prstGeom prst="rect">
            <a:avLst/>
          </a:prstGeom>
          <a:noFill/>
          <a:ln>
            <a:solidFill>
              <a:schemeClr val="bg2">
                <a:lumMod val="2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Апрель-май 2024г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5306547C-FB56-14CF-7C4D-3AC283E581E1}"/>
              </a:ext>
            </a:extLst>
          </p:cNvPr>
          <p:cNvSpPr txBox="1"/>
          <p:nvPr/>
        </p:nvSpPr>
        <p:spPr>
          <a:xfrm>
            <a:off x="2012075" y="4710960"/>
            <a:ext cx="2345180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cs typeface="Times New Roman" panose="02020603050405020304" pitchFamily="18" charset="0"/>
              </a:rPr>
              <a:t>Выпуск и презентация альфа-версии робота</a:t>
            </a:r>
          </a:p>
        </p:txBody>
      </p:sp>
      <p:pic>
        <p:nvPicPr>
          <p:cNvPr id="41" name="Рисунок 40">
            <a:extLst>
              <a:ext uri="{FF2B5EF4-FFF2-40B4-BE49-F238E27FC236}">
                <a16:creationId xmlns:a16="http://schemas.microsoft.com/office/drawing/2014/main" xmlns="" id="{9F1D2CE7-4385-F4C7-4208-3F2D1AC62CD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9967" b="89869" l="8660" r="89869">
                        <a14:foregroundMark x1="21732" y1="19935" x2="21732" y2="19935"/>
                        <a14:foregroundMark x1="8660" y1="43464" x2="8660" y2="43464"/>
                        <a14:foregroundMark x1="22712" y1="27941" x2="22712" y2="27941"/>
                        <a14:foregroundMark x1="38235" y1="69935" x2="38235" y2="69935"/>
                        <a14:foregroundMark x1="38889" y1="79739" x2="38889" y2="79739"/>
                        <a14:foregroundMark x1="65033" y1="79248" x2="65033" y2="79248"/>
                        <a14:foregroundMark x1="64052" y1="69608" x2="64052" y2="69608"/>
                        <a14:foregroundMark x1="83824" y1="70425" x2="83824" y2="70425"/>
                        <a14:foregroundMark x1="82353" y1="80882" x2="82353" y2="8088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91261" y="1218947"/>
            <a:ext cx="1143324" cy="1143324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xmlns="" id="{953E432B-1394-D2F3-82DF-FFEF602B4BE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1556" r="98889">
                        <a14:foregroundMark x1="17556" y1="31778" x2="17556" y2="31778"/>
                        <a14:foregroundMark x1="18444" y1="21111" x2="18444" y2="21111"/>
                        <a14:foregroundMark x1="5222" y1="32333" x2="5222" y2="32333"/>
                        <a14:foregroundMark x1="1556" y1="36889" x2="1556" y2="36889"/>
                        <a14:foregroundMark x1="40778" y1="47222" x2="40778" y2="47222"/>
                        <a14:foregroundMark x1="41111" y1="53444" x2="41111" y2="53444"/>
                        <a14:foregroundMark x1="74333" y1="46778" x2="74333" y2="46778"/>
                        <a14:foregroundMark x1="87667" y1="47556" x2="87667" y2="47556"/>
                        <a14:foregroundMark x1="95111" y1="64444" x2="95111" y2="64444"/>
                        <a14:foregroundMark x1="98889" y1="75778" x2="98889" y2="75778"/>
                        <a14:foregroundMark x1="48333" y1="22778" x2="48333" y2="22778"/>
                        <a14:foregroundMark x1="38778" y1="16667" x2="38778" y2="16667"/>
                        <a14:foregroundMark x1="65222" y1="16667" x2="65222" y2="16667"/>
                        <a14:foregroundMark x1="50889" y1="33444" x2="50889" y2="334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33751" y="1242396"/>
            <a:ext cx="1015328" cy="1015328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xmlns="" id="{207E2671-674A-6D93-D5F5-93DD227FAA4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37243" y="3787003"/>
            <a:ext cx="911479" cy="911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8654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/ </a:t>
            </a:r>
            <a:r>
              <a:rPr lang="ru-RU" dirty="0"/>
              <a:t>Многофункциональный робот для ремонта проводов ЛЭП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14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/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Команда</a:t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lang="ru-RU" dirty="0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xmlns="" id="{ED7E61B2-47CC-4C9F-85FB-7F1AFC4BA5EC}"/>
              </a:ext>
            </a:extLst>
          </p:cNvPr>
          <p:cNvSpPr/>
          <p:nvPr/>
        </p:nvSpPr>
        <p:spPr>
          <a:xfrm>
            <a:off x="4876800" y="451745"/>
            <a:ext cx="2281382" cy="2263746"/>
          </a:xfrm>
          <a:prstGeom prst="ellipse">
            <a:avLst/>
          </a:prstGeom>
          <a:ln w="19050">
            <a:solidFill>
              <a:schemeClr val="accent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solidFill>
                <a:schemeClr val="accent1">
                  <a:lumMod val="50000"/>
                </a:schemeClr>
              </a:solidFill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820C4550-116D-415E-B1BF-B679B4ADB8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59167" y1="21250" x2="35208" y2="20938"/>
                        <a14:foregroundMark x1="35208" y1="20938" x2="24723" y2="36890"/>
                        <a14:foregroundMark x1="21816" y1="54644" x2="23862" y2="57457"/>
                        <a14:foregroundMark x1="56042" y1="18906" x2="73252" y2="30553"/>
                        <a14:foregroundMark x1="74167" y1="32884" x2="74167" y2="46406"/>
                        <a14:backgroundMark x1="23854" y1="38594" x2="19688" y2="56016"/>
                        <a14:backgroundMark x1="19688" y1="56016" x2="27917" y2="67188"/>
                        <a14:backgroundMark x1="23854" y1="60703" x2="28333" y2="65859"/>
                        <a14:backgroundMark x1="24583" y1="36875" x2="24271" y2="38516"/>
                        <a14:backgroundMark x1="73750" y1="30391" x2="75104" y2="32578"/>
                        <a14:backgroundMark x1="76042" y1="56328" x2="76667" y2="53125"/>
                        <a14:backgroundMark x1="75417" y1="52188" x2="76146" y2="55078"/>
                        <a14:backgroundMark x1="22604" y1="58125" x2="26979" y2="61953"/>
                        <a14:backgroundMark x1="22083" y1="55000" x2="21771" y2="56641"/>
                        <a14:backgroundMark x1="27292" y1="61719" x2="27187" y2="62813"/>
                        <a14:backgroundMark x1="30000" y1="72031" x2="29792" y2="74297"/>
                        <a14:backgroundMark x1="22500" y1="54922" x2="22083" y2="56953"/>
                        <a14:backgroundMark x1="68958" y1="73047" x2="74583" y2="7507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64051" y="192288"/>
            <a:ext cx="1872724" cy="2496964"/>
          </a:xfrm>
          <a:prstGeom prst="rect">
            <a:avLst/>
          </a:prstGeom>
        </p:spPr>
      </p:pic>
      <p:sp>
        <p:nvSpPr>
          <p:cNvPr id="12" name="Овал 11">
            <a:extLst>
              <a:ext uri="{FF2B5EF4-FFF2-40B4-BE49-F238E27FC236}">
                <a16:creationId xmlns:a16="http://schemas.microsoft.com/office/drawing/2014/main" xmlns="" id="{58DA0179-EA62-4934-8CFF-7E940E6E076B}"/>
              </a:ext>
            </a:extLst>
          </p:cNvPr>
          <p:cNvSpPr/>
          <p:nvPr/>
        </p:nvSpPr>
        <p:spPr>
          <a:xfrm>
            <a:off x="2561263" y="1958947"/>
            <a:ext cx="2281381" cy="2263746"/>
          </a:xfrm>
          <a:prstGeom prst="ellipse">
            <a:avLst/>
          </a:prstGeom>
          <a:ln w="19050">
            <a:solidFill>
              <a:schemeClr val="accent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97E61E66-2D5C-4B01-8A70-405772B9AC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40876" y1="51094" x2="39208" y2="50234"/>
                        <a14:foregroundMark x1="55892" y1="50391" x2="59437" y2="51328"/>
                        <a14:backgroundMark x1="23566" y1="63672" x2="24400" y2="6351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41921" y="1498523"/>
            <a:ext cx="2099413" cy="2802137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19268737-1FB2-47FC-9E26-E7EA76B3CF4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62087" y="1801091"/>
            <a:ext cx="1872724" cy="2499569"/>
          </a:xfrm>
          <a:prstGeom prst="rect">
            <a:avLst/>
          </a:prstGeom>
        </p:spPr>
      </p:pic>
      <p:sp>
        <p:nvSpPr>
          <p:cNvPr id="18" name="Овал 17">
            <a:extLst>
              <a:ext uri="{FF2B5EF4-FFF2-40B4-BE49-F238E27FC236}">
                <a16:creationId xmlns:a16="http://schemas.microsoft.com/office/drawing/2014/main" xmlns="" id="{249D8AEA-61B5-4610-9A9C-883C1BBF42A3}"/>
              </a:ext>
            </a:extLst>
          </p:cNvPr>
          <p:cNvSpPr/>
          <p:nvPr/>
        </p:nvSpPr>
        <p:spPr>
          <a:xfrm>
            <a:off x="7591155" y="1835726"/>
            <a:ext cx="2382982" cy="2342255"/>
          </a:xfrm>
          <a:prstGeom prst="ellipse">
            <a:avLst/>
          </a:prstGeom>
          <a:ln w="19050">
            <a:solidFill>
              <a:schemeClr val="accent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ED537F4E-6354-45D2-B273-C393E55B7C1D}"/>
              </a:ext>
            </a:extLst>
          </p:cNvPr>
          <p:cNvSpPr txBox="1"/>
          <p:nvPr/>
        </p:nvSpPr>
        <p:spPr>
          <a:xfrm>
            <a:off x="7171988" y="628073"/>
            <a:ext cx="3477539" cy="5841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Бревнов</a:t>
            </a:r>
            <a:r>
              <a:rPr lang="ru-RU" dirty="0"/>
              <a:t> Дмитрий</a:t>
            </a:r>
          </a:p>
          <a:p>
            <a:r>
              <a:rPr lang="ru-RU" sz="1400" dirty="0"/>
              <a:t>Лидер команды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2570473E-C81D-4A1D-AA37-F0F22620F2BE}"/>
              </a:ext>
            </a:extLst>
          </p:cNvPr>
          <p:cNvSpPr txBox="1"/>
          <p:nvPr/>
        </p:nvSpPr>
        <p:spPr>
          <a:xfrm>
            <a:off x="514798" y="1801091"/>
            <a:ext cx="3477539" cy="5841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Вегнер</a:t>
            </a:r>
            <a:r>
              <a:rPr lang="ru-RU" dirty="0"/>
              <a:t> Эдуард</a:t>
            </a:r>
          </a:p>
          <a:p>
            <a:r>
              <a:rPr lang="ru-RU" sz="1400" dirty="0"/>
              <a:t>Реализатор и дизайнер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8FE227C7-25BB-4CFF-9ACC-601EFDDE01EC}"/>
              </a:ext>
            </a:extLst>
          </p:cNvPr>
          <p:cNvSpPr txBox="1"/>
          <p:nvPr/>
        </p:nvSpPr>
        <p:spPr>
          <a:xfrm>
            <a:off x="9728345" y="1801091"/>
            <a:ext cx="3477539" cy="5841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Корнильцев Егор</a:t>
            </a:r>
          </a:p>
          <a:p>
            <a:r>
              <a:rPr lang="ru-RU" sz="1400" dirty="0"/>
              <a:t>Генератор идей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8C1EEF80-2E5A-494B-A655-1EC1243E960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36199" y="3354591"/>
            <a:ext cx="1992789" cy="2657052"/>
          </a:xfrm>
          <a:prstGeom prst="rect">
            <a:avLst/>
          </a:prstGeom>
        </p:spPr>
      </p:pic>
      <p:sp>
        <p:nvSpPr>
          <p:cNvPr id="7" name="Овал 6">
            <a:extLst>
              <a:ext uri="{FF2B5EF4-FFF2-40B4-BE49-F238E27FC236}">
                <a16:creationId xmlns:a16="http://schemas.microsoft.com/office/drawing/2014/main" xmlns="" id="{3769195E-48AC-4D10-8325-B7BC0C903306}"/>
              </a:ext>
            </a:extLst>
          </p:cNvPr>
          <p:cNvSpPr/>
          <p:nvPr/>
        </p:nvSpPr>
        <p:spPr>
          <a:xfrm>
            <a:off x="4842643" y="3242218"/>
            <a:ext cx="2488215" cy="2657052"/>
          </a:xfrm>
          <a:prstGeom prst="ellipse">
            <a:avLst/>
          </a:prstGeom>
          <a:ln w="19050">
            <a:solidFill>
              <a:schemeClr val="accent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ED0C5237-AC0C-476F-8EFC-4880D8519ED7}"/>
              </a:ext>
            </a:extLst>
          </p:cNvPr>
          <p:cNvSpPr txBox="1"/>
          <p:nvPr/>
        </p:nvSpPr>
        <p:spPr>
          <a:xfrm>
            <a:off x="7426411" y="4300660"/>
            <a:ext cx="2099856" cy="5841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Кезик</a:t>
            </a:r>
            <a:r>
              <a:rPr lang="ru-RU" dirty="0"/>
              <a:t> Никита</a:t>
            </a:r>
          </a:p>
          <a:p>
            <a:r>
              <a:rPr lang="ru-RU" sz="1400" dirty="0"/>
              <a:t>Анализатор</a:t>
            </a:r>
          </a:p>
        </p:txBody>
      </p:sp>
    </p:spTree>
    <p:extLst>
      <p:ext uri="{BB962C8B-B14F-4D97-AF65-F5344CB8AC3E}">
        <p14:creationId xmlns:p14="http://schemas.microsoft.com/office/powerpoint/2010/main" val="9206328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/ </a:t>
            </a:r>
            <a:r>
              <a:rPr lang="ru-RU" dirty="0"/>
              <a:t>Многофункциональный робот для ремонта проводов ЛЭП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15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>
                <a:latin typeface="Montserrat"/>
                <a:ea typeface="Montserrat"/>
                <a:cs typeface="Montserrat"/>
                <a:sym typeface="Montserrat"/>
              </a:rPr>
              <a:t>Контакты</a:t>
            </a:r>
            <a:endParaRPr lang="ru-RU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261CF191-B93D-4811-B672-A3E56EA399CB}"/>
              </a:ext>
            </a:extLst>
          </p:cNvPr>
          <p:cNvSpPr/>
          <p:nvPr/>
        </p:nvSpPr>
        <p:spPr>
          <a:xfrm>
            <a:off x="3959152" y="314035"/>
            <a:ext cx="4036291" cy="2761673"/>
          </a:xfrm>
          <a:prstGeom prst="rect">
            <a:avLst/>
          </a:prstGeom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B28DD2AC-E955-416E-B7C9-DE6246BE831F}"/>
              </a:ext>
            </a:extLst>
          </p:cNvPr>
          <p:cNvSpPr txBox="1"/>
          <p:nvPr/>
        </p:nvSpPr>
        <p:spPr>
          <a:xfrm>
            <a:off x="4064000" y="397215"/>
            <a:ext cx="346363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err="1"/>
              <a:t>Бревнов</a:t>
            </a:r>
            <a:r>
              <a:rPr lang="ru-RU" sz="2400" dirty="0"/>
              <a:t> Дмитрий Викторович</a:t>
            </a:r>
          </a:p>
          <a:p>
            <a:endParaRPr lang="ru-RU" sz="2400" dirty="0"/>
          </a:p>
          <a:p>
            <a:r>
              <a:rPr lang="ru-RU" sz="2400" dirty="0"/>
              <a:t>Капитан команды</a:t>
            </a:r>
          </a:p>
          <a:p>
            <a:endParaRPr lang="ru-RU" sz="2400" dirty="0"/>
          </a:p>
          <a:p>
            <a:r>
              <a:rPr lang="en-US" sz="2400" dirty="0"/>
              <a:t>Mail:</a:t>
            </a:r>
            <a:r>
              <a:rPr lang="ru-RU" sz="2400" dirty="0"/>
              <a:t> </a:t>
            </a:r>
            <a:r>
              <a:rPr lang="en-US" sz="2400" dirty="0" err="1"/>
              <a:t>brevnov-dmitrij@yandex</a:t>
            </a:r>
            <a:r>
              <a:rPr lang="ru-RU" sz="2400" dirty="0"/>
              <a:t>.</a:t>
            </a:r>
            <a:r>
              <a:rPr lang="en-US" sz="2400" dirty="0" err="1"/>
              <a:t>ru</a:t>
            </a:r>
            <a:endParaRPr lang="ru-RU" sz="2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9FB429B-9986-499D-A648-74BC544328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71" y="1152402"/>
            <a:ext cx="2405967" cy="226786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9E4C3EDF-19D6-4BF5-9414-A419358027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50457" y="397215"/>
            <a:ext cx="2903934" cy="387191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2343609F-3953-492F-A648-254F755871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7950" y="3625492"/>
            <a:ext cx="2189782" cy="237949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57985988-4099-BC5A-CEB2-9A758FBA49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89203" y="3631985"/>
            <a:ext cx="2189782" cy="2189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05624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ИУ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74489"/>
      </a:accent1>
      <a:accent2>
        <a:srgbClr val="007EB2"/>
      </a:accent2>
      <a:accent3>
        <a:srgbClr val="4F5356"/>
      </a:accent3>
      <a:accent4>
        <a:srgbClr val="119BAF"/>
      </a:accent4>
      <a:accent5>
        <a:srgbClr val="68243A"/>
      </a:accent5>
      <a:accent6>
        <a:srgbClr val="42BC98"/>
      </a:accent6>
      <a:hlink>
        <a:srgbClr val="CBCFCE"/>
      </a:hlink>
      <a:folHlink>
        <a:srgbClr val="954F72"/>
      </a:folHlink>
    </a:clrScheme>
    <a:fontScheme name="Другая 1">
      <a:majorFont>
        <a:latin typeface="Montserrat"/>
        <a:ea typeface=""/>
        <a:cs typeface=""/>
      </a:majorFont>
      <a:minorFont>
        <a:latin typeface="Montserrat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19050">
          <a:solidFill>
            <a:srgbClr val="9460A4"/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<a:prstTxWarp prst="textNoShape">
          <a:avLst/>
        </a:prstTxWarp>
        <a:noAutofit/>
      </a:bodyPr>
      <a:lstStyle>
        <a:defPPr algn="ctr">
          <a:defRPr sz="1400" dirty="0" smtClean="0">
            <a:latin typeface="Montserrat" panose="00000500000000000000" pitchFamily="2" charset="-52"/>
            <a:ea typeface="Fedra Sans Alt Pro Light" charset="0"/>
            <a:cs typeface="Fedra Sans Alt Pro Light" charset="0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7359</TotalTime>
  <Words>489</Words>
  <Application>Microsoft Office PowerPoint</Application>
  <PresentationFormat>Произвольный</PresentationFormat>
  <Paragraphs>129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Многофункциональный робот для ремонта проводов ЛЭП </vt:lpstr>
      <vt:lpstr>Проблема  Распределительные электрические сети напряжением 6-10 кВ - это одно из старейших технологических решений в России. Многие линии имеют почтенный возраст и многоэтапную историю модернизаций. До 60% линий были запущены в эксплуатацию до 1975 года. Например: Узловая ПС Ишим 220/110/10кВ год ввода в эксплуатацию 1964. </vt:lpstr>
      <vt:lpstr>Проблема</vt:lpstr>
      <vt:lpstr>Цель и задачи проекта:</vt:lpstr>
      <vt:lpstr>Техническое задание </vt:lpstr>
      <vt:lpstr> Конкуренты  </vt:lpstr>
      <vt:lpstr> Внешний вид. Эскиз + 3Д модель  </vt:lpstr>
      <vt:lpstr>  Рынок  </vt:lpstr>
      <vt:lpstr>  Выгода роботизации ремонта ЛЭП  </vt:lpstr>
      <vt:lpstr>  Экономика сейчас  </vt:lpstr>
      <vt:lpstr>  Экономика сейчас  </vt:lpstr>
      <vt:lpstr>  Потери электроэнергии  </vt:lpstr>
      <vt:lpstr>Стратегия развития   </vt:lpstr>
      <vt:lpstr> Команда </vt:lpstr>
      <vt:lpstr>Контакты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Microsoft Office</dc:creator>
  <cp:lastModifiedBy>Дмитрий</cp:lastModifiedBy>
  <cp:revision>194</cp:revision>
  <cp:lastPrinted>2021-05-14T10:36:39Z</cp:lastPrinted>
  <dcterms:created xsi:type="dcterms:W3CDTF">2021-05-14T09:45:42Z</dcterms:created>
  <dcterms:modified xsi:type="dcterms:W3CDTF">2023-12-05T15:39:50Z</dcterms:modified>
</cp:coreProperties>
</file>