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4C6577-9394-40C4-B3D2-4F9F63CCD8DB}" v="409" dt="2024-12-16T22:19:58.0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FB98E4-50CB-4E8E-9D32-AD59670663F4}" type="doc">
      <dgm:prSet loTypeId="urn:microsoft.com/office/officeart/2005/8/layout/hierarchy1" loCatId="hierarchy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007301CD-96DE-45FA-BE02-2CA7BFE8D6A2}">
      <dgm:prSet/>
      <dgm:spPr/>
      <dgm:t>
        <a:bodyPr/>
        <a:lstStyle/>
        <a:p>
          <a:r>
            <a:rPr lang="ru-RU"/>
            <a:t>Мы дадим возможность клиентам интерпретировать быстро и просто сложные геологические работы в формате онлайн.</a:t>
          </a:r>
          <a:endParaRPr lang="en-US"/>
        </a:p>
      </dgm:t>
    </dgm:pt>
    <dgm:pt modelId="{6902E247-B613-44BE-935C-28DA98477D95}" type="parTrans" cxnId="{9F1785C5-3E5C-4D8B-8C52-EC8B448D308C}">
      <dgm:prSet/>
      <dgm:spPr/>
      <dgm:t>
        <a:bodyPr/>
        <a:lstStyle/>
        <a:p>
          <a:endParaRPr lang="en-US"/>
        </a:p>
      </dgm:t>
    </dgm:pt>
    <dgm:pt modelId="{D585314E-1E96-4BB1-A940-B66E988D7B35}" type="sibTrans" cxnId="{9F1785C5-3E5C-4D8B-8C52-EC8B448D308C}">
      <dgm:prSet/>
      <dgm:spPr/>
      <dgm:t>
        <a:bodyPr/>
        <a:lstStyle/>
        <a:p>
          <a:endParaRPr lang="en-US"/>
        </a:p>
      </dgm:t>
    </dgm:pt>
    <dgm:pt modelId="{D32093FC-24F6-4BEE-B5ED-2935264A7C45}">
      <dgm:prSet/>
      <dgm:spPr/>
      <dgm:t>
        <a:bodyPr/>
        <a:lstStyle/>
        <a:p>
          <a:r>
            <a:rPr lang="ru-RU"/>
            <a:t>Доступ к приложению из любой точки/города России.</a:t>
          </a:r>
          <a:endParaRPr lang="en-US"/>
        </a:p>
      </dgm:t>
    </dgm:pt>
    <dgm:pt modelId="{83F4F294-D89A-49C4-92C9-73BB4C60EEF3}" type="parTrans" cxnId="{7E281091-6293-41B5-B9A9-B05BA51C0196}">
      <dgm:prSet/>
      <dgm:spPr/>
      <dgm:t>
        <a:bodyPr/>
        <a:lstStyle/>
        <a:p>
          <a:endParaRPr lang="en-US"/>
        </a:p>
      </dgm:t>
    </dgm:pt>
    <dgm:pt modelId="{5FBAE170-0BE3-4255-95F5-7C7C798969A8}" type="sibTrans" cxnId="{7E281091-6293-41B5-B9A9-B05BA51C0196}">
      <dgm:prSet/>
      <dgm:spPr/>
      <dgm:t>
        <a:bodyPr/>
        <a:lstStyle/>
        <a:p>
          <a:endParaRPr lang="en-US"/>
        </a:p>
      </dgm:t>
    </dgm:pt>
    <dgm:pt modelId="{49B85448-84F4-4D26-959D-3C10F708AD8C}">
      <dgm:prSet/>
      <dgm:spPr/>
      <dgm:t>
        <a:bodyPr/>
        <a:lstStyle/>
        <a:p>
          <a:r>
            <a:rPr lang="ru-RU"/>
            <a:t>Не нужно переплачивать профильным специалистам за расшифровку результатов простым и понятным языком.</a:t>
          </a:r>
          <a:endParaRPr lang="en-US"/>
        </a:p>
      </dgm:t>
    </dgm:pt>
    <dgm:pt modelId="{12EE3037-A375-4586-8AD1-E531731F123C}" type="parTrans" cxnId="{BBF3A3AD-E678-4FD4-8C36-0D7A514FDBD7}">
      <dgm:prSet/>
      <dgm:spPr/>
      <dgm:t>
        <a:bodyPr/>
        <a:lstStyle/>
        <a:p>
          <a:endParaRPr lang="en-US"/>
        </a:p>
      </dgm:t>
    </dgm:pt>
    <dgm:pt modelId="{23C2678C-B27B-4B94-AF52-6B469F0D51ED}" type="sibTrans" cxnId="{BBF3A3AD-E678-4FD4-8C36-0D7A514FDBD7}">
      <dgm:prSet/>
      <dgm:spPr/>
      <dgm:t>
        <a:bodyPr/>
        <a:lstStyle/>
        <a:p>
          <a:endParaRPr lang="en-US"/>
        </a:p>
      </dgm:t>
    </dgm:pt>
    <dgm:pt modelId="{4AE6D743-5451-4811-9CBA-C81D4395019D}" type="pres">
      <dgm:prSet presAssocID="{6BFB98E4-50CB-4E8E-9D32-AD59670663F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C305BFA-EEE9-4D83-8A64-57DA52770537}" type="pres">
      <dgm:prSet presAssocID="{007301CD-96DE-45FA-BE02-2CA7BFE8D6A2}" presName="hierRoot1" presStyleCnt="0"/>
      <dgm:spPr/>
    </dgm:pt>
    <dgm:pt modelId="{1033B9C1-AB82-4E02-81A3-77B6A36EF9B5}" type="pres">
      <dgm:prSet presAssocID="{007301CD-96DE-45FA-BE02-2CA7BFE8D6A2}" presName="composite" presStyleCnt="0"/>
      <dgm:spPr/>
    </dgm:pt>
    <dgm:pt modelId="{F013AB99-8D09-4BA9-8240-6470FF21F4D5}" type="pres">
      <dgm:prSet presAssocID="{007301CD-96DE-45FA-BE02-2CA7BFE8D6A2}" presName="background" presStyleLbl="node0" presStyleIdx="0" presStyleCnt="3"/>
      <dgm:spPr/>
    </dgm:pt>
    <dgm:pt modelId="{E002555B-2650-4B2E-89FF-502172D5911E}" type="pres">
      <dgm:prSet presAssocID="{007301CD-96DE-45FA-BE02-2CA7BFE8D6A2}" presName="text" presStyleLbl="fgAcc0" presStyleIdx="0" presStyleCnt="3">
        <dgm:presLayoutVars>
          <dgm:chPref val="3"/>
        </dgm:presLayoutVars>
      </dgm:prSet>
      <dgm:spPr/>
    </dgm:pt>
    <dgm:pt modelId="{0C049BC1-BD23-4AC3-84B5-8C37A2350688}" type="pres">
      <dgm:prSet presAssocID="{007301CD-96DE-45FA-BE02-2CA7BFE8D6A2}" presName="hierChild2" presStyleCnt="0"/>
      <dgm:spPr/>
    </dgm:pt>
    <dgm:pt modelId="{5C2DD50A-D790-463C-8BE3-F2BE744F597A}" type="pres">
      <dgm:prSet presAssocID="{D32093FC-24F6-4BEE-B5ED-2935264A7C45}" presName="hierRoot1" presStyleCnt="0"/>
      <dgm:spPr/>
    </dgm:pt>
    <dgm:pt modelId="{C595809C-74A2-4F2A-A144-37E8C97B00A5}" type="pres">
      <dgm:prSet presAssocID="{D32093FC-24F6-4BEE-B5ED-2935264A7C45}" presName="composite" presStyleCnt="0"/>
      <dgm:spPr/>
    </dgm:pt>
    <dgm:pt modelId="{3AF0F45D-3F51-4445-9748-D01661DF0854}" type="pres">
      <dgm:prSet presAssocID="{D32093FC-24F6-4BEE-B5ED-2935264A7C45}" presName="background" presStyleLbl="node0" presStyleIdx="1" presStyleCnt="3"/>
      <dgm:spPr/>
    </dgm:pt>
    <dgm:pt modelId="{23EAF64B-F912-482A-8D0A-2227278E380B}" type="pres">
      <dgm:prSet presAssocID="{D32093FC-24F6-4BEE-B5ED-2935264A7C45}" presName="text" presStyleLbl="fgAcc0" presStyleIdx="1" presStyleCnt="3">
        <dgm:presLayoutVars>
          <dgm:chPref val="3"/>
        </dgm:presLayoutVars>
      </dgm:prSet>
      <dgm:spPr/>
    </dgm:pt>
    <dgm:pt modelId="{808739B3-983C-408D-B351-D3F6B9A4C9D4}" type="pres">
      <dgm:prSet presAssocID="{D32093FC-24F6-4BEE-B5ED-2935264A7C45}" presName="hierChild2" presStyleCnt="0"/>
      <dgm:spPr/>
    </dgm:pt>
    <dgm:pt modelId="{E8AA5F14-2328-47C7-8A62-EA5BB758A5F7}" type="pres">
      <dgm:prSet presAssocID="{49B85448-84F4-4D26-959D-3C10F708AD8C}" presName="hierRoot1" presStyleCnt="0"/>
      <dgm:spPr/>
    </dgm:pt>
    <dgm:pt modelId="{ADEC14FD-53F9-4B26-8AF1-D06D4313E886}" type="pres">
      <dgm:prSet presAssocID="{49B85448-84F4-4D26-959D-3C10F708AD8C}" presName="composite" presStyleCnt="0"/>
      <dgm:spPr/>
    </dgm:pt>
    <dgm:pt modelId="{5637EAF7-7134-473A-9834-5724359660E1}" type="pres">
      <dgm:prSet presAssocID="{49B85448-84F4-4D26-959D-3C10F708AD8C}" presName="background" presStyleLbl="node0" presStyleIdx="2" presStyleCnt="3"/>
      <dgm:spPr/>
    </dgm:pt>
    <dgm:pt modelId="{32FE4009-97AB-48FD-B1D0-2CFABADCA9E0}" type="pres">
      <dgm:prSet presAssocID="{49B85448-84F4-4D26-959D-3C10F708AD8C}" presName="text" presStyleLbl="fgAcc0" presStyleIdx="2" presStyleCnt="3">
        <dgm:presLayoutVars>
          <dgm:chPref val="3"/>
        </dgm:presLayoutVars>
      </dgm:prSet>
      <dgm:spPr/>
    </dgm:pt>
    <dgm:pt modelId="{145BAD6D-D53C-470F-A332-E9795653FD77}" type="pres">
      <dgm:prSet presAssocID="{49B85448-84F4-4D26-959D-3C10F708AD8C}" presName="hierChild2" presStyleCnt="0"/>
      <dgm:spPr/>
    </dgm:pt>
  </dgm:ptLst>
  <dgm:cxnLst>
    <dgm:cxn modelId="{FAC19201-F401-4042-BCCB-64CF15ED3A4E}" type="presOf" srcId="{49B85448-84F4-4D26-959D-3C10F708AD8C}" destId="{32FE4009-97AB-48FD-B1D0-2CFABADCA9E0}" srcOrd="0" destOrd="0" presId="urn:microsoft.com/office/officeart/2005/8/layout/hierarchy1"/>
    <dgm:cxn modelId="{1E8C7D64-B9EC-4170-B09D-A9FCA404E4E6}" type="presOf" srcId="{D32093FC-24F6-4BEE-B5ED-2935264A7C45}" destId="{23EAF64B-F912-482A-8D0A-2227278E380B}" srcOrd="0" destOrd="0" presId="urn:microsoft.com/office/officeart/2005/8/layout/hierarchy1"/>
    <dgm:cxn modelId="{7E281091-6293-41B5-B9A9-B05BA51C0196}" srcId="{6BFB98E4-50CB-4E8E-9D32-AD59670663F4}" destId="{D32093FC-24F6-4BEE-B5ED-2935264A7C45}" srcOrd="1" destOrd="0" parTransId="{83F4F294-D89A-49C4-92C9-73BB4C60EEF3}" sibTransId="{5FBAE170-0BE3-4255-95F5-7C7C798969A8}"/>
    <dgm:cxn modelId="{BBF3A3AD-E678-4FD4-8C36-0D7A514FDBD7}" srcId="{6BFB98E4-50CB-4E8E-9D32-AD59670663F4}" destId="{49B85448-84F4-4D26-959D-3C10F708AD8C}" srcOrd="2" destOrd="0" parTransId="{12EE3037-A375-4586-8AD1-E531731F123C}" sibTransId="{23C2678C-B27B-4B94-AF52-6B469F0D51ED}"/>
    <dgm:cxn modelId="{9F1785C5-3E5C-4D8B-8C52-EC8B448D308C}" srcId="{6BFB98E4-50CB-4E8E-9D32-AD59670663F4}" destId="{007301CD-96DE-45FA-BE02-2CA7BFE8D6A2}" srcOrd="0" destOrd="0" parTransId="{6902E247-B613-44BE-935C-28DA98477D95}" sibTransId="{D585314E-1E96-4BB1-A940-B66E988D7B35}"/>
    <dgm:cxn modelId="{C1A887DB-3332-4673-B78A-ECD1C815C41D}" type="presOf" srcId="{007301CD-96DE-45FA-BE02-2CA7BFE8D6A2}" destId="{E002555B-2650-4B2E-89FF-502172D5911E}" srcOrd="0" destOrd="0" presId="urn:microsoft.com/office/officeart/2005/8/layout/hierarchy1"/>
    <dgm:cxn modelId="{170AC8F0-075B-4E1E-B0DE-61FDA7B67A02}" type="presOf" srcId="{6BFB98E4-50CB-4E8E-9D32-AD59670663F4}" destId="{4AE6D743-5451-4811-9CBA-C81D4395019D}" srcOrd="0" destOrd="0" presId="urn:microsoft.com/office/officeart/2005/8/layout/hierarchy1"/>
    <dgm:cxn modelId="{E4E8C10F-865C-421D-B036-6B0CB10FC781}" type="presParOf" srcId="{4AE6D743-5451-4811-9CBA-C81D4395019D}" destId="{2C305BFA-EEE9-4D83-8A64-57DA52770537}" srcOrd="0" destOrd="0" presId="urn:microsoft.com/office/officeart/2005/8/layout/hierarchy1"/>
    <dgm:cxn modelId="{23A7916E-9B78-47D5-ADAC-3B2C2597E930}" type="presParOf" srcId="{2C305BFA-EEE9-4D83-8A64-57DA52770537}" destId="{1033B9C1-AB82-4E02-81A3-77B6A36EF9B5}" srcOrd="0" destOrd="0" presId="urn:microsoft.com/office/officeart/2005/8/layout/hierarchy1"/>
    <dgm:cxn modelId="{0C06420E-71E6-4AB4-802A-E5BC7500F632}" type="presParOf" srcId="{1033B9C1-AB82-4E02-81A3-77B6A36EF9B5}" destId="{F013AB99-8D09-4BA9-8240-6470FF21F4D5}" srcOrd="0" destOrd="0" presId="urn:microsoft.com/office/officeart/2005/8/layout/hierarchy1"/>
    <dgm:cxn modelId="{18398782-1C7B-4D6E-A20A-9A4229DC1FB6}" type="presParOf" srcId="{1033B9C1-AB82-4E02-81A3-77B6A36EF9B5}" destId="{E002555B-2650-4B2E-89FF-502172D5911E}" srcOrd="1" destOrd="0" presId="urn:microsoft.com/office/officeart/2005/8/layout/hierarchy1"/>
    <dgm:cxn modelId="{B6FBCA8F-AFCC-45D5-AF0F-C35B0C1F653D}" type="presParOf" srcId="{2C305BFA-EEE9-4D83-8A64-57DA52770537}" destId="{0C049BC1-BD23-4AC3-84B5-8C37A2350688}" srcOrd="1" destOrd="0" presId="urn:microsoft.com/office/officeart/2005/8/layout/hierarchy1"/>
    <dgm:cxn modelId="{08D52512-851E-4588-BA00-E0A10BCC742F}" type="presParOf" srcId="{4AE6D743-5451-4811-9CBA-C81D4395019D}" destId="{5C2DD50A-D790-463C-8BE3-F2BE744F597A}" srcOrd="1" destOrd="0" presId="urn:microsoft.com/office/officeart/2005/8/layout/hierarchy1"/>
    <dgm:cxn modelId="{D9A81113-7308-4936-BA42-0E0104835004}" type="presParOf" srcId="{5C2DD50A-D790-463C-8BE3-F2BE744F597A}" destId="{C595809C-74A2-4F2A-A144-37E8C97B00A5}" srcOrd="0" destOrd="0" presId="urn:microsoft.com/office/officeart/2005/8/layout/hierarchy1"/>
    <dgm:cxn modelId="{D81E70B8-40D2-4E21-9E4A-54F75093DFE8}" type="presParOf" srcId="{C595809C-74A2-4F2A-A144-37E8C97B00A5}" destId="{3AF0F45D-3F51-4445-9748-D01661DF0854}" srcOrd="0" destOrd="0" presId="urn:microsoft.com/office/officeart/2005/8/layout/hierarchy1"/>
    <dgm:cxn modelId="{A7F210DA-C7D4-40DB-9B81-61A12B2FEF1D}" type="presParOf" srcId="{C595809C-74A2-4F2A-A144-37E8C97B00A5}" destId="{23EAF64B-F912-482A-8D0A-2227278E380B}" srcOrd="1" destOrd="0" presId="urn:microsoft.com/office/officeart/2005/8/layout/hierarchy1"/>
    <dgm:cxn modelId="{53A48B26-8A9C-4F24-9CD3-8AC27814225B}" type="presParOf" srcId="{5C2DD50A-D790-463C-8BE3-F2BE744F597A}" destId="{808739B3-983C-408D-B351-D3F6B9A4C9D4}" srcOrd="1" destOrd="0" presId="urn:microsoft.com/office/officeart/2005/8/layout/hierarchy1"/>
    <dgm:cxn modelId="{1E26DF64-8748-46AA-ABE9-82A6F87827AF}" type="presParOf" srcId="{4AE6D743-5451-4811-9CBA-C81D4395019D}" destId="{E8AA5F14-2328-47C7-8A62-EA5BB758A5F7}" srcOrd="2" destOrd="0" presId="urn:microsoft.com/office/officeart/2005/8/layout/hierarchy1"/>
    <dgm:cxn modelId="{47F08452-B294-42E7-8AD4-1016947510CA}" type="presParOf" srcId="{E8AA5F14-2328-47C7-8A62-EA5BB758A5F7}" destId="{ADEC14FD-53F9-4B26-8AF1-D06D4313E886}" srcOrd="0" destOrd="0" presId="urn:microsoft.com/office/officeart/2005/8/layout/hierarchy1"/>
    <dgm:cxn modelId="{EEA4326A-347D-4BC9-A5E0-5A22ACEC1D56}" type="presParOf" srcId="{ADEC14FD-53F9-4B26-8AF1-D06D4313E886}" destId="{5637EAF7-7134-473A-9834-5724359660E1}" srcOrd="0" destOrd="0" presId="urn:microsoft.com/office/officeart/2005/8/layout/hierarchy1"/>
    <dgm:cxn modelId="{823A6B8D-9425-41BF-819E-8FF9C344D5E3}" type="presParOf" srcId="{ADEC14FD-53F9-4B26-8AF1-D06D4313E886}" destId="{32FE4009-97AB-48FD-B1D0-2CFABADCA9E0}" srcOrd="1" destOrd="0" presId="urn:microsoft.com/office/officeart/2005/8/layout/hierarchy1"/>
    <dgm:cxn modelId="{DA2F31FD-F890-4C4E-A7D6-56BDBAF24D9F}" type="presParOf" srcId="{E8AA5F14-2328-47C7-8A62-EA5BB758A5F7}" destId="{145BAD6D-D53C-470F-A332-E9795653FD7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5D703A-DD65-475B-9E2A-A9EB259244FF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4FA6196-E32F-455C-AA7A-3A3867C6D87D}">
      <dgm:prSet/>
      <dgm:spPr/>
      <dgm:t>
        <a:bodyPr/>
        <a:lstStyle/>
        <a:p>
          <a:r>
            <a:rPr lang="ru-RU"/>
            <a:t>Определена целевая аудитория (выбрано из 3 сегментов)</a:t>
          </a:r>
          <a:endParaRPr lang="en-US"/>
        </a:p>
      </dgm:t>
    </dgm:pt>
    <dgm:pt modelId="{EF4AECA8-1FA4-4E9D-BC42-9C9147EF2031}" type="parTrans" cxnId="{6DD43D1F-C714-4317-9EC4-42C1CD54C486}">
      <dgm:prSet/>
      <dgm:spPr/>
      <dgm:t>
        <a:bodyPr/>
        <a:lstStyle/>
        <a:p>
          <a:endParaRPr lang="en-US"/>
        </a:p>
      </dgm:t>
    </dgm:pt>
    <dgm:pt modelId="{12246BB0-4FFF-432C-9714-6716095AA0E9}" type="sibTrans" cxnId="{6DD43D1F-C714-4317-9EC4-42C1CD54C486}">
      <dgm:prSet/>
      <dgm:spPr/>
      <dgm:t>
        <a:bodyPr/>
        <a:lstStyle/>
        <a:p>
          <a:endParaRPr lang="en-US"/>
        </a:p>
      </dgm:t>
    </dgm:pt>
    <dgm:pt modelId="{C11CF807-2968-42BC-80AC-65AD89D499D5}">
      <dgm:prSet/>
      <dgm:spPr/>
      <dgm:t>
        <a:bodyPr/>
        <a:lstStyle/>
        <a:p>
          <a:r>
            <a:rPr lang="ru-RU"/>
            <a:t>Проведено 7 интервью с представителями целевой аудитории (владельцы участков)</a:t>
          </a:r>
          <a:endParaRPr lang="en-US"/>
        </a:p>
      </dgm:t>
    </dgm:pt>
    <dgm:pt modelId="{94F74F02-77EC-4B4F-9115-830400267063}" type="parTrans" cxnId="{47575A2B-087C-4DC7-BE86-56466790EC68}">
      <dgm:prSet/>
      <dgm:spPr/>
      <dgm:t>
        <a:bodyPr/>
        <a:lstStyle/>
        <a:p>
          <a:endParaRPr lang="en-US"/>
        </a:p>
      </dgm:t>
    </dgm:pt>
    <dgm:pt modelId="{D5D30822-B8BE-489C-B002-2068C43707F3}" type="sibTrans" cxnId="{47575A2B-087C-4DC7-BE86-56466790EC68}">
      <dgm:prSet/>
      <dgm:spPr/>
      <dgm:t>
        <a:bodyPr/>
        <a:lstStyle/>
        <a:p>
          <a:endParaRPr lang="en-US"/>
        </a:p>
      </dgm:t>
    </dgm:pt>
    <dgm:pt modelId="{9D655869-E334-4814-BB86-2F077F629109}">
      <dgm:prSet/>
      <dgm:spPr/>
      <dgm:t>
        <a:bodyPr/>
        <a:lstStyle/>
        <a:p>
          <a:r>
            <a:rPr lang="ru-RU"/>
            <a:t>Проведен анализ рынка</a:t>
          </a:r>
          <a:endParaRPr lang="en-US"/>
        </a:p>
      </dgm:t>
    </dgm:pt>
    <dgm:pt modelId="{B839687C-A32E-4F61-837C-7D2393CA1A8A}" type="parTrans" cxnId="{500D9E14-8F5B-4DB5-8EC7-40A808D0DECD}">
      <dgm:prSet/>
      <dgm:spPr/>
      <dgm:t>
        <a:bodyPr/>
        <a:lstStyle/>
        <a:p>
          <a:endParaRPr lang="en-US"/>
        </a:p>
      </dgm:t>
    </dgm:pt>
    <dgm:pt modelId="{8433D9E7-975F-419F-BA31-12570186F393}" type="sibTrans" cxnId="{500D9E14-8F5B-4DB5-8EC7-40A808D0DECD}">
      <dgm:prSet/>
      <dgm:spPr/>
      <dgm:t>
        <a:bodyPr/>
        <a:lstStyle/>
        <a:p>
          <a:endParaRPr lang="en-US"/>
        </a:p>
      </dgm:t>
    </dgm:pt>
    <dgm:pt modelId="{372EE821-392D-482F-B0E8-1398218D831F}">
      <dgm:prSet/>
      <dgm:spPr/>
      <dgm:t>
        <a:bodyPr/>
        <a:lstStyle/>
        <a:p>
          <a:r>
            <a:rPr lang="ru-RU"/>
            <a:t>Проанализированы стандартные отчеты по геологии</a:t>
          </a:r>
          <a:endParaRPr lang="en-US"/>
        </a:p>
      </dgm:t>
    </dgm:pt>
    <dgm:pt modelId="{A43CA713-CB29-401E-96BC-8033837E70EA}" type="parTrans" cxnId="{75AA26DB-8A4F-4A78-84DF-AF7F6BE5B1B5}">
      <dgm:prSet/>
      <dgm:spPr/>
      <dgm:t>
        <a:bodyPr/>
        <a:lstStyle/>
        <a:p>
          <a:endParaRPr lang="en-US"/>
        </a:p>
      </dgm:t>
    </dgm:pt>
    <dgm:pt modelId="{83422AC7-52CC-46BE-9783-BF1C4B3FCB58}" type="sibTrans" cxnId="{75AA26DB-8A4F-4A78-84DF-AF7F6BE5B1B5}">
      <dgm:prSet/>
      <dgm:spPr/>
      <dgm:t>
        <a:bodyPr/>
        <a:lstStyle/>
        <a:p>
          <a:endParaRPr lang="en-US"/>
        </a:p>
      </dgm:t>
    </dgm:pt>
    <dgm:pt modelId="{6ECE7E07-28F4-4AF9-BACA-E134CF83D664}">
      <dgm:prSet/>
      <dgm:spPr/>
      <dgm:t>
        <a:bodyPr/>
        <a:lstStyle/>
        <a:p>
          <a:r>
            <a:rPr lang="ru-RU"/>
            <a:t>Продуман интерфейс приложения</a:t>
          </a:r>
          <a:endParaRPr lang="en-US"/>
        </a:p>
      </dgm:t>
    </dgm:pt>
    <dgm:pt modelId="{DB977E76-9807-46A7-848C-CC7EBDB474AF}" type="parTrans" cxnId="{ED9CA5D2-4690-4C3D-BE67-B5D8ADBD7B6D}">
      <dgm:prSet/>
      <dgm:spPr/>
      <dgm:t>
        <a:bodyPr/>
        <a:lstStyle/>
        <a:p>
          <a:endParaRPr lang="en-US"/>
        </a:p>
      </dgm:t>
    </dgm:pt>
    <dgm:pt modelId="{EF5D3237-0A53-4418-A175-448C187A7854}" type="sibTrans" cxnId="{ED9CA5D2-4690-4C3D-BE67-B5D8ADBD7B6D}">
      <dgm:prSet/>
      <dgm:spPr/>
      <dgm:t>
        <a:bodyPr/>
        <a:lstStyle/>
        <a:p>
          <a:endParaRPr lang="en-US"/>
        </a:p>
      </dgm:t>
    </dgm:pt>
    <dgm:pt modelId="{AF5E186F-0DB7-4388-B5BF-8B57783D58B5}">
      <dgm:prSet/>
      <dgm:spPr/>
      <dgm:t>
        <a:bodyPr/>
        <a:lstStyle/>
        <a:p>
          <a:r>
            <a:rPr lang="ru-RU"/>
            <a:t>Расписана экономика</a:t>
          </a:r>
          <a:endParaRPr lang="en-US"/>
        </a:p>
      </dgm:t>
    </dgm:pt>
    <dgm:pt modelId="{B6517A49-55AB-450C-8BDD-935F3B7C4967}" type="parTrans" cxnId="{CD2D7220-7D90-49A7-B208-7A1B68301091}">
      <dgm:prSet/>
      <dgm:spPr/>
      <dgm:t>
        <a:bodyPr/>
        <a:lstStyle/>
        <a:p>
          <a:endParaRPr lang="en-US"/>
        </a:p>
      </dgm:t>
    </dgm:pt>
    <dgm:pt modelId="{60B50346-E97B-49CC-8B90-4684F50B076F}" type="sibTrans" cxnId="{CD2D7220-7D90-49A7-B208-7A1B68301091}">
      <dgm:prSet/>
      <dgm:spPr/>
      <dgm:t>
        <a:bodyPr/>
        <a:lstStyle/>
        <a:p>
          <a:endParaRPr lang="en-US"/>
        </a:p>
      </dgm:t>
    </dgm:pt>
    <dgm:pt modelId="{C4CEC5D5-58A8-40E6-B4DE-F7CAB1103CA9}" type="pres">
      <dgm:prSet presAssocID="{465D703A-DD65-475B-9E2A-A9EB259244FF}" presName="linear" presStyleCnt="0">
        <dgm:presLayoutVars>
          <dgm:animLvl val="lvl"/>
          <dgm:resizeHandles val="exact"/>
        </dgm:presLayoutVars>
      </dgm:prSet>
      <dgm:spPr/>
    </dgm:pt>
    <dgm:pt modelId="{78869A88-9C30-4E37-82D8-55EF3F1F0135}" type="pres">
      <dgm:prSet presAssocID="{84FA6196-E32F-455C-AA7A-3A3867C6D87D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8416075D-EEB5-42E4-876C-4989DCAA3B4C}" type="pres">
      <dgm:prSet presAssocID="{12246BB0-4FFF-432C-9714-6716095AA0E9}" presName="spacer" presStyleCnt="0"/>
      <dgm:spPr/>
    </dgm:pt>
    <dgm:pt modelId="{262479C8-A9BB-4263-BFA0-ABA2A77874CC}" type="pres">
      <dgm:prSet presAssocID="{C11CF807-2968-42BC-80AC-65AD89D499D5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C7D0E032-2984-4E5F-90EA-657D4E6FD0C9}" type="pres">
      <dgm:prSet presAssocID="{D5D30822-B8BE-489C-B002-2068C43707F3}" presName="spacer" presStyleCnt="0"/>
      <dgm:spPr/>
    </dgm:pt>
    <dgm:pt modelId="{7781DFB0-AEFF-43A4-A3D8-C09EDA71C846}" type="pres">
      <dgm:prSet presAssocID="{9D655869-E334-4814-BB86-2F077F629109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0BE7003D-AF46-417A-A762-C6AB57373A95}" type="pres">
      <dgm:prSet presAssocID="{8433D9E7-975F-419F-BA31-12570186F393}" presName="spacer" presStyleCnt="0"/>
      <dgm:spPr/>
    </dgm:pt>
    <dgm:pt modelId="{0E40E6CE-1BAE-4074-A5C2-D37A8BE4D231}" type="pres">
      <dgm:prSet presAssocID="{372EE821-392D-482F-B0E8-1398218D831F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7FF1E0D8-7AC4-4599-8228-C593DE50AF26}" type="pres">
      <dgm:prSet presAssocID="{83422AC7-52CC-46BE-9783-BF1C4B3FCB58}" presName="spacer" presStyleCnt="0"/>
      <dgm:spPr/>
    </dgm:pt>
    <dgm:pt modelId="{92F1B5DA-0A12-496C-87EF-7E39680AD4DD}" type="pres">
      <dgm:prSet presAssocID="{6ECE7E07-28F4-4AF9-BACA-E134CF83D664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6553B8DA-7AA8-46C9-B491-06035647F463}" type="pres">
      <dgm:prSet presAssocID="{EF5D3237-0A53-4418-A175-448C187A7854}" presName="spacer" presStyleCnt="0"/>
      <dgm:spPr/>
    </dgm:pt>
    <dgm:pt modelId="{5D9438DD-E053-4172-A76B-391FBFC1BD39}" type="pres">
      <dgm:prSet presAssocID="{AF5E186F-0DB7-4388-B5BF-8B57783D58B5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500D9E14-8F5B-4DB5-8EC7-40A808D0DECD}" srcId="{465D703A-DD65-475B-9E2A-A9EB259244FF}" destId="{9D655869-E334-4814-BB86-2F077F629109}" srcOrd="2" destOrd="0" parTransId="{B839687C-A32E-4F61-837C-7D2393CA1A8A}" sibTransId="{8433D9E7-975F-419F-BA31-12570186F393}"/>
    <dgm:cxn modelId="{D568B017-5174-44DC-84D3-FD0AC4D84C39}" type="presOf" srcId="{6ECE7E07-28F4-4AF9-BACA-E134CF83D664}" destId="{92F1B5DA-0A12-496C-87EF-7E39680AD4DD}" srcOrd="0" destOrd="0" presId="urn:microsoft.com/office/officeart/2005/8/layout/vList2"/>
    <dgm:cxn modelId="{6DD43D1F-C714-4317-9EC4-42C1CD54C486}" srcId="{465D703A-DD65-475B-9E2A-A9EB259244FF}" destId="{84FA6196-E32F-455C-AA7A-3A3867C6D87D}" srcOrd="0" destOrd="0" parTransId="{EF4AECA8-1FA4-4E9D-BC42-9C9147EF2031}" sibTransId="{12246BB0-4FFF-432C-9714-6716095AA0E9}"/>
    <dgm:cxn modelId="{CD2D7220-7D90-49A7-B208-7A1B68301091}" srcId="{465D703A-DD65-475B-9E2A-A9EB259244FF}" destId="{AF5E186F-0DB7-4388-B5BF-8B57783D58B5}" srcOrd="5" destOrd="0" parTransId="{B6517A49-55AB-450C-8BDD-935F3B7C4967}" sibTransId="{60B50346-E97B-49CC-8B90-4684F50B076F}"/>
    <dgm:cxn modelId="{47575A2B-087C-4DC7-BE86-56466790EC68}" srcId="{465D703A-DD65-475B-9E2A-A9EB259244FF}" destId="{C11CF807-2968-42BC-80AC-65AD89D499D5}" srcOrd="1" destOrd="0" parTransId="{94F74F02-77EC-4B4F-9115-830400267063}" sibTransId="{D5D30822-B8BE-489C-B002-2068C43707F3}"/>
    <dgm:cxn modelId="{94D7BD5D-C622-4B86-8594-33B1E188D3E1}" type="presOf" srcId="{465D703A-DD65-475B-9E2A-A9EB259244FF}" destId="{C4CEC5D5-58A8-40E6-B4DE-F7CAB1103CA9}" srcOrd="0" destOrd="0" presId="urn:microsoft.com/office/officeart/2005/8/layout/vList2"/>
    <dgm:cxn modelId="{FCDEDAC1-98A1-4203-8038-85B123A69EC2}" type="presOf" srcId="{9D655869-E334-4814-BB86-2F077F629109}" destId="{7781DFB0-AEFF-43A4-A3D8-C09EDA71C846}" srcOrd="0" destOrd="0" presId="urn:microsoft.com/office/officeart/2005/8/layout/vList2"/>
    <dgm:cxn modelId="{8B1FDEC7-3E34-4209-8024-94449FFE9A40}" type="presOf" srcId="{372EE821-392D-482F-B0E8-1398218D831F}" destId="{0E40E6CE-1BAE-4074-A5C2-D37A8BE4D231}" srcOrd="0" destOrd="0" presId="urn:microsoft.com/office/officeart/2005/8/layout/vList2"/>
    <dgm:cxn modelId="{ED9CA5D2-4690-4C3D-BE67-B5D8ADBD7B6D}" srcId="{465D703A-DD65-475B-9E2A-A9EB259244FF}" destId="{6ECE7E07-28F4-4AF9-BACA-E134CF83D664}" srcOrd="4" destOrd="0" parTransId="{DB977E76-9807-46A7-848C-CC7EBDB474AF}" sibTransId="{EF5D3237-0A53-4418-A175-448C187A7854}"/>
    <dgm:cxn modelId="{75AA26DB-8A4F-4A78-84DF-AF7F6BE5B1B5}" srcId="{465D703A-DD65-475B-9E2A-A9EB259244FF}" destId="{372EE821-392D-482F-B0E8-1398218D831F}" srcOrd="3" destOrd="0" parTransId="{A43CA713-CB29-401E-96BC-8033837E70EA}" sibTransId="{83422AC7-52CC-46BE-9783-BF1C4B3FCB58}"/>
    <dgm:cxn modelId="{41C490E4-3796-4CE0-AC8B-F9D7E2625C45}" type="presOf" srcId="{AF5E186F-0DB7-4388-B5BF-8B57783D58B5}" destId="{5D9438DD-E053-4172-A76B-391FBFC1BD39}" srcOrd="0" destOrd="0" presId="urn:microsoft.com/office/officeart/2005/8/layout/vList2"/>
    <dgm:cxn modelId="{018094E9-E906-41A8-B3C9-00DAE682165F}" type="presOf" srcId="{84FA6196-E32F-455C-AA7A-3A3867C6D87D}" destId="{78869A88-9C30-4E37-82D8-55EF3F1F0135}" srcOrd="0" destOrd="0" presId="urn:microsoft.com/office/officeart/2005/8/layout/vList2"/>
    <dgm:cxn modelId="{F5ECB5F7-A037-4276-9D7E-771C1B08F7F0}" type="presOf" srcId="{C11CF807-2968-42BC-80AC-65AD89D499D5}" destId="{262479C8-A9BB-4263-BFA0-ABA2A77874CC}" srcOrd="0" destOrd="0" presId="urn:microsoft.com/office/officeart/2005/8/layout/vList2"/>
    <dgm:cxn modelId="{B8BF1C4E-1EB8-45C6-959B-ACA5EECB4C0C}" type="presParOf" srcId="{C4CEC5D5-58A8-40E6-B4DE-F7CAB1103CA9}" destId="{78869A88-9C30-4E37-82D8-55EF3F1F0135}" srcOrd="0" destOrd="0" presId="urn:microsoft.com/office/officeart/2005/8/layout/vList2"/>
    <dgm:cxn modelId="{621EF5FC-71DE-4FA3-9212-C4DD7841CF8A}" type="presParOf" srcId="{C4CEC5D5-58A8-40E6-B4DE-F7CAB1103CA9}" destId="{8416075D-EEB5-42E4-876C-4989DCAA3B4C}" srcOrd="1" destOrd="0" presId="urn:microsoft.com/office/officeart/2005/8/layout/vList2"/>
    <dgm:cxn modelId="{91747DFB-DD5E-4CCF-86B5-3C40A71A9CD0}" type="presParOf" srcId="{C4CEC5D5-58A8-40E6-B4DE-F7CAB1103CA9}" destId="{262479C8-A9BB-4263-BFA0-ABA2A77874CC}" srcOrd="2" destOrd="0" presId="urn:microsoft.com/office/officeart/2005/8/layout/vList2"/>
    <dgm:cxn modelId="{2122DB4A-AB22-48B8-99A9-03E8A987BF2E}" type="presParOf" srcId="{C4CEC5D5-58A8-40E6-B4DE-F7CAB1103CA9}" destId="{C7D0E032-2984-4E5F-90EA-657D4E6FD0C9}" srcOrd="3" destOrd="0" presId="urn:microsoft.com/office/officeart/2005/8/layout/vList2"/>
    <dgm:cxn modelId="{F44EDC8E-20C7-47E3-A7B0-3FBDF738DCC6}" type="presParOf" srcId="{C4CEC5D5-58A8-40E6-B4DE-F7CAB1103CA9}" destId="{7781DFB0-AEFF-43A4-A3D8-C09EDA71C846}" srcOrd="4" destOrd="0" presId="urn:microsoft.com/office/officeart/2005/8/layout/vList2"/>
    <dgm:cxn modelId="{AFC695F9-7304-461F-B7B0-302DBE649BE5}" type="presParOf" srcId="{C4CEC5D5-58A8-40E6-B4DE-F7CAB1103CA9}" destId="{0BE7003D-AF46-417A-A762-C6AB57373A95}" srcOrd="5" destOrd="0" presId="urn:microsoft.com/office/officeart/2005/8/layout/vList2"/>
    <dgm:cxn modelId="{21F5822C-EB87-46C3-965E-9FA5E0CDD5EF}" type="presParOf" srcId="{C4CEC5D5-58A8-40E6-B4DE-F7CAB1103CA9}" destId="{0E40E6CE-1BAE-4074-A5C2-D37A8BE4D231}" srcOrd="6" destOrd="0" presId="urn:microsoft.com/office/officeart/2005/8/layout/vList2"/>
    <dgm:cxn modelId="{DBC9FEC4-3DCC-4EAE-A1CF-89263A434171}" type="presParOf" srcId="{C4CEC5D5-58A8-40E6-B4DE-F7CAB1103CA9}" destId="{7FF1E0D8-7AC4-4599-8228-C593DE50AF26}" srcOrd="7" destOrd="0" presId="urn:microsoft.com/office/officeart/2005/8/layout/vList2"/>
    <dgm:cxn modelId="{5D3831D5-CE6B-4A5B-9D7A-864CE143ECA7}" type="presParOf" srcId="{C4CEC5D5-58A8-40E6-B4DE-F7CAB1103CA9}" destId="{92F1B5DA-0A12-496C-87EF-7E39680AD4DD}" srcOrd="8" destOrd="0" presId="urn:microsoft.com/office/officeart/2005/8/layout/vList2"/>
    <dgm:cxn modelId="{98E0DF46-E16D-428B-B5FE-B6BB42F51DE3}" type="presParOf" srcId="{C4CEC5D5-58A8-40E6-B4DE-F7CAB1103CA9}" destId="{6553B8DA-7AA8-46C9-B491-06035647F463}" srcOrd="9" destOrd="0" presId="urn:microsoft.com/office/officeart/2005/8/layout/vList2"/>
    <dgm:cxn modelId="{DCA20237-3E84-432E-A43E-6A1A13870C9D}" type="presParOf" srcId="{C4CEC5D5-58A8-40E6-B4DE-F7CAB1103CA9}" destId="{5D9438DD-E053-4172-A76B-391FBFC1BD39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13AB99-8D09-4BA9-8240-6470FF21F4D5}">
      <dsp:nvSpPr>
        <dsp:cNvPr id="0" name=""/>
        <dsp:cNvSpPr/>
      </dsp:nvSpPr>
      <dsp:spPr>
        <a:xfrm>
          <a:off x="0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02555B-2650-4B2E-89FF-502172D5911E}">
      <dsp:nvSpPr>
        <dsp:cNvPr id="0" name=""/>
        <dsp:cNvSpPr/>
      </dsp:nvSpPr>
      <dsp:spPr>
        <a:xfrm>
          <a:off x="341494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Мы дадим возможность клиентам интерпретировать быстро и просто сложные геологические работы в формате онлайн.</a:t>
          </a:r>
          <a:endParaRPr lang="en-US" sz="1800" kern="1200"/>
        </a:p>
      </dsp:txBody>
      <dsp:txXfrm>
        <a:off x="398656" y="1088253"/>
        <a:ext cx="2959127" cy="1837317"/>
      </dsp:txXfrm>
    </dsp:sp>
    <dsp:sp modelId="{3AF0F45D-3F51-4445-9748-D01661DF0854}">
      <dsp:nvSpPr>
        <dsp:cNvPr id="0" name=""/>
        <dsp:cNvSpPr/>
      </dsp:nvSpPr>
      <dsp:spPr>
        <a:xfrm>
          <a:off x="3756441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EAF64B-F912-482A-8D0A-2227278E380B}">
      <dsp:nvSpPr>
        <dsp:cNvPr id="0" name=""/>
        <dsp:cNvSpPr/>
      </dsp:nvSpPr>
      <dsp:spPr>
        <a:xfrm>
          <a:off x="4097935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Доступ к приложению из любой точки/города России.</a:t>
          </a:r>
          <a:endParaRPr lang="en-US" sz="1800" kern="1200"/>
        </a:p>
      </dsp:txBody>
      <dsp:txXfrm>
        <a:off x="4155097" y="1088253"/>
        <a:ext cx="2959127" cy="1837317"/>
      </dsp:txXfrm>
    </dsp:sp>
    <dsp:sp modelId="{5637EAF7-7134-473A-9834-5724359660E1}">
      <dsp:nvSpPr>
        <dsp:cNvPr id="0" name=""/>
        <dsp:cNvSpPr/>
      </dsp:nvSpPr>
      <dsp:spPr>
        <a:xfrm>
          <a:off x="7512882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FE4009-97AB-48FD-B1D0-2CFABADCA9E0}">
      <dsp:nvSpPr>
        <dsp:cNvPr id="0" name=""/>
        <dsp:cNvSpPr/>
      </dsp:nvSpPr>
      <dsp:spPr>
        <a:xfrm>
          <a:off x="7854377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Не нужно переплачивать профильным специалистам за расшифровку результатов простым и понятным языком.</a:t>
          </a:r>
          <a:endParaRPr lang="en-US" sz="1800" kern="1200"/>
        </a:p>
      </dsp:txBody>
      <dsp:txXfrm>
        <a:off x="7911539" y="1088253"/>
        <a:ext cx="2959127" cy="18373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869A88-9C30-4E37-82D8-55EF3F1F0135}">
      <dsp:nvSpPr>
        <dsp:cNvPr id="0" name=""/>
        <dsp:cNvSpPr/>
      </dsp:nvSpPr>
      <dsp:spPr>
        <a:xfrm>
          <a:off x="0" y="69619"/>
          <a:ext cx="6666833" cy="83537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/>
            <a:t>Определена целевая аудитория (выбрано из 3 сегментов)</a:t>
          </a:r>
          <a:endParaRPr lang="en-US" sz="2100" kern="1200"/>
        </a:p>
      </dsp:txBody>
      <dsp:txXfrm>
        <a:off x="40780" y="110399"/>
        <a:ext cx="6585273" cy="753819"/>
      </dsp:txXfrm>
    </dsp:sp>
    <dsp:sp modelId="{262479C8-A9BB-4263-BFA0-ABA2A77874CC}">
      <dsp:nvSpPr>
        <dsp:cNvPr id="0" name=""/>
        <dsp:cNvSpPr/>
      </dsp:nvSpPr>
      <dsp:spPr>
        <a:xfrm>
          <a:off x="0" y="965479"/>
          <a:ext cx="6666833" cy="835379"/>
        </a:xfrm>
        <a:prstGeom prst="roundRect">
          <a:avLst/>
        </a:prstGeom>
        <a:gradFill rotWithShape="0">
          <a:gsLst>
            <a:gs pos="0">
              <a:schemeClr val="accent2">
                <a:hueOff val="1288723"/>
                <a:satOff val="-3699"/>
                <a:lumOff val="-5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288723"/>
                <a:satOff val="-3699"/>
                <a:lumOff val="-5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288723"/>
                <a:satOff val="-3699"/>
                <a:lumOff val="-5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/>
            <a:t>Проведено 7 интервью с представителями целевой аудитории (владельцы участков)</a:t>
          </a:r>
          <a:endParaRPr lang="en-US" sz="2100" kern="1200"/>
        </a:p>
      </dsp:txBody>
      <dsp:txXfrm>
        <a:off x="40780" y="1006259"/>
        <a:ext cx="6585273" cy="753819"/>
      </dsp:txXfrm>
    </dsp:sp>
    <dsp:sp modelId="{7781DFB0-AEFF-43A4-A3D8-C09EDA71C846}">
      <dsp:nvSpPr>
        <dsp:cNvPr id="0" name=""/>
        <dsp:cNvSpPr/>
      </dsp:nvSpPr>
      <dsp:spPr>
        <a:xfrm>
          <a:off x="0" y="1861339"/>
          <a:ext cx="6666833" cy="835379"/>
        </a:xfrm>
        <a:prstGeom prst="roundRect">
          <a:avLst/>
        </a:prstGeom>
        <a:gradFill rotWithShape="0">
          <a:gsLst>
            <a:gs pos="0">
              <a:schemeClr val="accent2">
                <a:hueOff val="2577445"/>
                <a:satOff val="-7397"/>
                <a:lumOff val="-1184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577445"/>
                <a:satOff val="-7397"/>
                <a:lumOff val="-1184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577445"/>
                <a:satOff val="-7397"/>
                <a:lumOff val="-1184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/>
            <a:t>Проведен анализ рынка</a:t>
          </a:r>
          <a:endParaRPr lang="en-US" sz="2100" kern="1200"/>
        </a:p>
      </dsp:txBody>
      <dsp:txXfrm>
        <a:off x="40780" y="1902119"/>
        <a:ext cx="6585273" cy="753819"/>
      </dsp:txXfrm>
    </dsp:sp>
    <dsp:sp modelId="{0E40E6CE-1BAE-4074-A5C2-D37A8BE4D231}">
      <dsp:nvSpPr>
        <dsp:cNvPr id="0" name=""/>
        <dsp:cNvSpPr/>
      </dsp:nvSpPr>
      <dsp:spPr>
        <a:xfrm>
          <a:off x="0" y="2757200"/>
          <a:ext cx="6666833" cy="835379"/>
        </a:xfrm>
        <a:prstGeom prst="roundRect">
          <a:avLst/>
        </a:prstGeom>
        <a:gradFill rotWithShape="0">
          <a:gsLst>
            <a:gs pos="0">
              <a:schemeClr val="accent2">
                <a:hueOff val="3866169"/>
                <a:satOff val="-11096"/>
                <a:lumOff val="-17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866169"/>
                <a:satOff val="-11096"/>
                <a:lumOff val="-17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866169"/>
                <a:satOff val="-11096"/>
                <a:lumOff val="-17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/>
            <a:t>Проанализированы стандартные отчеты по геологии</a:t>
          </a:r>
          <a:endParaRPr lang="en-US" sz="2100" kern="1200"/>
        </a:p>
      </dsp:txBody>
      <dsp:txXfrm>
        <a:off x="40780" y="2797980"/>
        <a:ext cx="6585273" cy="753819"/>
      </dsp:txXfrm>
    </dsp:sp>
    <dsp:sp modelId="{92F1B5DA-0A12-496C-87EF-7E39680AD4DD}">
      <dsp:nvSpPr>
        <dsp:cNvPr id="0" name=""/>
        <dsp:cNvSpPr/>
      </dsp:nvSpPr>
      <dsp:spPr>
        <a:xfrm>
          <a:off x="0" y="3653060"/>
          <a:ext cx="6666833" cy="835379"/>
        </a:xfrm>
        <a:prstGeom prst="roundRect">
          <a:avLst/>
        </a:prstGeom>
        <a:gradFill rotWithShape="0">
          <a:gsLst>
            <a:gs pos="0">
              <a:schemeClr val="accent2">
                <a:hueOff val="5154891"/>
                <a:satOff val="-14794"/>
                <a:lumOff val="-2368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5154891"/>
                <a:satOff val="-14794"/>
                <a:lumOff val="-2368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5154891"/>
                <a:satOff val="-14794"/>
                <a:lumOff val="-2368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/>
            <a:t>Продуман интерфейс приложения</a:t>
          </a:r>
          <a:endParaRPr lang="en-US" sz="2100" kern="1200"/>
        </a:p>
      </dsp:txBody>
      <dsp:txXfrm>
        <a:off x="40780" y="3693840"/>
        <a:ext cx="6585273" cy="753819"/>
      </dsp:txXfrm>
    </dsp:sp>
    <dsp:sp modelId="{5D9438DD-E053-4172-A76B-391FBFC1BD39}">
      <dsp:nvSpPr>
        <dsp:cNvPr id="0" name=""/>
        <dsp:cNvSpPr/>
      </dsp:nvSpPr>
      <dsp:spPr>
        <a:xfrm>
          <a:off x="0" y="4548920"/>
          <a:ext cx="6666833" cy="835379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/>
            <a:t>Расписана экономика</a:t>
          </a:r>
          <a:endParaRPr lang="en-US" sz="2100" kern="1200"/>
        </a:p>
      </dsp:txBody>
      <dsp:txXfrm>
        <a:off x="40780" y="4589700"/>
        <a:ext cx="6585273" cy="7538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27.12.2024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27.12.2024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27.12.2024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27.12.2024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27.12.2024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27.12.2024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27.12.2024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51849" y="604061"/>
            <a:ext cx="6857981" cy="3406637"/>
          </a:xfrm>
        </p:spPr>
        <p:txBody>
          <a:bodyPr>
            <a:normAutofit/>
          </a:bodyPr>
          <a:lstStyle/>
          <a:p>
            <a:pPr algn="l"/>
            <a:r>
              <a:rPr lang="ru-RU" sz="3700" b="1" dirty="0">
                <a:solidFill>
                  <a:srgbClr val="FFFFFF"/>
                </a:solidFill>
                <a:latin typeface="Arial"/>
                <a:ea typeface="+mj-lt"/>
                <a:cs typeface="+mj-lt"/>
              </a:rPr>
              <a:t>Приложение для построения профилей изображений и хим. состава почв и почвообразующих </a:t>
            </a:r>
            <a:r>
              <a:rPr lang="ru-RU" sz="3700" b="1">
                <a:solidFill>
                  <a:srgbClr val="FFFFFF"/>
                </a:solidFill>
                <a:latin typeface="Arial"/>
                <a:ea typeface="+mj-lt"/>
                <a:cs typeface="+mj-lt"/>
              </a:rPr>
              <a:t>пород. "geoproof"</a:t>
            </a:r>
            <a:endParaRPr lang="ru-RU" sz="37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растение, небо, дерево, пейзаж&#10;&#10;Автоматически созданное описание">
            <a:extLst>
              <a:ext uri="{FF2B5EF4-FFF2-40B4-BE49-F238E27FC236}">
                <a16:creationId xmlns:a16="http://schemas.microsoft.com/office/drawing/2014/main" id="{5270A84A-7B38-A915-E269-0DA4CAB17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322" y="1324843"/>
            <a:ext cx="3157416" cy="316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9A248C-9B9B-4048-0177-7EDC2FE1A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ru-RU" sz="3400" b="1">
                <a:solidFill>
                  <a:srgbClr val="FFFFFF"/>
                </a:solidFill>
                <a:latin typeface="Arial"/>
                <a:cs typeface="Arial"/>
              </a:rPr>
              <a:t>Актуальность проекта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938B2B-0C08-DDC9-FE29-C0EF5FDE2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000">
                <a:latin typeface="Aptos"/>
                <a:cs typeface="Arial"/>
              </a:rPr>
              <a:t>Актуальность проекта состоит в том, что на данный момент не существует удобного приложения для обработки лабораторных данных связанных с анализом почвы. Что создает сложности для </a:t>
            </a:r>
            <a:r>
              <a:rPr lang="ru-RU" sz="2000" err="1">
                <a:latin typeface="Aptos"/>
                <a:cs typeface="Arial"/>
              </a:rPr>
              <a:t>среднестатического</a:t>
            </a:r>
            <a:r>
              <a:rPr lang="ru-RU" sz="2000">
                <a:latin typeface="Aptos"/>
                <a:cs typeface="Arial"/>
              </a:rPr>
              <a:t> обывателя.</a:t>
            </a:r>
            <a:endParaRPr lang="ru-RU" sz="2000">
              <a:latin typeface="Aptos"/>
            </a:endParaRPr>
          </a:p>
          <a:p>
            <a:r>
              <a:rPr lang="ru-RU" sz="2000">
                <a:latin typeface="Aptos"/>
                <a:cs typeface="Arial"/>
              </a:rPr>
              <a:t>Темпы роста частного строительства (ИЖС + дачные дома) в России увеличиваются на 50%. По прогнозам сайта “</a:t>
            </a:r>
            <a:r>
              <a:rPr lang="ru-RU" sz="2000" err="1">
                <a:latin typeface="Aptos"/>
                <a:cs typeface="Arial"/>
              </a:rPr>
              <a:t>Домклик</a:t>
            </a:r>
            <a:r>
              <a:rPr lang="ru-RU" sz="2000">
                <a:latin typeface="Aptos"/>
                <a:cs typeface="Arial"/>
              </a:rPr>
              <a:t>” в 2030 году ежегодно будет вводиться около 70 млн кв. м частного жилья.</a:t>
            </a:r>
            <a:endParaRPr lang="ru-RU" sz="2000"/>
          </a:p>
          <a:p>
            <a:r>
              <a:rPr lang="ru-RU" sz="2000">
                <a:latin typeface="Aptos"/>
                <a:cs typeface="Arial"/>
              </a:rPr>
              <a:t>Запросы в </a:t>
            </a:r>
            <a:r>
              <a:rPr lang="ru-RU" sz="2000" err="1">
                <a:latin typeface="Aptos"/>
                <a:cs typeface="Arial"/>
              </a:rPr>
              <a:t>yandex</a:t>
            </a:r>
            <a:r>
              <a:rPr lang="ru-RU" sz="2000">
                <a:latin typeface="Aptos"/>
                <a:cs typeface="Arial"/>
              </a:rPr>
              <a:t> “Экологическая экспертиза” составляет 51 671 запросов </a:t>
            </a:r>
            <a:br>
              <a:rPr lang="ru-RU" sz="2000" dirty="0">
                <a:latin typeface="Aptos"/>
                <a:cs typeface="Arial"/>
              </a:rPr>
            </a:br>
            <a:r>
              <a:rPr lang="ru-RU" sz="2000">
                <a:latin typeface="Aptos"/>
                <a:cs typeface="Arial"/>
              </a:rPr>
              <a:t>“Анализ почвы” составляет 16 674  запросов, Геологические изыскания составляют 17 784 запроса</a:t>
            </a:r>
            <a:br>
              <a:rPr lang="ru-RU" sz="2000" dirty="0">
                <a:latin typeface="Aptos"/>
                <a:cs typeface="Arial"/>
              </a:rPr>
            </a:br>
            <a:r>
              <a:rPr lang="ru-RU" sz="2000">
                <a:latin typeface="Aptos"/>
                <a:cs typeface="Arial"/>
              </a:rPr>
              <a:t>(кол-во запросов в месяц)</a:t>
            </a:r>
            <a:endParaRPr lang="ru-RU" sz="2000"/>
          </a:p>
          <a:p>
            <a:pPr marL="0" indent="0">
              <a:buNone/>
            </a:pPr>
            <a:br>
              <a:rPr lang="en-US" sz="2000" dirty="0"/>
            </a:b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4127462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771A50-5173-3F91-280A-AC49270DA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endParaRPr lang="ru-RU" sz="4000" b="1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en-US" sz="4000" b="1">
                <a:solidFill>
                  <a:srgbClr val="FFFFFF"/>
                </a:solidFill>
                <a:latin typeface="Arial"/>
                <a:cs typeface="Arial"/>
              </a:rPr>
              <a:t>Целевая аудитория</a:t>
            </a:r>
            <a:br>
              <a:rPr lang="en-US" sz="4000" b="1">
                <a:solidFill>
                  <a:srgbClr val="FFFFFF"/>
                </a:solidFill>
                <a:latin typeface="Arial"/>
              </a:rPr>
            </a:br>
            <a:endParaRPr lang="en-US" sz="4000" b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DC0D2C-6339-0B8D-014B-F9FB04386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1900">
                <a:latin typeface="Aptos"/>
              </a:rPr>
              <a:t>B2C</a:t>
            </a:r>
          </a:p>
          <a:p>
            <a:r>
              <a:rPr lang="ru-RU" sz="1900">
                <a:latin typeface="Aptos"/>
              </a:rPr>
              <a:t>Собственники участков, которые планируют строить частный дом, готовы делать геологические изыскания для определения состава почвы и получений рекомендаций по виду фундамента. Пол: мужчины, возраст 30-50 лет, уровень дохода на семью - 250 000 руб/месяц.</a:t>
            </a:r>
            <a:endParaRPr lang="ru-RU" sz="1900"/>
          </a:p>
          <a:p>
            <a:r>
              <a:rPr lang="ru-RU" sz="1900">
                <a:latin typeface="Aptos"/>
              </a:rPr>
              <a:t>Мужчины, женщины (20/80%), интересующиеся садоводством, выращиванием культур на дачных, приусадебных участках плодово-овощные культуры, цветы, которые не всегда получают хороший результат (урожай) или некоторые цветы плохо растут. Опыт садоводства: небольшой (менее 2 ух лет). Целевая аудитория, интересная нам, не обладает знаниями по составу почвы, по тому что лучше растет, какие растения, кустарники или цветы рекомендуется к выращиванию</a:t>
            </a:r>
            <a:endParaRPr lang="ru-RU" sz="1900"/>
          </a:p>
          <a:p>
            <a:pPr marL="0" indent="0">
              <a:buNone/>
            </a:pPr>
            <a:br>
              <a:rPr lang="en-US" sz="1900"/>
            </a:br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2247192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36B577-0C2C-1ABE-D876-78AD600FD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ru-RU" sz="4000" b="1">
                <a:solidFill>
                  <a:srgbClr val="FFFFFF"/>
                </a:solidFill>
                <a:latin typeface="Arial"/>
                <a:ea typeface="Batang"/>
                <a:cs typeface="Arial"/>
              </a:rPr>
              <a:t>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FCE471-8181-A23D-9746-DE31B98BC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ru-RU" sz="2000">
                <a:latin typeface="Raleway"/>
              </a:rPr>
              <a:t>Мы помогаем клиентам в различных ситуациях, в которых им может понадобится анализ почвы. Наш проект помогает решить проблему отсутствия приложения, которое может вывести результаты анализа почвы при помощи построения профилей изображения. Тем самым, клиент получает результаты анализа в доступном и понятном для него виде.</a:t>
            </a:r>
            <a:endParaRPr lang="ru-RU" sz="2000"/>
          </a:p>
          <a:p>
            <a:pPr marL="0" indent="0">
              <a:buNone/>
            </a:pPr>
            <a:br>
              <a:rPr lang="en-US" sz="2000"/>
            </a:br>
            <a:endParaRPr lang="en-US" sz="2000"/>
          </a:p>
          <a:p>
            <a:pPr marL="0" indent="0">
              <a:buNone/>
            </a:pPr>
            <a:endParaRPr lang="ru-RU" sz="2000"/>
          </a:p>
        </p:txBody>
      </p:sp>
    </p:spTree>
    <p:extLst>
      <p:ext uri="{BB962C8B-B14F-4D97-AF65-F5344CB8AC3E}">
        <p14:creationId xmlns:p14="http://schemas.microsoft.com/office/powerpoint/2010/main" val="1689495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2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0A8F2-D7B4-A4A2-9DA3-FC582DEE3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ru-RU" sz="4000" b="1">
                <a:solidFill>
                  <a:srgbClr val="FFFFFF"/>
                </a:solidFill>
                <a:latin typeface="Arial"/>
                <a:cs typeface="Arial"/>
              </a:rPr>
              <a:t>Решение</a:t>
            </a:r>
          </a:p>
        </p:txBody>
      </p:sp>
      <p:sp>
        <p:nvSpPr>
          <p:cNvPr id="43" name="Объект 2">
            <a:extLst>
              <a:ext uri="{FF2B5EF4-FFF2-40B4-BE49-F238E27FC236}">
                <a16:creationId xmlns:a16="http://schemas.microsoft.com/office/drawing/2014/main" id="{46A6BE0A-08F1-45F8-39A1-F7A6E5865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ru-RU" sz="1900"/>
              <a:t>Мобильное приложение, которое позволит: </a:t>
            </a:r>
          </a:p>
          <a:p>
            <a:pPr marL="0" indent="0">
              <a:buNone/>
            </a:pPr>
            <a:r>
              <a:rPr lang="ru-RU" sz="1900"/>
              <a:t>загрузить за 1-2 минуты полученные данные, </a:t>
            </a:r>
          </a:p>
          <a:p>
            <a:pPr marL="0" indent="0">
              <a:buNone/>
            </a:pPr>
            <a:r>
              <a:rPr lang="ru-RU" sz="1900"/>
              <a:t>обработать эти данные и представлять в виде понятного графика с пояснениями и рекомендациями по: постройке оптимального вида/типа фундамента для конкретного участка, необходимости системы дренажа, плодородности почвы, рекомендации по посадках</a:t>
            </a:r>
          </a:p>
          <a:p>
            <a:pPr marL="0" indent="0">
              <a:buNone/>
            </a:pPr>
            <a:r>
              <a:rPr lang="ru-RU" sz="1900"/>
              <a:t>Фильтры с проблемами: </a:t>
            </a:r>
          </a:p>
          <a:p>
            <a:pPr marL="0" indent="0">
              <a:buNone/>
            </a:pPr>
            <a:r>
              <a:rPr lang="ru-RU" sz="1900"/>
              <a:t>1) плодородность почвы + рекомендации по посадке плодово-овощных культур + улучшению состава почвы </a:t>
            </a:r>
          </a:p>
          <a:p>
            <a:pPr marL="0" indent="0">
              <a:buNone/>
            </a:pPr>
            <a:r>
              <a:rPr lang="ru-RU" sz="1900"/>
              <a:t>2) интерпретация геологических изысканий для фундамента </a:t>
            </a:r>
          </a:p>
          <a:p>
            <a:pPr marL="0" indent="0">
              <a:buNone/>
            </a:pPr>
            <a:r>
              <a:rPr lang="ru-RU" sz="1900"/>
              <a:t>3) интерпретация геологических изысканий для установки забора</a:t>
            </a:r>
          </a:p>
          <a:p>
            <a:pPr marL="0" indent="0">
              <a:buNone/>
            </a:pPr>
            <a:r>
              <a:rPr lang="ru-RU" sz="1900"/>
              <a:t>Экстренная кнопка вызова специалиста-геолога для консультации о полученных данных </a:t>
            </a:r>
          </a:p>
          <a:p>
            <a:endParaRPr lang="ru-RU" sz="1900"/>
          </a:p>
        </p:txBody>
      </p:sp>
    </p:spTree>
    <p:extLst>
      <p:ext uri="{BB962C8B-B14F-4D97-AF65-F5344CB8AC3E}">
        <p14:creationId xmlns:p14="http://schemas.microsoft.com/office/powerpoint/2010/main" val="2139491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F2D57B-8A30-62FE-3BEE-79C47172A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ru-RU" sz="4000" b="1">
                <a:solidFill>
                  <a:srgbClr val="FFFFFF"/>
                </a:solidFill>
                <a:latin typeface="Arial"/>
                <a:cs typeface="Arial"/>
              </a:rPr>
              <a:t>ЦЕННОСТЬ, ЦЕННОСТНОЕ ПРЕДЛОЖЕНИЕ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A62EA56F-D561-9603-238E-DDFC391B66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7517504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525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C0DA4F-AF0F-84F4-544B-09B2A649D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ru-RU" sz="4000" b="1">
                <a:solidFill>
                  <a:srgbClr val="FFFFFF"/>
                </a:solidFill>
              </a:rPr>
              <a:t>UI Дизайн</a:t>
            </a:r>
          </a:p>
        </p:txBody>
      </p:sp>
      <p:pic>
        <p:nvPicPr>
          <p:cNvPr id="4" name="Объект 3" descr="Изображение выглядит как текст, снимок экрана, программное обеспечение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44C2533F-831A-9E49-0E43-03C6691C38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7561" y="-2453"/>
            <a:ext cx="8151062" cy="6857100"/>
          </a:xfrm>
        </p:spPr>
      </p:pic>
    </p:spTree>
    <p:extLst>
      <p:ext uri="{BB962C8B-B14F-4D97-AF65-F5344CB8AC3E}">
        <p14:creationId xmlns:p14="http://schemas.microsoft.com/office/powerpoint/2010/main" val="3964343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424956-7E2B-7079-E764-5E70DDD93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ru-RU" sz="4000" b="1">
                <a:solidFill>
                  <a:srgbClr val="FFFFFF"/>
                </a:solidFill>
                <a:latin typeface="Arial"/>
                <a:cs typeface="Arial"/>
              </a:rPr>
              <a:t>Рынок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310F90-8041-C26F-EC85-F87059459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ru-RU" sz="2000" b="1">
                <a:latin typeface="Aptos"/>
              </a:rPr>
              <a:t>TAM</a:t>
            </a:r>
            <a:r>
              <a:rPr lang="ru-RU" sz="2000">
                <a:latin typeface="Aptos"/>
              </a:rPr>
              <a:t> (Россия) - в 2022 году, в России было построено приблизительно 227 тысяч частных домов</a:t>
            </a:r>
            <a:endParaRPr lang="ru-RU" sz="2000"/>
          </a:p>
          <a:p>
            <a:pPr marL="0" indent="0">
              <a:buNone/>
            </a:pPr>
            <a:r>
              <a:rPr lang="ru-RU" sz="2000">
                <a:latin typeface="Aptos"/>
              </a:rPr>
              <a:t>х средний чек 499 руб х1,5 = 169 909 500</a:t>
            </a:r>
            <a:endParaRPr lang="ru-RU" sz="2000"/>
          </a:p>
          <a:p>
            <a:pPr marL="0" indent="0">
              <a:buNone/>
            </a:pPr>
            <a:r>
              <a:rPr lang="ru-RU" sz="2000" b="1">
                <a:latin typeface="Aptos"/>
              </a:rPr>
              <a:t>SAM</a:t>
            </a:r>
            <a:r>
              <a:rPr lang="ru-RU" sz="2000">
                <a:latin typeface="Aptos"/>
              </a:rPr>
              <a:t> -  33% собственников делают геологические изыскания - 74 910 человек х средний чек 499 руб х1,5 = 56 070 135</a:t>
            </a:r>
            <a:endParaRPr lang="ru-RU" sz="2000"/>
          </a:p>
          <a:p>
            <a:pPr marL="0" indent="0">
              <a:buNone/>
            </a:pPr>
            <a:r>
              <a:rPr lang="ru-RU" sz="2000" b="1">
                <a:latin typeface="Aptos"/>
              </a:rPr>
              <a:t>SOM</a:t>
            </a:r>
            <a:r>
              <a:rPr lang="ru-RU" sz="2000">
                <a:latin typeface="Aptos"/>
              </a:rPr>
              <a:t> - 6% от SAM собственников которые делают ГИ готовы приобрести наше приложение для обработки данных почвы. Средний чек 499 x 1,5 = 3,5 млн. руб. </a:t>
            </a:r>
            <a:endParaRPr lang="ru-RU" sz="2000"/>
          </a:p>
          <a:p>
            <a:pPr marL="0" indent="0">
              <a:buNone/>
            </a:pPr>
            <a:r>
              <a:rPr lang="ru-RU" sz="2000">
                <a:latin typeface="Aptos"/>
              </a:rPr>
              <a:t>* Расчет снизу-вверх (от количества клиентов) </a:t>
            </a:r>
            <a:endParaRPr lang="ru-RU" sz="2000"/>
          </a:p>
          <a:p>
            <a:pPr marL="0" indent="0">
              <a:buNone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502219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4E7DB1-60A1-D5A3-35E1-1B59FD6D7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ru-RU" sz="3700" b="1">
                <a:solidFill>
                  <a:srgbClr val="FFFFFF"/>
                </a:solidFill>
                <a:latin typeface="Arial"/>
                <a:ea typeface="+mj-lt"/>
                <a:cs typeface="Arial"/>
              </a:rPr>
              <a:t>Конкуренты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9A694E-7582-BDDF-C444-14794A50D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ru-RU" sz="1700"/>
              <a:t>Альтернативные решения: </a:t>
            </a:r>
          </a:p>
          <a:p>
            <a:pPr marL="0" indent="0">
              <a:buNone/>
            </a:pPr>
            <a:r>
              <a:rPr lang="ru-RU" sz="1700"/>
              <a:t>геология: лаборатория по геологическим изысканиям + приглашение инженера для интерпретации решений геологии и разработки плана фундамента. Стоимость геологических изысканий (25 т.руб - 2 шурфа на пятно застройки размерами 10x10м) </a:t>
            </a:r>
          </a:p>
          <a:p>
            <a:pPr marL="0" indent="0">
              <a:buNone/>
            </a:pPr>
            <a:endParaRPr lang="ru-RU" sz="1700"/>
          </a:p>
          <a:p>
            <a:pPr marL="0" indent="0">
              <a:buNone/>
            </a:pPr>
            <a:r>
              <a:rPr lang="ru-RU" sz="1700"/>
              <a:t>анализ плодородия почвы: </a:t>
            </a:r>
          </a:p>
          <a:p>
            <a:pPr marL="0" indent="0">
              <a:buNone/>
            </a:pPr>
            <a:r>
              <a:rPr lang="ru-RU" sz="1700"/>
              <a:t>вариант 1: “сарафанное радио” от соседей, </a:t>
            </a:r>
          </a:p>
          <a:p>
            <a:pPr marL="0" indent="0">
              <a:buNone/>
            </a:pPr>
            <a:r>
              <a:rPr lang="ru-RU" sz="1700"/>
              <a:t>вариант 2 метод проб и ошибок</a:t>
            </a:r>
            <a:br>
              <a:rPr lang="ru-RU" sz="1700"/>
            </a:br>
            <a:br>
              <a:rPr lang="ru-RU" sz="1700"/>
            </a:br>
            <a:r>
              <a:rPr lang="ru-RU" sz="1700"/>
              <a:t>Вариант 3 покупка прибора “измеритель кислотности (pH), влажности и освещенности почвы” - 400 рублей + затраты времени на поиск и обработку данных о том, какие растения лучше выращивать при полученных условиях </a:t>
            </a:r>
          </a:p>
          <a:p>
            <a:pPr marL="0" indent="0">
              <a:buNone/>
            </a:pPr>
            <a:endParaRPr lang="en-US" sz="1700"/>
          </a:p>
          <a:p>
            <a:pPr marL="0" indent="0">
              <a:buNone/>
            </a:pPr>
            <a:r>
              <a:rPr lang="ru-RU" sz="1700"/>
              <a:t>Ханты-Мансийск - Научно-аналитический центр рационального недропользования им. В.И. Шпильмана</a:t>
            </a:r>
          </a:p>
          <a:p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532786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0C367D-DF42-489D-AE60-E49A77F5D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ru-RU" sz="4000" b="1">
                <a:solidFill>
                  <a:srgbClr val="FFFFFF"/>
                </a:solidFill>
                <a:latin typeface="Arial"/>
                <a:cs typeface="Arial"/>
              </a:rPr>
              <a:t>Бизнес-Модель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337A80-0683-C180-A236-2FAA167E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ru-RU" sz="1300">
                <a:latin typeface="Aptos"/>
              </a:rPr>
              <a:t>БИЗНЕС-МОДЕЛЬ – PAY PER USE</a:t>
            </a:r>
            <a:endParaRPr lang="ru-RU" sz="1300"/>
          </a:p>
          <a:p>
            <a:pPr marL="0" indent="0">
              <a:buNone/>
            </a:pPr>
            <a:r>
              <a:rPr lang="en-US" sz="1300"/>
              <a:t>Мы будем делать приложение “Geocheck” для собственников участков, которые планируют строить частный дом</a:t>
            </a:r>
          </a:p>
          <a:p>
            <a:pPr marL="0" indent="0">
              <a:buNone/>
            </a:pPr>
            <a:endParaRPr lang="en-US" sz="1300"/>
          </a:p>
          <a:p>
            <a:pPr marL="0" indent="0">
              <a:buNone/>
            </a:pPr>
            <a:r>
              <a:rPr lang="en-US" sz="1300"/>
              <a:t>Стоимость для физ. лиц: ~ 499 руб/ 1 пользование. Среднегодовой чек ~ 750 руб.)</a:t>
            </a:r>
          </a:p>
          <a:p>
            <a:pPr marL="0" indent="0">
              <a:buNone/>
            </a:pPr>
            <a:r>
              <a:rPr lang="en-US" sz="1300"/>
              <a:t>Дополнительно мы можем заработать на лабораториях.</a:t>
            </a:r>
          </a:p>
          <a:p>
            <a:pPr marL="0" indent="0">
              <a:buNone/>
            </a:pPr>
            <a:r>
              <a:rPr lang="en-US" sz="1300"/>
              <a:t>Стоимость для юр.лиц (лаборатории): </a:t>
            </a:r>
          </a:p>
          <a:p>
            <a:pPr marL="0" indent="0">
              <a:buNone/>
            </a:pPr>
            <a:r>
              <a:rPr lang="en-US" sz="1300"/>
              <a:t>базовый ~1500 руб/месяц (10 запросов)</a:t>
            </a:r>
          </a:p>
          <a:p>
            <a:pPr marL="0" indent="0">
              <a:buNone/>
            </a:pPr>
            <a:r>
              <a:rPr lang="en-US" sz="1300"/>
              <a:t>расширенный ~ 5000 руб/месяц (30 запросов)</a:t>
            </a:r>
          </a:p>
          <a:p>
            <a:pPr marL="0" indent="0">
              <a:buNone/>
            </a:pPr>
            <a:endParaRPr lang="en-US" sz="1300"/>
          </a:p>
          <a:p>
            <a:pPr marL="0" indent="0">
              <a:buNone/>
            </a:pPr>
            <a:r>
              <a:rPr lang="en-US" sz="1300"/>
              <a:t>У нас будут покупать услуги обработки результата анализа почвы по различным запросам</a:t>
            </a:r>
          </a:p>
          <a:p>
            <a:pPr marL="0" indent="0">
              <a:buNone/>
            </a:pPr>
            <a:r>
              <a:rPr lang="en-US" sz="1300"/>
              <a:t>Отдельно - обращение к эксперту-геологу - 1500 руб (30 мин)</a:t>
            </a:r>
          </a:p>
          <a:p>
            <a:pPr marL="0" indent="0">
              <a:buNone/>
            </a:pPr>
            <a:endParaRPr lang="en-US" sz="1300"/>
          </a:p>
          <a:p>
            <a:pPr marL="0" indent="0">
              <a:buNone/>
            </a:pPr>
            <a:r>
              <a:rPr lang="en-US" sz="1300"/>
              <a:t>Каналы продвижения: специализированные группы VK. форумы, таргетированная реклама</a:t>
            </a:r>
          </a:p>
          <a:p>
            <a:pPr marL="0" indent="0">
              <a:buNone/>
            </a:pPr>
            <a:br>
              <a:rPr lang="en-US" sz="1300"/>
            </a:br>
            <a:br>
              <a:rPr lang="en-US" sz="1300"/>
            </a:br>
            <a:endParaRPr lang="en-US" sz="1300"/>
          </a:p>
        </p:txBody>
      </p:sp>
    </p:spTree>
    <p:extLst>
      <p:ext uri="{BB962C8B-B14F-4D97-AF65-F5344CB8AC3E}">
        <p14:creationId xmlns:p14="http://schemas.microsoft.com/office/powerpoint/2010/main" val="3653810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E148D5-91CF-63AA-2748-7FE5FC450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ru-RU" sz="3400" b="1">
                <a:solidFill>
                  <a:srgbClr val="FFFFFF"/>
                </a:solidFill>
                <a:latin typeface="Arial"/>
                <a:cs typeface="Arial"/>
              </a:rPr>
              <a:t>Планы развития, основные укрупненные задачи</a:t>
            </a:r>
            <a:endParaRPr lang="ru-RU" sz="3400">
              <a:solidFill>
                <a:srgbClr val="FFFFFF"/>
              </a:solidFill>
              <a:latin typeface="Aptos Display" panose="020F0302020204030204"/>
              <a:cs typeface="Arial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BAC7A0-E11F-D787-8862-4F2B2AC5B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endParaRPr lang="ru-RU" sz="2000" dirty="0">
              <a:latin typeface="Raleway"/>
            </a:endParaRPr>
          </a:p>
          <a:p>
            <a:pPr marL="342900" indent="-342900">
              <a:buAutoNum type="arabicPeriod"/>
            </a:pPr>
            <a:r>
              <a:rPr lang="ru-RU" sz="2000">
                <a:latin typeface="Raleway"/>
              </a:rPr>
              <a:t>Создание MVP приложения на zero coding сайте - 1 месяц</a:t>
            </a:r>
            <a:endParaRPr lang="ru-RU" sz="2000"/>
          </a:p>
          <a:p>
            <a:pPr marL="342900" indent="-342900">
              <a:buAutoNum type="arabicPeriod"/>
            </a:pPr>
            <a:r>
              <a:rPr lang="ru-RU" sz="2000">
                <a:latin typeface="Raleway"/>
              </a:rPr>
              <a:t>Выбор партнеров (команды) для создания приложения (Готовый продукт) - 2 недели</a:t>
            </a:r>
            <a:endParaRPr lang="ru-RU" sz="2000"/>
          </a:p>
          <a:p>
            <a:pPr marL="342900" indent="-342900">
              <a:buAutoNum type="arabicPeriod"/>
            </a:pPr>
            <a:r>
              <a:rPr lang="ru-RU" sz="2000">
                <a:latin typeface="Raleway"/>
              </a:rPr>
              <a:t>Тестирование MVP на целевой группе - 2 недели </a:t>
            </a:r>
            <a:endParaRPr lang="ru-RU" sz="2000"/>
          </a:p>
          <a:p>
            <a:pPr marL="342900" indent="-342900">
              <a:buAutoNum type="arabicPeriod"/>
            </a:pPr>
            <a:r>
              <a:rPr lang="ru-RU" sz="2000">
                <a:latin typeface="Raleway"/>
              </a:rPr>
              <a:t>Исправление ошибок приложения - 2 недели </a:t>
            </a:r>
            <a:endParaRPr lang="ru-RU" sz="2000"/>
          </a:p>
          <a:p>
            <a:pPr marL="342900" indent="-342900">
              <a:buAutoNum type="arabicPeriod"/>
            </a:pPr>
            <a:r>
              <a:rPr lang="ru-RU" sz="2000">
                <a:latin typeface="Raleway"/>
              </a:rPr>
              <a:t>Выпуск готового приложения, подключение нейросети и её обучение - 3-4 месяца </a:t>
            </a:r>
            <a:endParaRPr lang="ru-RU" sz="2000"/>
          </a:p>
          <a:p>
            <a:pPr marL="342900" indent="-342900">
              <a:buAutoNum type="arabicPeriod"/>
            </a:pPr>
            <a:r>
              <a:rPr lang="ru-RU" sz="2000">
                <a:latin typeface="Raleway"/>
              </a:rPr>
              <a:t>Привлечение первых пользователей, старт рекламной кампании - 2 недели </a:t>
            </a:r>
            <a:endParaRPr lang="ru-RU" sz="2000">
              <a:latin typeface="Aptos" panose="020B0004020202020204"/>
            </a:endParaRPr>
          </a:p>
          <a:p>
            <a:pPr marL="342900" indent="-342900">
              <a:buAutoNum type="arabicPeriod"/>
            </a:pPr>
            <a:r>
              <a:rPr lang="ru-RU" sz="2000">
                <a:latin typeface="Raleway"/>
              </a:rPr>
              <a:t>Итого: до 7 месяцев </a:t>
            </a:r>
            <a:endParaRPr lang="ru-RU" sz="2000"/>
          </a:p>
          <a:p>
            <a:pPr marL="0" indent="0">
              <a:buNone/>
            </a:pPr>
            <a:br>
              <a:rPr lang="en-US" sz="2000" dirty="0"/>
            </a:b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955899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8AC372-B0B1-1D5E-70CE-3AEE8E809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ru-RU" sz="4000" b="1">
                <a:solidFill>
                  <a:srgbClr val="FFFFFF"/>
                </a:solidFill>
                <a:latin typeface="Arial"/>
                <a:cs typeface="Arial"/>
              </a:rPr>
              <a:t>Текущие результаты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46B125D1-800F-9DB7-12A0-FACD20F5AA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1798086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8859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CB2C85-26FE-A0DA-E662-FD2449040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ru-RU" sz="4000">
                <a:solidFill>
                  <a:srgbClr val="FFFFFF"/>
                </a:solidFill>
              </a:rPr>
              <a:t>Команда Стартапа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9DEAFF9E-ABC7-02D2-1203-4950A2965E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6552040"/>
              </p:ext>
            </p:extLst>
          </p:nvPr>
        </p:nvGraphicFramePr>
        <p:xfrm>
          <a:off x="4291641" y="1502433"/>
          <a:ext cx="7802653" cy="357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9230">
                  <a:extLst>
                    <a:ext uri="{9D8B030D-6E8A-4147-A177-3AD203B41FA5}">
                      <a16:colId xmlns:a16="http://schemas.microsoft.com/office/drawing/2014/main" val="2535648604"/>
                    </a:ext>
                  </a:extLst>
                </a:gridCol>
                <a:gridCol w="2216484">
                  <a:extLst>
                    <a:ext uri="{9D8B030D-6E8A-4147-A177-3AD203B41FA5}">
                      <a16:colId xmlns:a16="http://schemas.microsoft.com/office/drawing/2014/main" val="2001303211"/>
                    </a:ext>
                  </a:extLst>
                </a:gridCol>
                <a:gridCol w="2506939">
                  <a:extLst>
                    <a:ext uri="{9D8B030D-6E8A-4147-A177-3AD203B41FA5}">
                      <a16:colId xmlns:a16="http://schemas.microsoft.com/office/drawing/2014/main" val="130812747"/>
                    </a:ext>
                  </a:extLst>
                </a:gridCol>
              </a:tblGrid>
              <a:tr h="706321">
                <a:tc>
                  <a:txBody>
                    <a:bodyPr/>
                    <a:lstStyle/>
                    <a:p>
                      <a:pPr rtl="0" fontAlgn="ctr"/>
                      <a:r>
                        <a:rPr lang="ru-RU" sz="1800" b="1" i="0" u="none" strike="noStrike">
                          <a:solidFill>
                            <a:srgbClr val="132C40"/>
                          </a:solidFill>
                          <a:effectLst/>
                          <a:latin typeface="Raleway" pitchFamily="2" charset="0"/>
                        </a:rPr>
                        <a:t>РОЛЬ</a:t>
                      </a:r>
                      <a:endParaRPr lang="ru-RU" sz="2900">
                        <a:effectLst/>
                      </a:endParaRPr>
                    </a:p>
                  </a:txBody>
                  <a:tcPr marL="153284" marR="153284" marT="153284" marB="153284" anchor="ctr">
                    <a:lnL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ru-RU" sz="1800" b="1" i="0" u="none" strike="noStrike">
                          <a:solidFill>
                            <a:srgbClr val="132C40"/>
                          </a:solidFill>
                          <a:effectLst/>
                          <a:latin typeface="Raleway" pitchFamily="2" charset="0"/>
                        </a:rPr>
                        <a:t>ФАМИЛИЯ ИМЯ</a:t>
                      </a:r>
                      <a:endParaRPr lang="ru-RU" sz="2900">
                        <a:effectLst/>
                      </a:endParaRPr>
                    </a:p>
                  </a:txBody>
                  <a:tcPr marL="153284" marR="153284" marT="153284" marB="153284" anchor="ctr">
                    <a:lnL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132C40"/>
                          </a:solidFill>
                          <a:effectLst/>
                          <a:latin typeface="Raleway" pitchFamily="2" charset="0"/>
                        </a:rPr>
                        <a:t>ФОТО</a:t>
                      </a:r>
                      <a:endParaRPr lang="ru-RU" sz="2900">
                        <a:effectLst/>
                      </a:endParaRPr>
                    </a:p>
                  </a:txBody>
                  <a:tcPr marL="153284" marR="153284" marT="153284" marB="153284" anchor="ctr">
                    <a:lnL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6784423"/>
                  </a:ext>
                </a:extLst>
              </a:tr>
              <a:tr h="2873444">
                <a:tc>
                  <a:txBody>
                    <a:bodyPr/>
                    <a:lstStyle/>
                    <a:p>
                      <a:pPr lvl="0" algn="l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>
                          <a:solidFill>
                            <a:srgbClr val="132C40"/>
                          </a:solidFill>
                          <a:effectLst/>
                          <a:latin typeface="Raleway"/>
                        </a:rPr>
                        <a:t>ЛИДЕР (</a:t>
                      </a:r>
                      <a:r>
                        <a:rPr lang="af-ZA" sz="1800" b="1" i="0" u="none" strike="noStrike">
                          <a:solidFill>
                            <a:srgbClr val="132C40"/>
                          </a:solidFill>
                          <a:effectLst/>
                          <a:latin typeface="Raleway"/>
                        </a:rPr>
                        <a:t>CEO), </a:t>
                      </a:r>
                      <a:r>
                        <a:rPr lang="af-ZA" sz="1800" b="1" i="0" u="none" strike="noStrike" noProof="0">
                          <a:solidFill>
                            <a:srgbClr val="132C40"/>
                          </a:solidFill>
                          <a:effectLst/>
                          <a:latin typeface="Raleway"/>
                        </a:rPr>
                        <a:t>ТЕХНОЛОГ, РАЗРАБОТЧИК (CTO)</a:t>
                      </a:r>
                      <a:endParaRPr lang="af-ZA" sz="2900">
                        <a:effectLst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f-ZA" sz="1800" b="1" i="0" u="none" strike="noStrike" noProof="0">
                          <a:solidFill>
                            <a:srgbClr val="132C40"/>
                          </a:solidFill>
                          <a:effectLst/>
                          <a:latin typeface="Raleway"/>
                        </a:rPr>
                        <a:t>МАРКЕТОЛОГ (СMO)</a:t>
                      </a:r>
                      <a:endParaRPr lang="af-ZA" sz="2900"/>
                    </a:p>
                    <a:p>
                      <a:pPr lvl="0">
                        <a:buNone/>
                      </a:pPr>
                      <a:br>
                        <a:rPr lang="en-US" sz="2900" dirty="0"/>
                      </a:br>
                      <a:endParaRPr lang="en-US" sz="2900" dirty="0"/>
                    </a:p>
                  </a:txBody>
                  <a:tcPr marL="153284" marR="153284" marT="153284" marB="153284" anchor="ctr">
                    <a:lnL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ru-RU" sz="1800" b="1" i="0" u="none" strike="noStrike">
                          <a:solidFill>
                            <a:srgbClr val="132C40"/>
                          </a:solidFill>
                          <a:effectLst/>
                          <a:latin typeface="Raleway"/>
                        </a:rPr>
                        <a:t>Эйхман Родион</a:t>
                      </a:r>
                    </a:p>
                  </a:txBody>
                  <a:tcPr marL="153284" marR="153284" marT="153284" marB="153284" anchor="ctr">
                    <a:lnL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ctr"/>
                      <a:br>
                        <a:rPr lang="ru-RU" sz="2900" dirty="0">
                          <a:effectLst/>
                        </a:rPr>
                      </a:br>
                      <a:br>
                        <a:rPr lang="ru-RU" sz="2900" dirty="0">
                          <a:effectLst/>
                        </a:rPr>
                      </a:br>
                      <a:br>
                        <a:rPr lang="ru-RU" sz="2900" dirty="0">
                          <a:effectLst/>
                        </a:rPr>
                      </a:br>
                      <a:br>
                        <a:rPr lang="ru-RU" sz="2900" dirty="0">
                          <a:effectLst/>
                        </a:rPr>
                      </a:br>
                      <a:endParaRPr lang="ru-RU" sz="2900" dirty="0">
                        <a:effectLst/>
                      </a:endParaRPr>
                    </a:p>
                  </a:txBody>
                  <a:tcPr marL="153284" marR="153284" marT="153284" marB="153284" anchor="ctr">
                    <a:lnL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4416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97624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877</Words>
  <Application>Microsoft Office PowerPoint</Application>
  <PresentationFormat>Широкоэкранный</PresentationFormat>
  <Paragraphs>85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Raleway</vt:lpstr>
      <vt:lpstr>Тема Office</vt:lpstr>
      <vt:lpstr>Приложение для построения профилей изображений и хим. состава почв и почвообразующих пород. "geoproof"</vt:lpstr>
      <vt:lpstr>Актуальность проекта </vt:lpstr>
      <vt:lpstr> Целевая аудитория </vt:lpstr>
      <vt:lpstr>Проблема</vt:lpstr>
      <vt:lpstr>Решение</vt:lpstr>
      <vt:lpstr>ЦЕННОСТЬ, ЦЕННОСТНОЕ ПРЕДЛОЖЕНИЕ</vt:lpstr>
      <vt:lpstr>UI Дизайн</vt:lpstr>
      <vt:lpstr>Рынок</vt:lpstr>
      <vt:lpstr>Конкуренты</vt:lpstr>
      <vt:lpstr>Бизнес-Модель</vt:lpstr>
      <vt:lpstr>Планы развития, основные укрупненные задачи</vt:lpstr>
      <vt:lpstr>Текущие результаты</vt:lpstr>
      <vt:lpstr>Команда Стартапа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Rodion</dc:creator>
  <cp:lastModifiedBy>Родион Эйхман</cp:lastModifiedBy>
  <cp:revision>132</cp:revision>
  <dcterms:created xsi:type="dcterms:W3CDTF">2024-12-16T22:00:37Z</dcterms:created>
  <dcterms:modified xsi:type="dcterms:W3CDTF">2024-12-27T02:29:42Z</dcterms:modified>
</cp:coreProperties>
</file>