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6"/>
  </p:notesMasterIdLst>
  <p:sldIdLst>
    <p:sldId id="409" r:id="rId2"/>
    <p:sldId id="487" r:id="rId3"/>
    <p:sldId id="489" r:id="rId4"/>
    <p:sldId id="496" r:id="rId5"/>
    <p:sldId id="473" r:id="rId6"/>
    <p:sldId id="468" r:id="rId7"/>
    <p:sldId id="493" r:id="rId8"/>
    <p:sldId id="503" r:id="rId9"/>
    <p:sldId id="495" r:id="rId10"/>
    <p:sldId id="506" r:id="rId11"/>
    <p:sldId id="505" r:id="rId12"/>
    <p:sldId id="494" r:id="rId13"/>
    <p:sldId id="472" r:id="rId14"/>
    <p:sldId id="504" r:id="rId15"/>
  </p:sldIdLst>
  <p:sldSz cx="12192000" cy="6858000"/>
  <p:notesSz cx="6797675" cy="9929813"/>
  <p:embeddedFontLst>
    <p:embeddedFont>
      <p:font typeface="Aldhabi" panose="020B0604020202020204" charset="-78"/>
      <p:regular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Angsana New" panose="020B0604020202020204" charset="-34"/>
      <p:regular r:id="rId20"/>
      <p:bold r:id="rId21"/>
      <p:italic r:id="rId22"/>
      <p:boldItalic r:id="rId23"/>
    </p:embeddedFont>
    <p:embeddedFont>
      <p:font typeface="Cambria" panose="02040503050406030204" pitchFamily="18" charset="0"/>
      <p:regular r:id="rId24"/>
      <p:bold r:id="rId25"/>
      <p:italic r:id="rId26"/>
      <p:boldItalic r:id="rId27"/>
    </p:embeddedFont>
    <p:embeddedFont>
      <p:font typeface="Gabriola" panose="04040605051002020D02" pitchFamily="82" charset="0"/>
      <p:regular r:id="rId28"/>
    </p:embeddedFont>
    <p:embeddedFont>
      <p:font typeface="Tahoma" panose="020B0604030504040204" pitchFamily="34" charset="0"/>
      <p:regular r:id="rId29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Verdana" panose="020B060403050404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99D5"/>
    <a:srgbClr val="DEEBF7"/>
    <a:srgbClr val="C9C9C9"/>
    <a:srgbClr val="CF2003"/>
    <a:srgbClr val="FC4F32"/>
    <a:srgbClr val="8A1702"/>
    <a:srgbClr val="FC4628"/>
    <a:srgbClr val="FD9887"/>
    <a:srgbClr val="C91F03"/>
    <a:srgbClr val="94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74" autoAdjust="0"/>
    <p:restoredTop sz="91076" autoAdjust="0"/>
  </p:normalViewPr>
  <p:slideViewPr>
    <p:cSldViewPr snapToGrid="0" showGuides="1">
      <p:cViewPr varScale="1">
        <p:scale>
          <a:sx n="152" d="100"/>
          <a:sy n="152" d="100"/>
        </p:scale>
        <p:origin x="-666" y="-90"/>
      </p:cViewPr>
      <p:guideLst>
        <p:guide orient="horz" pos="2183"/>
        <p:guide pos="3840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fld id="{0E94B98A-BBFE-4F29-BDE1-5B3554ECAAD8}" type="datetimeFigureOut">
              <a:rPr lang="ru-RU" smtClean="0"/>
              <a:pPr/>
              <a:t>20.12.2022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16"/>
            <a:ext cx="5438775" cy="3909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2768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2768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fld id="{A6CA81B6-6484-42E7-BCC4-361817F26B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779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100" dirty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E4FAA2-E5C8-4DFD-B585-38EA8E34C959}" type="slidenum">
              <a:rPr lang="ru-RU" altLang="ru-RU" sz="1200" u="none">
                <a:solidFill>
                  <a:srgbClr val="000000"/>
                </a:solidFill>
              </a:rPr>
              <a:pPr/>
              <a:t>1</a:t>
            </a:fld>
            <a:endParaRPr lang="ru-RU" altLang="ru-RU" sz="1200" u="non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6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467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81B6-6484-42E7-BCC4-361817F26B5A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184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658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259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945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034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81B6-6484-42E7-BCC4-361817F26B5A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334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0719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988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0539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9397A-FDF8-49A6-872C-354118C65FC8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868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100" dirty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E4FAA2-E5C8-4DFD-B585-38EA8E34C959}" type="slidenum">
              <a:rPr lang="ru-RU" altLang="ru-RU" sz="1200" u="none">
                <a:solidFill>
                  <a:srgbClr val="000000"/>
                </a:solidFill>
              </a:rPr>
              <a:pPr/>
              <a:t>14</a:t>
            </a:fld>
            <a:endParaRPr lang="ru-RU" altLang="ru-RU" sz="1200" u="non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517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3F0A-6F00-4F32-9CF5-BA31211FDE5A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92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9D52-BC67-40B4-B69E-66918D366633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72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EFE0C-A30F-4EF5-A3CF-87DBCA1418E9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41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CB17-4803-46F5-8508-44D45241E35C}" type="datetime1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8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49FF-7F51-4303-9FCC-30CB74FD2403}" type="datetime1">
              <a:rPr lang="ru-RU" smtClean="0"/>
              <a:t>20.12.2022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2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4F535-01D5-4FC6-950A-50D655956494}" type="datetime1">
              <a:rPr lang="ru-RU" smtClean="0"/>
              <a:t>20.12.2022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1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70CB-4A15-43CD-9F49-4D1B8E2F5085}" type="datetime1">
              <a:rPr lang="ru-RU" smtClean="0"/>
              <a:t>20.12.2022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AD32-B55F-4A7C-B4C7-F4CCA52113CE}" type="datetime1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61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09EA-681A-4458-A544-D86C130D122B}" type="datetime1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659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13790-D8D9-4E95-9B05-C0D159123C67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344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AF1D-EE6C-4EE5-8489-9BF87503825A}" type="datetime1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99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5ADE3C87-26A9-4B5F-8F42-D386D5495F77}" type="datetime1">
              <a:rPr lang="ru-RU" smtClean="0"/>
              <a:t>20.12.2022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76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5400000">
            <a:off x="5454035" y="-5454039"/>
            <a:ext cx="1283921" cy="12191997"/>
          </a:xfrm>
          <a:prstGeom prst="rect">
            <a:avLst/>
          </a:prstGeom>
          <a:solidFill>
            <a:srgbClr val="5799D5">
              <a:alpha val="69804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reflection blurRad="6350" stA="50000" endA="300" endPos="90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5"/>
          <p:cNvSpPr>
            <a:spLocks noChangeArrowheads="1"/>
          </p:cNvSpPr>
          <p:nvPr/>
        </p:nvSpPr>
        <p:spPr bwMode="auto">
          <a:xfrm>
            <a:off x="4753628" y="3651347"/>
            <a:ext cx="49131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 smtClean="0">
                <a:latin typeface="Verdana" panose="020B0604030504040204" pitchFamily="34" charset="0"/>
                <a:cs typeface="Times New Roman" panose="02020603050405020304" pitchFamily="18" charset="0"/>
              </a:rPr>
              <a:t>Рыбалова Анастасия Романовна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ru-RU" sz="1400" b="1" dirty="0">
              <a:latin typeface="Verdana" panose="020B0604030504040204" pitchFamily="34" charset="0"/>
              <a:cs typeface="Arial" charset="0"/>
            </a:endParaRPr>
          </a:p>
        </p:txBody>
      </p:sp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6426201" y="6538912"/>
            <a:ext cx="1854954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050" dirty="0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Томск </a:t>
            </a:r>
            <a:r>
              <a:rPr lang="ru-RU" sz="1050" dirty="0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2022 г.</a:t>
            </a:r>
            <a:endParaRPr lang="ru-RU" sz="105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380" y="1532769"/>
            <a:ext cx="11269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Устройство для тренировки офтальмологических навыков </a:t>
            </a:r>
            <a:endParaRPr lang="ru-RU" sz="36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45508" y="2870571"/>
            <a:ext cx="6761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«Повышаем квалификацию врачей офтальмологов с помощью внедрения </a:t>
            </a:r>
            <a:r>
              <a:rPr lang="ru-RU" sz="2000" i="1" dirty="0" err="1"/>
              <a:t>симуляционных</a:t>
            </a:r>
            <a:r>
              <a:rPr lang="ru-RU" sz="2000" i="1" dirty="0"/>
              <a:t> технологий»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10876" y="4234125"/>
            <a:ext cx="3372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+7(923) 413 89 57</a:t>
            </a:r>
          </a:p>
          <a:p>
            <a:r>
              <a:rPr lang="en-US" dirty="0" smtClean="0"/>
              <a:t>E-mail</a:t>
            </a:r>
            <a:r>
              <a:rPr lang="ru-RU" dirty="0" smtClean="0"/>
              <a:t>: </a:t>
            </a:r>
            <a:r>
              <a:rPr lang="en-US" dirty="0" smtClean="0"/>
              <a:t>rybalovan@mail.ru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/>
          <a:stretch/>
        </p:blipFill>
        <p:spPr>
          <a:xfrm>
            <a:off x="9806893" y="2870570"/>
            <a:ext cx="2109958" cy="2579411"/>
          </a:xfrm>
          <a:prstGeom prst="flowChartInputOutpu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584" y="339976"/>
            <a:ext cx="2916188" cy="540965"/>
          </a:xfrm>
          <a:prstGeom prst="rect">
            <a:avLst/>
          </a:prstGeom>
        </p:spPr>
      </p:pic>
      <p:pic>
        <p:nvPicPr>
          <p:cNvPr id="10" name="Google Shape;8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0848" y="426410"/>
            <a:ext cx="964406" cy="3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8093" y="438418"/>
            <a:ext cx="1033623" cy="3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35643" y="415747"/>
            <a:ext cx="1320271" cy="41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72751" y="257499"/>
            <a:ext cx="1238125" cy="641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445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794692" y="1009090"/>
            <a:ext cx="2138462" cy="189560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760683" y="3485072"/>
            <a:ext cx="2138462" cy="18956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Заголовок 6"/>
          <p:cNvSpPr txBox="1">
            <a:spLocks/>
          </p:cNvSpPr>
          <p:nvPr/>
        </p:nvSpPr>
        <p:spPr>
          <a:xfrm>
            <a:off x="6564698" y="4344097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53986" y="993118"/>
            <a:ext cx="6013075" cy="1815882"/>
          </a:xfrm>
          <a:prstGeom prst="rect">
            <a:avLst/>
          </a:prstGeom>
          <a:ln w="6985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В России доля осложнений после коррекции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миопии и миопического астигматизма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при использовании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технологии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ReLEx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SMILE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0998" y="6119336"/>
            <a:ext cx="109410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С.Ю. Анисимова, С.И. Анисимов, И.В.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Новак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К.М. Полякова, Н.С. Анисимова- «Клинические результаты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факоэмульсификации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фемтолазерным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сопровождением</a:t>
            </a:r>
            <a:r>
              <a:rPr lang="ru-RU" sz="10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endParaRPr lang="ru-RU" sz="1050" dirty="0">
              <a:latin typeface="Times New Roman" panose="02020603050405020304" pitchFamily="18" charset="0"/>
            </a:endParaRPr>
          </a:p>
          <a:p>
            <a:r>
              <a:rPr lang="ru-RU" sz="1050" dirty="0" err="1"/>
              <a:t>Давтян</a:t>
            </a:r>
            <a:r>
              <a:rPr lang="ru-RU" sz="1050" dirty="0"/>
              <a:t> </a:t>
            </a:r>
            <a:r>
              <a:rPr lang="ru-RU" sz="1050" dirty="0" smtClean="0"/>
              <a:t>К.К. «Повышение клинической эффективности коррекции миопии и миопического астигматизма методом </a:t>
            </a:r>
            <a:r>
              <a:rPr lang="ru-RU" sz="1050" dirty="0" err="1" smtClean="0"/>
              <a:t>микроинвазивной</a:t>
            </a:r>
            <a:r>
              <a:rPr lang="ru-RU" sz="1050" dirty="0" smtClean="0"/>
              <a:t> </a:t>
            </a:r>
            <a:r>
              <a:rPr lang="ru-RU" sz="1050" dirty="0" err="1" smtClean="0"/>
              <a:t>фемтолазерной</a:t>
            </a:r>
            <a:r>
              <a:rPr lang="ru-RU" sz="1050" dirty="0" smtClean="0"/>
              <a:t> </a:t>
            </a:r>
            <a:r>
              <a:rPr lang="ru-RU" sz="1050" dirty="0" err="1" smtClean="0"/>
              <a:t>экстрации</a:t>
            </a:r>
            <a:r>
              <a:rPr lang="ru-RU" sz="1050" dirty="0" smtClean="0"/>
              <a:t> роговичной </a:t>
            </a:r>
            <a:r>
              <a:rPr lang="ru-RU" sz="1050" dirty="0" err="1" smtClean="0"/>
              <a:t>лентикулы</a:t>
            </a:r>
            <a:r>
              <a:rPr lang="ru-RU" sz="1050" dirty="0" smtClean="0"/>
              <a:t> через малый разрез»</a:t>
            </a:r>
            <a:endParaRPr lang="ru-RU" sz="105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119336"/>
            <a:ext cx="104740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916116" y="1422814"/>
            <a:ext cx="2045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/>
              <a:t>23,4%</a:t>
            </a:r>
            <a:endParaRPr lang="ru-RU" sz="54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0683" y="4014128"/>
            <a:ext cx="21467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1" dirty="0">
                <a:latin typeface="Arial" panose="020B0604020202020204" pitchFamily="34" charset="0"/>
                <a:cs typeface="Arial" panose="020B0604020202020204" pitchFamily="34" charset="0"/>
              </a:rPr>
              <a:t>38,8%</a:t>
            </a:r>
            <a:endParaRPr lang="ru-RU" sz="54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24248" y="4068574"/>
            <a:ext cx="4735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 России доля осложнений после хирургии катаракты</a:t>
            </a:r>
          </a:p>
        </p:txBody>
      </p:sp>
    </p:spTree>
    <p:extLst>
      <p:ext uri="{BB962C8B-B14F-4D97-AF65-F5344CB8AC3E}">
        <p14:creationId xmlns:p14="http://schemas.microsoft.com/office/powerpoint/2010/main" val="286873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5661" y="456835"/>
            <a:ext cx="10746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 сегодня решается проблема квалификации врачей?</a:t>
            </a:r>
          </a:p>
        </p:txBody>
      </p:sp>
      <p:pic>
        <p:nvPicPr>
          <p:cNvPr id="21" name="Picture 4" descr="https://sun9-78.userapi.com/s/v1/if2/8LuNL95BPsLT0Ht9H-7BQshtNmyZLJd_zZLVTKUO-rKELdyfgvJWKdRnOiBvhUTZ357V6iqjdayhd4rOON7Rv-2a.jpg?size=1200x1600&amp;quality=9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0" y="2460412"/>
            <a:ext cx="3523042" cy="3817242"/>
          </a:xfrm>
          <a:prstGeom prst="parallelogram">
            <a:avLst>
              <a:gd name="adj" fmla="val 2007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Санкт-Петербур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16" y="2460412"/>
            <a:ext cx="4762500" cy="3817242"/>
          </a:xfrm>
          <a:prstGeom prst="parallelogram">
            <a:avLst>
              <a:gd name="adj" fmla="val 1713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1.userapi.com/s/v1/if1/ML8gW1ZaIx2iAJKz6OPN8kn1X4jA3rw4sfpAdyPfPu7RYcPr19PyaI8iR9g9C05cFFJq70Lx.jpg?size=666x666&amp;quality=96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40" y="2460412"/>
            <a:ext cx="3621259" cy="3817242"/>
          </a:xfrm>
          <a:prstGeom prst="parallelogram">
            <a:avLst>
              <a:gd name="adj" fmla="val 1851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28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 smtClean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Конкуренты</a:t>
            </a:r>
            <a:endParaRPr lang="ru-RU" sz="36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pic>
        <p:nvPicPr>
          <p:cNvPr id="2050" name="Picture 2" descr="I-STAND ( Eye Ball Stand ) - Ophthalmology Teaching De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685" y="5147816"/>
            <a:ext cx="4759519" cy="91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EyeBall Stand With Fixation He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695" y="1378732"/>
            <a:ext cx="4227631" cy="4227631"/>
          </a:xfrm>
          <a:prstGeom prst="parallelogram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Муляжи глаз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101" y="1068280"/>
            <a:ext cx="3490458" cy="3788098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I-STAND ( Eye Ball Stand 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95" y="3321749"/>
            <a:ext cx="3034601" cy="303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38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Конкурентный анализ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12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915643"/>
              </p:ext>
            </p:extLst>
          </p:nvPr>
        </p:nvGraphicFramePr>
        <p:xfrm>
          <a:off x="772485" y="781893"/>
          <a:ext cx="9674825" cy="5864995"/>
        </p:xfrm>
        <a:graphic>
          <a:graphicData uri="http://schemas.openxmlformats.org/drawingml/2006/table">
            <a:tbl>
              <a:tblPr firstRow="1" bandRow="1">
                <a:solidFill>
                  <a:srgbClr val="8A1702"/>
                </a:solidFill>
                <a:effectLst/>
                <a:tableStyleId>{7DF18680-E054-41AD-8BC1-D1AEF772440D}</a:tableStyleId>
              </a:tblPr>
              <a:tblGrid>
                <a:gridCol w="2915800">
                  <a:extLst>
                    <a:ext uri="{9D8B030D-6E8A-4147-A177-3AD203B41FA5}">
                      <a16:colId xmlns="" xmlns:a16="http://schemas.microsoft.com/office/drawing/2014/main" val="316757694"/>
                    </a:ext>
                  </a:extLst>
                </a:gridCol>
                <a:gridCol w="1202422">
                  <a:extLst>
                    <a:ext uri="{9D8B030D-6E8A-4147-A177-3AD203B41FA5}">
                      <a16:colId xmlns="" xmlns:a16="http://schemas.microsoft.com/office/drawing/2014/main" val="440339603"/>
                    </a:ext>
                  </a:extLst>
                </a:gridCol>
                <a:gridCol w="1371060">
                  <a:extLst>
                    <a:ext uri="{9D8B030D-6E8A-4147-A177-3AD203B41FA5}">
                      <a16:colId xmlns="" xmlns:a16="http://schemas.microsoft.com/office/drawing/2014/main" val="3151466350"/>
                    </a:ext>
                  </a:extLst>
                </a:gridCol>
                <a:gridCol w="1564945">
                  <a:extLst>
                    <a:ext uri="{9D8B030D-6E8A-4147-A177-3AD203B41FA5}">
                      <a16:colId xmlns="" xmlns:a16="http://schemas.microsoft.com/office/drawing/2014/main" val="3792788936"/>
                    </a:ext>
                  </a:extLst>
                </a:gridCol>
                <a:gridCol w="1274113">
                  <a:extLst>
                    <a:ext uri="{9D8B030D-6E8A-4147-A177-3AD203B41FA5}">
                      <a16:colId xmlns="" xmlns:a16="http://schemas.microsoft.com/office/drawing/2014/main" val="2859768710"/>
                    </a:ext>
                  </a:extLst>
                </a:gridCol>
                <a:gridCol w="1346485">
                  <a:extLst>
                    <a:ext uri="{9D8B030D-6E8A-4147-A177-3AD203B41FA5}">
                      <a16:colId xmlns="" xmlns:a16="http://schemas.microsoft.com/office/drawing/2014/main" val="650579143"/>
                    </a:ext>
                  </a:extLst>
                </a:gridCol>
              </a:tblGrid>
              <a:tr h="1088667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+mn-lt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112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effectLst/>
                        </a:rPr>
                        <a:t>I – STAND</a:t>
                      </a:r>
                      <a:endParaRPr lang="ru-RU" sz="1400" kern="1200" dirty="0" smtClean="0">
                        <a:effectLst/>
                      </a:endParaRPr>
                    </a:p>
                    <a:p>
                      <a:pPr marL="0" marR="0" indent="0" algn="ctr" defTabSz="7112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effectLst/>
                        </a:rPr>
                        <a:t> ( Eye Ball Stand)</a:t>
                      </a:r>
                      <a:endParaRPr lang="ru-RU" sz="1400" kern="1200" dirty="0" smtClean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75" dirty="0" err="1">
                          <a:effectLst/>
                        </a:rPr>
                        <a:t>EyeBall</a:t>
                      </a:r>
                      <a:r>
                        <a:rPr lang="ru-RU" sz="1400" spc="-75" dirty="0">
                          <a:effectLst/>
                        </a:rPr>
                        <a:t> </a:t>
                      </a:r>
                      <a:r>
                        <a:rPr lang="ru-RU" sz="1400" spc="-75" dirty="0" err="1">
                          <a:effectLst/>
                        </a:rPr>
                        <a:t>Stand</a:t>
                      </a:r>
                      <a:r>
                        <a:rPr lang="ru-RU" sz="1400" spc="-75" dirty="0">
                          <a:effectLst/>
                        </a:rPr>
                        <a:t> </a:t>
                      </a:r>
                      <a:r>
                        <a:rPr lang="ru-RU" sz="1400" spc="-75" dirty="0" err="1">
                          <a:effectLst/>
                        </a:rPr>
                        <a:t>With</a:t>
                      </a:r>
                      <a:r>
                        <a:rPr lang="ru-RU" sz="1400" spc="-75" dirty="0">
                          <a:effectLst/>
                        </a:rPr>
                        <a:t> </a:t>
                      </a:r>
                      <a:r>
                        <a:rPr lang="ru-RU" sz="1400" spc="-75" dirty="0" err="1">
                          <a:effectLst/>
                        </a:rPr>
                        <a:t>Fixation</a:t>
                      </a:r>
                      <a:r>
                        <a:rPr lang="ru-RU" sz="1400" spc="-75" dirty="0">
                          <a:effectLst/>
                        </a:rPr>
                        <a:t> </a:t>
                      </a:r>
                      <a:r>
                        <a:rPr lang="ru-RU" sz="1400" spc="-75" dirty="0" err="1" smtClean="0">
                          <a:effectLst/>
                        </a:rPr>
                        <a:t>Head</a:t>
                      </a:r>
                      <a:endParaRPr lang="ru-RU" sz="1400" dirty="0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ROMANO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ldhabi" panose="01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effectLst/>
                        </a:rPr>
                        <a:t>FLEX- ORBIT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n-lt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139649643"/>
                  </a:ext>
                </a:extLst>
              </a:tr>
              <a:tr h="55162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Использование натурального</a:t>
                      </a:r>
                      <a:r>
                        <a:rPr lang="ru-RU" sz="1400" baseline="0" dirty="0" smtClean="0"/>
                        <a:t> препарата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n>
                            <a:solidFill>
                              <a:schemeClr val="bg1"/>
                            </a:solidFill>
                          </a:ln>
                        </a:rPr>
                        <a:t>+</a:t>
                      </a:r>
                      <a:endParaRPr lang="ru-RU" sz="3200" b="0" dirty="0">
                        <a:ln>
                          <a:solidFill>
                            <a:schemeClr val="bg1"/>
                          </a:solidFill>
                        </a:ln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86785185"/>
                  </a:ext>
                </a:extLst>
              </a:tr>
              <a:tr h="77875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effectLst/>
                        </a:rPr>
                        <a:t>Внутриглазное давление можно создавать и поддерживать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n>
                            <a:solidFill>
                              <a:schemeClr val="bg1"/>
                            </a:solidFill>
                          </a:ln>
                        </a:rPr>
                        <a:t>+</a:t>
                      </a:r>
                      <a:endParaRPr lang="ru-RU" sz="3200" b="0" dirty="0">
                        <a:ln>
                          <a:solidFill>
                            <a:schemeClr val="bg1"/>
                          </a:solidFill>
                        </a:ln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3432163"/>
                  </a:ext>
                </a:extLst>
              </a:tr>
              <a:tr h="551621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effectLst/>
                        </a:rPr>
                        <a:t>Высота и адаптированность под параметры человека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n>
                            <a:solidFill>
                              <a:schemeClr val="bg1"/>
                            </a:solidFill>
                          </a:ln>
                        </a:rPr>
                        <a:t>+</a:t>
                      </a:r>
                      <a:endParaRPr lang="ru-RU" sz="3200" b="0" dirty="0">
                        <a:ln>
                          <a:solidFill>
                            <a:schemeClr val="bg1"/>
                          </a:solidFill>
                        </a:ln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54446701"/>
                  </a:ext>
                </a:extLst>
              </a:tr>
              <a:tr h="55162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Дизайн конструкции имитирует лицо человека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n>
                            <a:solidFill>
                              <a:schemeClr val="bg1"/>
                            </a:solidFill>
                          </a:ln>
                        </a:rPr>
                        <a:t>-</a:t>
                      </a:r>
                      <a:endParaRPr lang="ru-RU" sz="3200" b="0" dirty="0">
                        <a:ln>
                          <a:solidFill>
                            <a:schemeClr val="bg1"/>
                          </a:solidFill>
                        </a:ln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94645121"/>
                  </a:ext>
                </a:extLst>
              </a:tr>
              <a:tr h="729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Наличие дополнительного освещения, для «красного рефлекса»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n>
                            <a:solidFill>
                              <a:schemeClr val="bg1"/>
                            </a:solidFill>
                          </a:ln>
                        </a:rPr>
                        <a:t>+</a:t>
                      </a:r>
                      <a:endParaRPr lang="ru-RU" sz="3200" b="0" dirty="0">
                        <a:ln>
                          <a:solidFill>
                            <a:schemeClr val="bg1"/>
                          </a:solidFill>
                        </a:ln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+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41621732"/>
                  </a:ext>
                </a:extLst>
              </a:tr>
              <a:tr h="77875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effectLst/>
                        </a:rPr>
                        <a:t>Возможность работать в вертикальной и горизонтальной плоскости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n>
                            <a:solidFill>
                              <a:schemeClr val="bg1"/>
                            </a:solidFill>
                          </a:ln>
                        </a:rPr>
                        <a:t>+</a:t>
                      </a:r>
                      <a:endParaRPr lang="ru-RU" sz="3200" b="0" dirty="0">
                        <a:ln>
                          <a:solidFill>
                            <a:schemeClr val="bg1"/>
                          </a:solidFill>
                        </a:ln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-</a:t>
                      </a:r>
                      <a:endParaRPr lang="ru-RU" sz="3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77653120"/>
                  </a:ext>
                </a:extLst>
              </a:tr>
              <a:tr h="37618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effectLst/>
                        </a:rPr>
                        <a:t>Стоимость (на</a:t>
                      </a:r>
                      <a:r>
                        <a:rPr lang="ru-RU" sz="1400" kern="1200" baseline="0" dirty="0" smtClean="0">
                          <a:effectLst/>
                        </a:rPr>
                        <a:t> 10.02.22)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cap="none" spc="50" dirty="0" smtClean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cs typeface="Angsana New" panose="02020603050405020304" pitchFamily="18" charset="-34"/>
                        </a:rPr>
                        <a:t>5000</a:t>
                      </a:r>
                      <a:r>
                        <a:rPr lang="ru-RU" sz="2000" b="1" cap="none" spc="50" dirty="0" smtClean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р</a:t>
                      </a:r>
                      <a:r>
                        <a:rPr lang="ru-RU" sz="1600" b="1" cap="none" spc="50" dirty="0" smtClean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.</a:t>
                      </a:r>
                      <a:endParaRPr lang="ru-RU" sz="16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6000 р.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3000 р.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74</a:t>
                      </a:r>
                      <a:r>
                        <a:rPr lang="ru-RU" sz="1600" baseline="0" dirty="0" smtClean="0"/>
                        <a:t> 000 р.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30 000 р.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299814291"/>
                  </a:ext>
                </a:extLst>
              </a:tr>
              <a:tr h="37618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</a:rPr>
                        <a:t>Стоимость (на 28.05.22)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sz="16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7800</a:t>
                      </a:r>
                      <a:r>
                        <a:rPr lang="ru-RU" sz="1600" baseline="0" dirty="0" smtClean="0">
                          <a:latin typeface="+mn-lt"/>
                        </a:rPr>
                        <a:t> р.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11 000 р.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133</a:t>
                      </a:r>
                      <a:r>
                        <a:rPr lang="ru-RU" sz="1600" baseline="0" dirty="0" smtClean="0">
                          <a:latin typeface="+mn-lt"/>
                        </a:rPr>
                        <a:t> 000 р.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35 200 р.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438732210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893" y="1296010"/>
            <a:ext cx="1014886" cy="18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654833" y="400605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4833" y="357723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3600" b="1" dirty="0" smtClean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Созданный продукт </a:t>
            </a:r>
            <a:endParaRPr lang="ru-RU" altLang="ru-RU" sz="36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79610" y="1737877"/>
            <a:ext cx="7315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Для тренировки на глазах разных размеров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Из «мертвого» глаза делает абсолютный аналог «живого»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Позволяет учиться в любом месте, без привлечения сторонних лиц </a:t>
            </a:r>
          </a:p>
          <a:p>
            <a:endParaRPr lang="ru-RU" dirty="0"/>
          </a:p>
        </p:txBody>
      </p:sp>
      <p:pic>
        <p:nvPicPr>
          <p:cNvPr id="2050" name="Picture 2" descr="внимание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" b="100000" l="4333" r="95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68" y="4967416"/>
            <a:ext cx="1269998" cy="111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89437" y="5062881"/>
            <a:ext cx="57587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/>
              <a:t>Применяется только для отработки   </a:t>
            </a:r>
            <a:endParaRPr lang="ru-RU" sz="2000" dirty="0" smtClean="0"/>
          </a:p>
          <a:p>
            <a:pPr algn="r"/>
            <a:r>
              <a:rPr lang="ru-RU" sz="2000" dirty="0"/>
              <a:t> </a:t>
            </a:r>
            <a:r>
              <a:rPr lang="ru-RU" sz="2000" dirty="0" smtClean="0"/>
              <a:t>                                      </a:t>
            </a:r>
            <a:r>
              <a:rPr lang="ru-RU" sz="2000" dirty="0"/>
              <a:t>микрохирургических навыков </a:t>
            </a:r>
            <a:r>
              <a:rPr lang="ru-RU" sz="2000" dirty="0" smtClean="0"/>
              <a:t>на переднем отрезке </a:t>
            </a:r>
            <a:r>
              <a:rPr lang="ru-RU" sz="2000" dirty="0"/>
              <a:t>глаза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28" t="21465" r="25705" b="5177"/>
          <a:stretch/>
        </p:blipFill>
        <p:spPr>
          <a:xfrm>
            <a:off x="8178800" y="2222500"/>
            <a:ext cx="3873500" cy="449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2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069994" y="591975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05005" y="4892251"/>
            <a:ext cx="2869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Идея продукта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Тестирование </a:t>
            </a:r>
            <a:r>
              <a:rPr lang="ru-RU" dirty="0" smtClean="0"/>
              <a:t>гипотез</a:t>
            </a:r>
            <a:endParaRPr lang="ru-RU" dirty="0"/>
          </a:p>
          <a:p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784570" y="4071640"/>
            <a:ext cx="3865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Сотрудничество с </a:t>
            </a:r>
            <a:r>
              <a:rPr lang="ru-RU" dirty="0"/>
              <a:t> </a:t>
            </a:r>
            <a:r>
              <a:rPr lang="ru-RU" dirty="0" smtClean="0"/>
              <a:t>медицинским </a:t>
            </a:r>
            <a:r>
              <a:rPr lang="en-US" dirty="0" smtClean="0"/>
              <a:t>IT-</a:t>
            </a:r>
            <a:r>
              <a:rPr lang="ru-RU" dirty="0" smtClean="0"/>
              <a:t>парком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Создание первого прототипа</a:t>
            </a:r>
            <a:endParaRPr lang="ru-RU" dirty="0"/>
          </a:p>
        </p:txBody>
      </p:sp>
      <p:cxnSp>
        <p:nvCxnSpPr>
          <p:cNvPr id="8" name="Скругленная соединительная линия 7"/>
          <p:cNvCxnSpPr/>
          <p:nvPr/>
        </p:nvCxnSpPr>
        <p:spPr>
          <a:xfrm flipV="1">
            <a:off x="277560" y="3189103"/>
            <a:ext cx="2746193" cy="985255"/>
          </a:xfrm>
          <a:prstGeom prst="curvedConnector3">
            <a:avLst>
              <a:gd name="adj1" fmla="val 50000"/>
            </a:avLst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334570" y="3693655"/>
            <a:ext cx="948106" cy="961405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2214014" y="2804092"/>
            <a:ext cx="948106" cy="961405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 flipV="1">
            <a:off x="3053059" y="2362068"/>
            <a:ext cx="1328440" cy="829692"/>
          </a:xfrm>
          <a:prstGeom prst="curvedConnector3">
            <a:avLst>
              <a:gd name="adj1" fmla="val 50000"/>
            </a:avLst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7" descr="C:\Users\pankratov.in\YandexDisk\!NTI\DOCS\ProjectPresentation\icons\PNG\256\6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86" y="3806834"/>
            <a:ext cx="716074" cy="71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7" descr="C:\Users\pankratov.in\YandexDisk\!NTI\DOCS\ProjectPresentation\icons\PNG\256\4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067" y="284778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Овал 36"/>
          <p:cNvSpPr/>
          <p:nvPr/>
        </p:nvSpPr>
        <p:spPr>
          <a:xfrm>
            <a:off x="4093458" y="1921563"/>
            <a:ext cx="948106" cy="961405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8" name="Picture 10" descr="C:\Users\pankratov.in\YandexDisk\!NTI\DOCS\ProjectPresentation\icons\PNG\256\16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487" y="199239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3496673" y="3123363"/>
            <a:ext cx="37011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Проведение </a:t>
            </a:r>
            <a:r>
              <a:rPr lang="ru-RU" dirty="0" err="1"/>
              <a:t>решенческого</a:t>
            </a:r>
            <a:r>
              <a:rPr lang="ru-RU" dirty="0"/>
              <a:t> интервью (5 респондентов)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Модификация устройства</a:t>
            </a:r>
          </a:p>
        </p:txBody>
      </p:sp>
      <p:sp>
        <p:nvSpPr>
          <p:cNvPr id="54" name="Овал 53"/>
          <p:cNvSpPr/>
          <p:nvPr/>
        </p:nvSpPr>
        <p:spPr>
          <a:xfrm>
            <a:off x="6685654" y="1108944"/>
            <a:ext cx="948106" cy="961405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95496" y="2285101"/>
            <a:ext cx="32404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Создание текущей версии продукта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Апробация устройства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Участие в 4 акселераторах</a:t>
            </a:r>
          </a:p>
          <a:p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8238759" y="1422576"/>
            <a:ext cx="3366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Первые продажи</a:t>
            </a:r>
            <a:endParaRPr lang="ru-RU" dirty="0"/>
          </a:p>
        </p:txBody>
      </p:sp>
      <p:cxnSp>
        <p:nvCxnSpPr>
          <p:cNvPr id="60" name="Соединительная линия уступом 59"/>
          <p:cNvCxnSpPr/>
          <p:nvPr/>
        </p:nvCxnSpPr>
        <p:spPr>
          <a:xfrm flipV="1">
            <a:off x="914400" y="5903097"/>
            <a:ext cx="5681096" cy="838263"/>
          </a:xfrm>
          <a:prstGeom prst="bentConnector3">
            <a:avLst>
              <a:gd name="adj1" fmla="val 50000"/>
            </a:avLst>
          </a:prstGeom>
          <a:ln w="34925" cmpd="sng">
            <a:solidFill>
              <a:srgbClr val="8A17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Соединительная линия уступом 67"/>
          <p:cNvCxnSpPr/>
          <p:nvPr/>
        </p:nvCxnSpPr>
        <p:spPr>
          <a:xfrm flipV="1">
            <a:off x="6589288" y="4330982"/>
            <a:ext cx="4674885" cy="1588155"/>
          </a:xfrm>
          <a:prstGeom prst="bentConnector3">
            <a:avLst/>
          </a:prstGeom>
          <a:ln w="25400">
            <a:solidFill>
              <a:srgbClr val="8A17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719127" y="6372029"/>
            <a:ext cx="2147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Ноябрь</a:t>
            </a:r>
            <a:r>
              <a:rPr lang="ru-RU" i="1" dirty="0" smtClean="0"/>
              <a:t> 2021</a:t>
            </a:r>
            <a:endParaRPr lang="ru-RU" i="1" dirty="0"/>
          </a:p>
        </p:txBody>
      </p:sp>
      <p:grpSp>
        <p:nvGrpSpPr>
          <p:cNvPr id="75" name="Группа 74"/>
          <p:cNvGrpSpPr/>
          <p:nvPr/>
        </p:nvGrpSpPr>
        <p:grpSpPr>
          <a:xfrm>
            <a:off x="4781712" y="310897"/>
            <a:ext cx="4805084" cy="1932586"/>
            <a:chOff x="4624908" y="940084"/>
            <a:chExt cx="4805084" cy="1932586"/>
          </a:xfrm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grpSpPr>
        <p:cxnSp>
          <p:nvCxnSpPr>
            <p:cNvPr id="43" name="Скругленная соединительная линия 42"/>
            <p:cNvCxnSpPr/>
            <p:nvPr/>
          </p:nvCxnSpPr>
          <p:spPr>
            <a:xfrm flipV="1">
              <a:off x="6705600" y="1409315"/>
              <a:ext cx="2064327" cy="832251"/>
            </a:xfrm>
            <a:prstGeom prst="curvedConnector3">
              <a:avLst>
                <a:gd name="adj1" fmla="val 50000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Группа 39"/>
            <p:cNvGrpSpPr/>
            <p:nvPr/>
          </p:nvGrpSpPr>
          <p:grpSpPr>
            <a:xfrm>
              <a:off x="8481886" y="940084"/>
              <a:ext cx="948106" cy="961405"/>
              <a:chOff x="10781102" y="2367096"/>
              <a:chExt cx="948106" cy="961405"/>
            </a:xfrm>
          </p:grpSpPr>
          <p:sp>
            <p:nvSpPr>
              <p:cNvPr id="39" name="Овал 38"/>
              <p:cNvSpPr/>
              <p:nvPr/>
            </p:nvSpPr>
            <p:spPr>
              <a:xfrm>
                <a:off x="10781102" y="2367096"/>
                <a:ext cx="948106" cy="961405"/>
              </a:xfrm>
              <a:prstGeom prst="ellips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</p:txBody>
          </p:sp>
          <p:pic>
            <p:nvPicPr>
              <p:cNvPr id="36" name="Picture 23" descr="C:\Users\pankratov.in\YandexDisk\!NTI\DOCS\ProjectPresentation\icons\PNG\256\22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74155" y="2487737"/>
                <a:ext cx="762000" cy="76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73" name="Скругленная соединительная линия 72"/>
            <p:cNvCxnSpPr/>
            <p:nvPr/>
          </p:nvCxnSpPr>
          <p:spPr>
            <a:xfrm flipV="1">
              <a:off x="4624908" y="2191749"/>
              <a:ext cx="2062730" cy="680921"/>
            </a:xfrm>
            <a:prstGeom prst="curvedConnector3">
              <a:avLst>
                <a:gd name="adj1" fmla="val 40597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3" descr="C:\Users\pankratov.in\YandexDisk\!NTI\DOCS\ProjectPresentation\icons\PNG\256\421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534" y="1859808"/>
              <a:ext cx="796290" cy="796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6" name="TextBox 75"/>
          <p:cNvSpPr txBox="1"/>
          <p:nvPr/>
        </p:nvSpPr>
        <p:spPr>
          <a:xfrm>
            <a:off x="4752109" y="5472545"/>
            <a:ext cx="323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Зима 2021</a:t>
            </a:r>
            <a:r>
              <a:rPr lang="en-US" b="1" i="1" dirty="0" smtClean="0"/>
              <a:t>/22</a:t>
            </a:r>
            <a:endParaRPr lang="ru-RU" b="1" i="1" dirty="0"/>
          </a:p>
        </p:txBody>
      </p:sp>
      <p:sp>
        <p:nvSpPr>
          <p:cNvPr id="77" name="TextBox 76"/>
          <p:cNvSpPr txBox="1"/>
          <p:nvPr/>
        </p:nvSpPr>
        <p:spPr>
          <a:xfrm>
            <a:off x="9268691" y="3765497"/>
            <a:ext cx="3269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Лето</a:t>
            </a:r>
            <a:r>
              <a:rPr lang="en-US" b="1" i="1" dirty="0" smtClean="0"/>
              <a:t>/</a:t>
            </a:r>
            <a:r>
              <a:rPr lang="ru-RU" b="1" i="1" dirty="0" smtClean="0"/>
              <a:t> осень 2022</a:t>
            </a:r>
            <a:endParaRPr lang="ru-RU" b="1" i="1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327060" y="135562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3600" b="1" dirty="0" smtClean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Жизненный цикл проекта</a:t>
            </a:r>
            <a:endParaRPr lang="ru-RU" altLang="ru-RU" sz="36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4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80869" y="3591955"/>
            <a:ext cx="3718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 smtClean="0"/>
              <a:t>Повышение компетенций команды  </a:t>
            </a:r>
            <a:endParaRPr lang="ru-RU" sz="24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987194" y="2102535"/>
            <a:ext cx="56355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 smtClean="0"/>
              <a:t>Масштабирование проекта</a:t>
            </a:r>
          </a:p>
          <a:p>
            <a:endParaRPr lang="ru-RU" sz="2400" b="1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 smtClean="0"/>
              <a:t>Разработка устройства для работы с заднем отрезком глаза, для отработки сестринских манипуляций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080869" y="4482329"/>
            <a:ext cx="4862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 smtClean="0"/>
              <a:t>Выход на рынок стран СНГ</a:t>
            </a:r>
            <a:endParaRPr lang="ru-RU" sz="2400" b="1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259876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3600" b="1" dirty="0" smtClean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Дорожная карта проекта</a:t>
            </a:r>
            <a:endParaRPr lang="ru-RU" altLang="ru-RU" sz="36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0869" y="5098813"/>
            <a:ext cx="371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 smtClean="0"/>
              <a:t>Коммерциализация </a:t>
            </a:r>
            <a:endParaRPr lang="ru-RU" sz="24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5943600" y="4565678"/>
            <a:ext cx="5127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 smtClean="0"/>
              <a:t>Рекламные компании и продвижение продукта</a:t>
            </a:r>
            <a:endParaRPr lang="ru-RU" sz="2400" b="1" i="1" dirty="0"/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flipV="1">
            <a:off x="1167366" y="2113005"/>
            <a:ext cx="9311164" cy="1344602"/>
          </a:xfrm>
          <a:prstGeom prst="bentConnector3">
            <a:avLst/>
          </a:prstGeom>
          <a:ln w="28575">
            <a:solidFill>
              <a:srgbClr val="CF20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53562" y="2358986"/>
            <a:ext cx="3197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2022</a:t>
            </a:r>
            <a:endParaRPr lang="ru-RU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3859" y="1127937"/>
            <a:ext cx="2653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2023</a:t>
            </a:r>
            <a:endParaRPr lang="ru-RU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838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7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7060" y="135562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3600" b="1" dirty="0" smtClean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Целевая аудитория</a:t>
            </a:r>
            <a:endParaRPr lang="ru-RU" altLang="ru-RU" sz="36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720744" y="932016"/>
            <a:ext cx="10076721" cy="5199885"/>
            <a:chOff x="1900625" y="761788"/>
            <a:chExt cx="10076721" cy="5199885"/>
          </a:xfrm>
        </p:grpSpPr>
        <p:sp>
          <p:nvSpPr>
            <p:cNvPr id="5" name="Полилиния 4"/>
            <p:cNvSpPr/>
            <p:nvPr/>
          </p:nvSpPr>
          <p:spPr>
            <a:xfrm>
              <a:off x="1900625" y="761788"/>
              <a:ext cx="8638915" cy="575976"/>
            </a:xfrm>
            <a:custGeom>
              <a:avLst/>
              <a:gdLst>
                <a:gd name="connsiteX0" fmla="*/ 0 w 8128000"/>
                <a:gd name="connsiteY0" fmla="*/ 119927 h 719549"/>
                <a:gd name="connsiteX1" fmla="*/ 119927 w 8128000"/>
                <a:gd name="connsiteY1" fmla="*/ 0 h 719549"/>
                <a:gd name="connsiteX2" fmla="*/ 8008073 w 8128000"/>
                <a:gd name="connsiteY2" fmla="*/ 0 h 719549"/>
                <a:gd name="connsiteX3" fmla="*/ 8128000 w 8128000"/>
                <a:gd name="connsiteY3" fmla="*/ 119927 h 719549"/>
                <a:gd name="connsiteX4" fmla="*/ 8128000 w 8128000"/>
                <a:gd name="connsiteY4" fmla="*/ 599622 h 719549"/>
                <a:gd name="connsiteX5" fmla="*/ 8008073 w 8128000"/>
                <a:gd name="connsiteY5" fmla="*/ 719549 h 719549"/>
                <a:gd name="connsiteX6" fmla="*/ 119927 w 8128000"/>
                <a:gd name="connsiteY6" fmla="*/ 719549 h 719549"/>
                <a:gd name="connsiteX7" fmla="*/ 0 w 8128000"/>
                <a:gd name="connsiteY7" fmla="*/ 599622 h 719549"/>
                <a:gd name="connsiteX8" fmla="*/ 0 w 8128000"/>
                <a:gd name="connsiteY8" fmla="*/ 119927 h 71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00" h="719549">
                  <a:moveTo>
                    <a:pt x="0" y="119927"/>
                  </a:moveTo>
                  <a:cubicBezTo>
                    <a:pt x="0" y="53693"/>
                    <a:pt x="53693" y="0"/>
                    <a:pt x="119927" y="0"/>
                  </a:cubicBezTo>
                  <a:lnTo>
                    <a:pt x="8008073" y="0"/>
                  </a:lnTo>
                  <a:cubicBezTo>
                    <a:pt x="8074307" y="0"/>
                    <a:pt x="8128000" y="53693"/>
                    <a:pt x="8128000" y="119927"/>
                  </a:cubicBezTo>
                  <a:lnTo>
                    <a:pt x="8128000" y="599622"/>
                  </a:lnTo>
                  <a:cubicBezTo>
                    <a:pt x="8128000" y="665856"/>
                    <a:pt x="8074307" y="719549"/>
                    <a:pt x="8008073" y="719549"/>
                  </a:cubicBezTo>
                  <a:lnTo>
                    <a:pt x="119927" y="719549"/>
                  </a:lnTo>
                  <a:cubicBezTo>
                    <a:pt x="53693" y="719549"/>
                    <a:pt x="0" y="665856"/>
                    <a:pt x="0" y="599622"/>
                  </a:cubicBezTo>
                  <a:lnTo>
                    <a:pt x="0" y="11992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425" tIns="149425" rIns="149425" bIns="14942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000" kern="1200" dirty="0" smtClean="0"/>
                <a:t>Образовательные учреждения</a:t>
              </a:r>
              <a:endParaRPr lang="ru-RU" sz="3000" kern="1200" dirty="0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1900625" y="1364449"/>
              <a:ext cx="8128000" cy="1925100"/>
            </a:xfrm>
            <a:custGeom>
              <a:avLst/>
              <a:gdLst>
                <a:gd name="connsiteX0" fmla="*/ 0 w 8128000"/>
                <a:gd name="connsiteY0" fmla="*/ 0 h 1925100"/>
                <a:gd name="connsiteX1" fmla="*/ 8128000 w 8128000"/>
                <a:gd name="connsiteY1" fmla="*/ 0 h 1925100"/>
                <a:gd name="connsiteX2" fmla="*/ 8128000 w 8128000"/>
                <a:gd name="connsiteY2" fmla="*/ 1925100 h 1925100"/>
                <a:gd name="connsiteX3" fmla="*/ 0 w 8128000"/>
                <a:gd name="connsiteY3" fmla="*/ 1925100 h 1925100"/>
                <a:gd name="connsiteX4" fmla="*/ 0 w 8128000"/>
                <a:gd name="connsiteY4" fmla="*/ 0 h 192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1925100">
                  <a:moveTo>
                    <a:pt x="0" y="0"/>
                  </a:moveTo>
                  <a:lnTo>
                    <a:pt x="8128000" y="0"/>
                  </a:lnTo>
                  <a:lnTo>
                    <a:pt x="8128000" y="1925100"/>
                  </a:lnTo>
                  <a:lnTo>
                    <a:pt x="0" y="1925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8064" tIns="38100" rIns="213360" bIns="38100" numCol="1" spcCol="1270" anchor="t" anchorCtr="0">
              <a:noAutofit/>
            </a:bodyPr>
            <a:lstStyle/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000" kern="1200" dirty="0" smtClean="0">
                  <a:solidFill>
                    <a:schemeClr val="tx1"/>
                  </a:solidFill>
                </a:rPr>
                <a:t>образовательные центры повышения квалификации специалистов-офтальмологов;</a:t>
              </a:r>
              <a:endParaRPr lang="ru-RU" sz="2000" kern="1200" dirty="0"/>
            </a:p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000" kern="1200" dirty="0" smtClean="0">
                  <a:solidFill>
                    <a:schemeClr val="tx1"/>
                  </a:solidFill>
                </a:rPr>
                <a:t>медицинские университеты; </a:t>
              </a:r>
              <a:endParaRPr lang="ru-RU" sz="2000" kern="1200" dirty="0">
                <a:solidFill>
                  <a:schemeClr val="tx1"/>
                </a:solidFill>
              </a:endParaRPr>
            </a:p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000" kern="1200" dirty="0" smtClean="0">
                  <a:solidFill>
                    <a:schemeClr val="tx1"/>
                  </a:solidFill>
                </a:rPr>
                <a:t>биологические ВУЗы;</a:t>
              </a:r>
              <a:endParaRPr lang="ru-RU" sz="2000" kern="1200" dirty="0">
                <a:solidFill>
                  <a:schemeClr val="tx1"/>
                </a:solidFill>
              </a:endParaRPr>
            </a:p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000" kern="1200" dirty="0" smtClean="0"/>
                <a:t>ветеринарные образовательные </a:t>
              </a:r>
              <a:r>
                <a:rPr lang="ru-RU" sz="2000" kern="1200" dirty="0" err="1" smtClean="0"/>
                <a:t>учреждени</a:t>
              </a:r>
              <a:endParaRPr lang="ru-RU" sz="2000" kern="1200" dirty="0"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2398425" y="3164998"/>
              <a:ext cx="9383843" cy="621351"/>
            </a:xfrm>
            <a:custGeom>
              <a:avLst/>
              <a:gdLst>
                <a:gd name="connsiteX0" fmla="*/ 0 w 8128000"/>
                <a:gd name="connsiteY0" fmla="*/ 119927 h 719549"/>
                <a:gd name="connsiteX1" fmla="*/ 119927 w 8128000"/>
                <a:gd name="connsiteY1" fmla="*/ 0 h 719549"/>
                <a:gd name="connsiteX2" fmla="*/ 8008073 w 8128000"/>
                <a:gd name="connsiteY2" fmla="*/ 0 h 719549"/>
                <a:gd name="connsiteX3" fmla="*/ 8128000 w 8128000"/>
                <a:gd name="connsiteY3" fmla="*/ 119927 h 719549"/>
                <a:gd name="connsiteX4" fmla="*/ 8128000 w 8128000"/>
                <a:gd name="connsiteY4" fmla="*/ 599622 h 719549"/>
                <a:gd name="connsiteX5" fmla="*/ 8008073 w 8128000"/>
                <a:gd name="connsiteY5" fmla="*/ 719549 h 719549"/>
                <a:gd name="connsiteX6" fmla="*/ 119927 w 8128000"/>
                <a:gd name="connsiteY6" fmla="*/ 719549 h 719549"/>
                <a:gd name="connsiteX7" fmla="*/ 0 w 8128000"/>
                <a:gd name="connsiteY7" fmla="*/ 599622 h 719549"/>
                <a:gd name="connsiteX8" fmla="*/ 0 w 8128000"/>
                <a:gd name="connsiteY8" fmla="*/ 119927 h 71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00" h="719549">
                  <a:moveTo>
                    <a:pt x="0" y="119927"/>
                  </a:moveTo>
                  <a:cubicBezTo>
                    <a:pt x="0" y="53693"/>
                    <a:pt x="53693" y="0"/>
                    <a:pt x="119927" y="0"/>
                  </a:cubicBezTo>
                  <a:lnTo>
                    <a:pt x="8008073" y="0"/>
                  </a:lnTo>
                  <a:cubicBezTo>
                    <a:pt x="8074307" y="0"/>
                    <a:pt x="8128000" y="53693"/>
                    <a:pt x="8128000" y="119927"/>
                  </a:cubicBezTo>
                  <a:lnTo>
                    <a:pt x="8128000" y="599622"/>
                  </a:lnTo>
                  <a:cubicBezTo>
                    <a:pt x="8128000" y="665856"/>
                    <a:pt x="8074307" y="719549"/>
                    <a:pt x="8008073" y="719549"/>
                  </a:cubicBezTo>
                  <a:lnTo>
                    <a:pt x="119927" y="719549"/>
                  </a:lnTo>
                  <a:cubicBezTo>
                    <a:pt x="53693" y="719549"/>
                    <a:pt x="0" y="665856"/>
                    <a:pt x="0" y="599622"/>
                  </a:cubicBezTo>
                  <a:lnTo>
                    <a:pt x="0" y="11992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425" tIns="149425" rIns="149425" bIns="14942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000" kern="1200" dirty="0" smtClean="0"/>
                <a:t>Научно-исследовательские организации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3654268" y="3862552"/>
              <a:ext cx="8128000" cy="496800"/>
            </a:xfrm>
            <a:custGeom>
              <a:avLst/>
              <a:gdLst>
                <a:gd name="connsiteX0" fmla="*/ 0 w 8128000"/>
                <a:gd name="connsiteY0" fmla="*/ 0 h 496800"/>
                <a:gd name="connsiteX1" fmla="*/ 8128000 w 8128000"/>
                <a:gd name="connsiteY1" fmla="*/ 0 h 496800"/>
                <a:gd name="connsiteX2" fmla="*/ 8128000 w 8128000"/>
                <a:gd name="connsiteY2" fmla="*/ 496800 h 496800"/>
                <a:gd name="connsiteX3" fmla="*/ 0 w 8128000"/>
                <a:gd name="connsiteY3" fmla="*/ 496800 h 496800"/>
                <a:gd name="connsiteX4" fmla="*/ 0 w 8128000"/>
                <a:gd name="connsiteY4" fmla="*/ 0 h 49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496800">
                  <a:moveTo>
                    <a:pt x="0" y="0"/>
                  </a:moveTo>
                  <a:lnTo>
                    <a:pt x="8128000" y="0"/>
                  </a:lnTo>
                  <a:lnTo>
                    <a:pt x="8128000" y="496800"/>
                  </a:lnTo>
                  <a:lnTo>
                    <a:pt x="0" y="496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8064" tIns="38100" rIns="213360" bIns="38100" numCol="1" spcCol="1270" anchor="t" anchorCtr="0">
              <a:noAutofit/>
            </a:bodyPr>
            <a:lstStyle/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000" kern="1200" dirty="0" smtClean="0"/>
                <a:t>научно- исследовательские лаборатории;</a:t>
              </a:r>
              <a:endParaRPr lang="ru-RU" sz="20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3849346" y="4512448"/>
              <a:ext cx="8128000" cy="719549"/>
            </a:xfrm>
            <a:custGeom>
              <a:avLst/>
              <a:gdLst>
                <a:gd name="connsiteX0" fmla="*/ 0 w 8128000"/>
                <a:gd name="connsiteY0" fmla="*/ 119927 h 719549"/>
                <a:gd name="connsiteX1" fmla="*/ 119927 w 8128000"/>
                <a:gd name="connsiteY1" fmla="*/ 0 h 719549"/>
                <a:gd name="connsiteX2" fmla="*/ 8008073 w 8128000"/>
                <a:gd name="connsiteY2" fmla="*/ 0 h 719549"/>
                <a:gd name="connsiteX3" fmla="*/ 8128000 w 8128000"/>
                <a:gd name="connsiteY3" fmla="*/ 119927 h 719549"/>
                <a:gd name="connsiteX4" fmla="*/ 8128000 w 8128000"/>
                <a:gd name="connsiteY4" fmla="*/ 599622 h 719549"/>
                <a:gd name="connsiteX5" fmla="*/ 8008073 w 8128000"/>
                <a:gd name="connsiteY5" fmla="*/ 719549 h 719549"/>
                <a:gd name="connsiteX6" fmla="*/ 119927 w 8128000"/>
                <a:gd name="connsiteY6" fmla="*/ 719549 h 719549"/>
                <a:gd name="connsiteX7" fmla="*/ 0 w 8128000"/>
                <a:gd name="connsiteY7" fmla="*/ 599622 h 719549"/>
                <a:gd name="connsiteX8" fmla="*/ 0 w 8128000"/>
                <a:gd name="connsiteY8" fmla="*/ 119927 h 71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00" h="719549">
                  <a:moveTo>
                    <a:pt x="0" y="119927"/>
                  </a:moveTo>
                  <a:cubicBezTo>
                    <a:pt x="0" y="53693"/>
                    <a:pt x="53693" y="0"/>
                    <a:pt x="119927" y="0"/>
                  </a:cubicBezTo>
                  <a:lnTo>
                    <a:pt x="8008073" y="0"/>
                  </a:lnTo>
                  <a:cubicBezTo>
                    <a:pt x="8074307" y="0"/>
                    <a:pt x="8128000" y="53693"/>
                    <a:pt x="8128000" y="119927"/>
                  </a:cubicBezTo>
                  <a:lnTo>
                    <a:pt x="8128000" y="599622"/>
                  </a:lnTo>
                  <a:cubicBezTo>
                    <a:pt x="8128000" y="665856"/>
                    <a:pt x="8074307" y="719549"/>
                    <a:pt x="8008073" y="719549"/>
                  </a:cubicBezTo>
                  <a:lnTo>
                    <a:pt x="119927" y="719549"/>
                  </a:lnTo>
                  <a:cubicBezTo>
                    <a:pt x="53693" y="719549"/>
                    <a:pt x="0" y="665856"/>
                    <a:pt x="0" y="599622"/>
                  </a:cubicBezTo>
                  <a:lnTo>
                    <a:pt x="0" y="11992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425" tIns="149425" rIns="149425" bIns="149425" numCol="1" spcCol="1270" anchor="ctr" anchorCtr="0">
              <a:noAutofit/>
            </a:bodyPr>
            <a:lstStyle/>
            <a:p>
              <a:pPr lvl="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000" kern="1200" dirty="0" smtClean="0"/>
                <a:t>Индивидуальные пользователи</a:t>
              </a: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3849346" y="5231998"/>
              <a:ext cx="8128000" cy="729675"/>
            </a:xfrm>
            <a:custGeom>
              <a:avLst/>
              <a:gdLst>
                <a:gd name="connsiteX0" fmla="*/ 0 w 8128000"/>
                <a:gd name="connsiteY0" fmla="*/ 0 h 729675"/>
                <a:gd name="connsiteX1" fmla="*/ 8128000 w 8128000"/>
                <a:gd name="connsiteY1" fmla="*/ 0 h 729675"/>
                <a:gd name="connsiteX2" fmla="*/ 8128000 w 8128000"/>
                <a:gd name="connsiteY2" fmla="*/ 729675 h 729675"/>
                <a:gd name="connsiteX3" fmla="*/ 0 w 8128000"/>
                <a:gd name="connsiteY3" fmla="*/ 729675 h 729675"/>
                <a:gd name="connsiteX4" fmla="*/ 0 w 8128000"/>
                <a:gd name="connsiteY4" fmla="*/ 0 h 72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729675">
                  <a:moveTo>
                    <a:pt x="0" y="0"/>
                  </a:moveTo>
                  <a:lnTo>
                    <a:pt x="8128000" y="0"/>
                  </a:lnTo>
                  <a:lnTo>
                    <a:pt x="8128000" y="729675"/>
                  </a:lnTo>
                  <a:lnTo>
                    <a:pt x="0" y="7296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8064" tIns="38100" rIns="213360" bIns="38100" numCol="1" spcCol="1270" anchor="t" anchorCtr="0">
              <a:noAutofit/>
            </a:bodyPr>
            <a:lstStyle/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000" kern="1200" dirty="0" smtClean="0"/>
                <a:t>заинтересованные студенты и специалисты для «домашнего» обучения или в стенах операционной;</a:t>
              </a:r>
              <a:endParaRPr lang="ru-RU" sz="2000" kern="1200" dirty="0"/>
            </a:p>
          </p:txBody>
        </p:sp>
      </p:grpSp>
      <p:pic>
        <p:nvPicPr>
          <p:cNvPr id="25" name="Picture 103" descr="C:\Users\pankratov.in\YandexDisk\!NTI\DOCS\ProjectPresentation\icons\PNG\256\5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033" y="4281180"/>
            <a:ext cx="1601358" cy="160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43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02;p33"/>
          <p:cNvSpPr/>
          <p:nvPr/>
        </p:nvSpPr>
        <p:spPr>
          <a:xfrm>
            <a:off x="8610600" y="333632"/>
            <a:ext cx="3310482" cy="386542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 dirty="0"/>
          </a:p>
        </p:txBody>
      </p:sp>
      <p:grpSp>
        <p:nvGrpSpPr>
          <p:cNvPr id="17" name="Google Shape;201;p33"/>
          <p:cNvGrpSpPr/>
          <p:nvPr/>
        </p:nvGrpSpPr>
        <p:grpSpPr>
          <a:xfrm>
            <a:off x="380408" y="727857"/>
            <a:ext cx="4256004" cy="5830752"/>
            <a:chOff x="-108490" y="646032"/>
            <a:chExt cx="3852333" cy="6922581"/>
          </a:xfrm>
        </p:grpSpPr>
        <p:sp>
          <p:nvSpPr>
            <p:cNvPr id="18" name="Google Shape;202;p33"/>
            <p:cNvSpPr/>
            <p:nvPr/>
          </p:nvSpPr>
          <p:spPr>
            <a:xfrm>
              <a:off x="-108490" y="646032"/>
              <a:ext cx="3852333" cy="688083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3;p33"/>
            <p:cNvSpPr txBox="1"/>
            <p:nvPr/>
          </p:nvSpPr>
          <p:spPr>
            <a:xfrm>
              <a:off x="547590" y="1775692"/>
              <a:ext cx="2540173" cy="14236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ctr">
                <a:lnSpc>
                  <a:spcPct val="90000"/>
                </a:lnSpc>
              </a:pPr>
              <a:r>
                <a:rPr lang="ru-RU" sz="20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2 233 400 </a:t>
              </a:r>
              <a:r>
                <a:rPr lang="ru-RU" sz="2000" b="1" i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человек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i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 в секторе здравоохранения и медицины</a:t>
              </a:r>
              <a:endParaRPr sz="2000" b="1" i="1" dirty="0">
                <a:solidFill>
                  <a:schemeClr val="bg1"/>
                </a:solidFill>
                <a:latin typeface="Cambria" panose="0204050305040603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4;p33"/>
            <p:cNvSpPr/>
            <p:nvPr/>
          </p:nvSpPr>
          <p:spPr>
            <a:xfrm>
              <a:off x="395378" y="3531429"/>
              <a:ext cx="2889249" cy="400979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882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5;p33"/>
            <p:cNvSpPr txBox="1"/>
            <p:nvPr/>
          </p:nvSpPr>
          <p:spPr>
            <a:xfrm>
              <a:off x="497176" y="3625190"/>
              <a:ext cx="2787451" cy="16978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71100" rIns="71100" bIns="711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i="1" dirty="0">
                <a:solidFill>
                  <a:schemeClr val="tx1"/>
                </a:solidFill>
                <a:latin typeface="Cambria" panose="02040503050406030204" pitchFamily="18" charset="0"/>
                <a:ea typeface="Calibri"/>
                <a:cs typeface="Calibri"/>
                <a:sym typeface="Calibri"/>
              </a:endParaRPr>
            </a:p>
            <a:p>
              <a:pPr lvl="0" algn="ctr">
                <a:lnSpc>
                  <a:spcPct val="90000"/>
                </a:lnSpc>
                <a:spcBef>
                  <a:spcPts val="350"/>
                </a:spcBef>
              </a:pPr>
              <a:r>
                <a:rPr lang="ru-RU" sz="2000" b="1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114 249 человек </a:t>
              </a:r>
              <a:r>
                <a:rPr lang="ru-RU" sz="2000" b="1" i="1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 связаны с офтальмологией</a:t>
              </a:r>
              <a:endParaRPr sz="2000" b="1" i="1" dirty="0">
                <a:solidFill>
                  <a:schemeClr val="tx1"/>
                </a:solidFill>
                <a:latin typeface="Cambria" panose="0204050305040603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06;p33"/>
            <p:cNvSpPr/>
            <p:nvPr/>
          </p:nvSpPr>
          <p:spPr>
            <a:xfrm>
              <a:off x="914593" y="5762446"/>
              <a:ext cx="1806166" cy="180616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i="1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3" name="Google Shape;207;p33"/>
            <p:cNvSpPr txBox="1"/>
            <p:nvPr/>
          </p:nvSpPr>
          <p:spPr>
            <a:xfrm>
              <a:off x="1143396" y="6187440"/>
              <a:ext cx="1262752" cy="9133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ctr">
                <a:lnSpc>
                  <a:spcPct val="90000"/>
                </a:lnSpc>
              </a:pPr>
              <a:r>
                <a:rPr lang="ru-RU" sz="2000" b="1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48 406 человек </a:t>
              </a:r>
              <a:r>
                <a:rPr lang="ru-RU" sz="2000" b="1" i="1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 наша ЦА</a:t>
              </a:r>
              <a:endParaRPr sz="2000" b="1" i="1" dirty="0">
                <a:solidFill>
                  <a:schemeClr val="tx1"/>
                </a:solidFill>
                <a:latin typeface="Cambria" panose="02040503050406030204" pitchFamily="18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Правая круглая скобка 3"/>
          <p:cNvSpPr/>
          <p:nvPr/>
        </p:nvSpPr>
        <p:spPr>
          <a:xfrm>
            <a:off x="3451660" y="5084499"/>
            <a:ext cx="230344" cy="1265366"/>
          </a:xfrm>
          <a:prstGeom prst="rightBracke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2"/>
          </p:cNvCxnSpPr>
          <p:nvPr/>
        </p:nvCxnSpPr>
        <p:spPr>
          <a:xfrm flipV="1">
            <a:off x="3682004" y="4784100"/>
            <a:ext cx="2388036" cy="933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70040" y="4083000"/>
            <a:ext cx="182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Стоимость устройства5000 ₽</a:t>
            </a:r>
            <a:endParaRPr lang="ru-RU" sz="28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7898840" y="3768811"/>
            <a:ext cx="1208090" cy="4913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oogle Shape;206;p33"/>
          <p:cNvSpPr/>
          <p:nvPr/>
        </p:nvSpPr>
        <p:spPr>
          <a:xfrm>
            <a:off x="9358373" y="2677757"/>
            <a:ext cx="1995427" cy="15212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Google Shape;204;p33"/>
          <p:cNvSpPr/>
          <p:nvPr/>
        </p:nvSpPr>
        <p:spPr>
          <a:xfrm>
            <a:off x="8837974" y="1354970"/>
            <a:ext cx="2855733" cy="2856886"/>
          </a:xfrm>
          <a:prstGeom prst="ellipse">
            <a:avLst/>
          </a:prstGeom>
          <a:solidFill>
            <a:schemeClr val="accent1">
              <a:lumMod val="60000"/>
              <a:lumOff val="40000"/>
              <a:alpha val="5882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207;p33"/>
          <p:cNvSpPr txBox="1"/>
          <p:nvPr/>
        </p:nvSpPr>
        <p:spPr>
          <a:xfrm>
            <a:off x="9267589" y="3003250"/>
            <a:ext cx="2034165" cy="8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225" tIns="142225" rIns="142225" bIns="1422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90000"/>
              </a:lnSpc>
            </a:pPr>
            <a:r>
              <a:rPr lang="ru-RU" sz="2800" b="1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242 млн ₽</a:t>
            </a:r>
            <a:endParaRPr sz="2800" b="1" i="1" dirty="0">
              <a:solidFill>
                <a:schemeClr val="tx1"/>
              </a:solidFill>
              <a:latin typeface="Cambria" panose="0204050305040603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207;p33"/>
          <p:cNvSpPr txBox="1"/>
          <p:nvPr/>
        </p:nvSpPr>
        <p:spPr>
          <a:xfrm>
            <a:off x="9456762" y="1873617"/>
            <a:ext cx="1618155" cy="76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225" tIns="142225" rIns="142225" bIns="1422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90000"/>
              </a:lnSpc>
            </a:pPr>
            <a:r>
              <a:rPr lang="en-US" sz="2000" b="1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572  </a:t>
            </a:r>
            <a:r>
              <a:rPr lang="ru-RU" sz="2000" b="1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млн ₽</a:t>
            </a:r>
            <a:endParaRPr sz="2000" b="1" i="1" dirty="0">
              <a:solidFill>
                <a:schemeClr val="tx1"/>
              </a:solidFill>
              <a:latin typeface="Cambria" panose="0204050305040603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207;p33"/>
          <p:cNvSpPr txBox="1"/>
          <p:nvPr/>
        </p:nvSpPr>
        <p:spPr>
          <a:xfrm>
            <a:off x="9504130" y="561016"/>
            <a:ext cx="1618155" cy="76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225" tIns="142225" rIns="142225" bIns="1422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90000"/>
              </a:lnSpc>
            </a:pPr>
            <a:r>
              <a:rPr lang="en-US" sz="2000" b="1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11 </a:t>
            </a:r>
            <a:r>
              <a:rPr lang="ru-RU" sz="2000" b="1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млрд ₽</a:t>
            </a:r>
            <a:endParaRPr sz="2000" b="1" i="1" dirty="0">
              <a:solidFill>
                <a:schemeClr val="bg1"/>
              </a:solidFill>
              <a:latin typeface="Cambria" panose="0204050305040603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7060" y="135562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3600" b="1" dirty="0" smtClean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Целевая аудитория в России</a:t>
            </a:r>
            <a:endParaRPr lang="ru-RU" altLang="ru-RU" sz="36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70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arth eye icon day related Royalty Free Vector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41" b="89630" l="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159"/>
          <a:stretch/>
        </p:blipFill>
        <p:spPr bwMode="auto">
          <a:xfrm>
            <a:off x="582147" y="356314"/>
            <a:ext cx="2116083" cy="191607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C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Рынок продукта</a:t>
            </a:r>
            <a:endParaRPr lang="ru-RU" altLang="ru-RU" sz="24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 dirty="0"/>
          </a:p>
        </p:txBody>
      </p:sp>
      <p:grpSp>
        <p:nvGrpSpPr>
          <p:cNvPr id="17" name="Google Shape;201;p33"/>
          <p:cNvGrpSpPr/>
          <p:nvPr/>
        </p:nvGrpSpPr>
        <p:grpSpPr>
          <a:xfrm rot="16200000">
            <a:off x="2702619" y="-353290"/>
            <a:ext cx="4752109" cy="9032294"/>
            <a:chOff x="-26309" y="731278"/>
            <a:chExt cx="3852333" cy="6880835"/>
          </a:xfrm>
          <a:solidFill>
            <a:srgbClr val="0070C0"/>
          </a:solidFill>
        </p:grpSpPr>
        <p:sp>
          <p:nvSpPr>
            <p:cNvPr id="18" name="Google Shape;202;p33"/>
            <p:cNvSpPr/>
            <p:nvPr/>
          </p:nvSpPr>
          <p:spPr>
            <a:xfrm>
              <a:off x="-26309" y="731278"/>
              <a:ext cx="3852333" cy="6880835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3;p33"/>
            <p:cNvSpPr txBox="1"/>
            <p:nvPr/>
          </p:nvSpPr>
          <p:spPr>
            <a:xfrm rot="5400000">
              <a:off x="859634" y="1302681"/>
              <a:ext cx="1970154" cy="214720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TAM</a:t>
              </a:r>
              <a:r>
                <a:rPr lang="ru-RU" sz="36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/>
              </a:r>
              <a:br>
                <a:rPr lang="ru-RU" sz="36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ru-RU" sz="36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Мировой рынок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36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$</a:t>
              </a:r>
              <a:r>
                <a:rPr lang="ru-RU" sz="36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1,92  </a:t>
              </a:r>
              <a:r>
                <a:rPr lang="ru-RU" sz="36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млрд</a:t>
              </a:r>
              <a:endParaRPr sz="36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4;p33"/>
            <p:cNvSpPr/>
            <p:nvPr/>
          </p:nvSpPr>
          <p:spPr>
            <a:xfrm>
              <a:off x="330148" y="3516836"/>
              <a:ext cx="2889249" cy="400979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5;p33"/>
            <p:cNvSpPr txBox="1"/>
            <p:nvPr/>
          </p:nvSpPr>
          <p:spPr>
            <a:xfrm rot="5400000">
              <a:off x="559808" y="4614425"/>
              <a:ext cx="2651651" cy="1811535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71100" tIns="71100" rIns="71100" bIns="711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None/>
              </a:pPr>
              <a:r>
                <a:rPr lang="ru-RU" sz="4400" b="1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SAM</a:t>
              </a:r>
              <a:r>
                <a:rPr lang="ru-RU" sz="4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/>
              </a:r>
              <a:br>
                <a:rPr lang="ru-RU" sz="4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ru-RU" sz="4400" b="1" dirty="0" smtClean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Российский рынок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None/>
              </a:pPr>
              <a:r>
                <a:rPr lang="ru-RU" sz="4400" b="1" dirty="0" smtClean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1,8 млрд</a:t>
              </a:r>
              <a:r>
                <a:rPr lang="ru-RU" sz="4400" b="1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. руб</a:t>
              </a:r>
              <a:r>
                <a:rPr lang="ru-RU" sz="4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4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094318" y="2881937"/>
            <a:ext cx="3310380" cy="3839538"/>
            <a:chOff x="9094318" y="2881937"/>
            <a:chExt cx="3310380" cy="3839538"/>
          </a:xfrm>
        </p:grpSpPr>
        <p:pic>
          <p:nvPicPr>
            <p:cNvPr id="4102" name="Picture 6" descr="Пакет векторных линейных иконок глаз и офтальмологии изображение_Фото номер  450063140_EPS Формат изображения_ru.lovepik.com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7907" b="95233" l="59070" r="9593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87" t="53128"/>
            <a:stretch/>
          </p:blipFill>
          <p:spPr bwMode="auto">
            <a:xfrm>
              <a:off x="9094318" y="2881937"/>
              <a:ext cx="3310380" cy="3839538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8A170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6" name="Picture 10" descr="Глаз – Бесплатные иконки: медицинский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29731" y="3773067"/>
              <a:ext cx="1154044" cy="1154044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C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Прямоугольник 23"/>
          <p:cNvSpPr/>
          <p:nvPr/>
        </p:nvSpPr>
        <p:spPr>
          <a:xfrm>
            <a:off x="496847" y="6361191"/>
            <a:ext cx="158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CAGR = 14%</a:t>
            </a:r>
            <a:endParaRPr lang="ru-RU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6" y="6216423"/>
            <a:ext cx="472959" cy="4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7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 smtClean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Отзывы</a:t>
            </a:r>
            <a:endParaRPr lang="ru-RU" altLang="ru-RU" sz="36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725166" y="1435021"/>
            <a:ext cx="4135827" cy="2935010"/>
          </a:xfrm>
          <a:prstGeom prst="parallelogram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Отзыв:</a:t>
            </a:r>
          </a:p>
          <a:p>
            <a:pPr algn="ctr"/>
            <a:r>
              <a:rPr lang="ru-RU" sz="1400" dirty="0" smtClean="0"/>
              <a:t>«Применение такого устройства даст возможность студентам приобрести интерес к профессии. И нацелит их спектр внимания на отработку навыков, а не на неудобства с которыми они сталкиваются при попытках научиться чему-либо.» 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41299" y="4144919"/>
            <a:ext cx="2952328" cy="204311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ctr"/>
            <a:r>
              <a:rPr lang="ru-RU" sz="1900" b="1" dirty="0" err="1">
                <a:solidFill>
                  <a:schemeClr val="tx1"/>
                </a:solidFill>
              </a:rPr>
              <a:t>Минеханов</a:t>
            </a:r>
            <a:endParaRPr lang="ru-RU" sz="1900" b="1" dirty="0">
              <a:solidFill>
                <a:schemeClr val="tx1"/>
              </a:solidFill>
            </a:endParaRPr>
          </a:p>
          <a:p>
            <a:pPr algn="ctr" fontAlgn="ctr"/>
            <a:r>
              <a:rPr lang="ru-RU" sz="1900" b="1" dirty="0" smtClean="0">
                <a:solidFill>
                  <a:schemeClr val="tx1"/>
                </a:solidFill>
              </a:rPr>
              <a:t>Тимур </a:t>
            </a:r>
            <a:r>
              <a:rPr lang="ru-RU" sz="1900" b="1" dirty="0" err="1" smtClean="0">
                <a:solidFill>
                  <a:schemeClr val="tx1"/>
                </a:solidFill>
              </a:rPr>
              <a:t>Ришатович</a:t>
            </a:r>
            <a:endParaRPr lang="ru-RU" sz="1900" b="1" dirty="0" smtClean="0">
              <a:solidFill>
                <a:schemeClr val="tx1"/>
              </a:solidFill>
            </a:endParaRPr>
          </a:p>
          <a:p>
            <a:pPr algn="ctr" fontAlgn="ctr"/>
            <a:r>
              <a:rPr lang="ru-RU" sz="1900" dirty="0" smtClean="0"/>
              <a:t>Студент 5 курса лечебного факультета </a:t>
            </a:r>
            <a:r>
              <a:rPr lang="ru-RU" sz="1900" dirty="0" err="1" smtClean="0"/>
              <a:t>СибГМУ</a:t>
            </a:r>
            <a:r>
              <a:rPr lang="ru-RU" sz="1900" dirty="0" smtClean="0"/>
              <a:t>, </a:t>
            </a:r>
            <a:r>
              <a:rPr lang="ru-RU" sz="1900" dirty="0"/>
              <a:t>с</a:t>
            </a:r>
            <a:r>
              <a:rPr lang="ru-RU" sz="1900" dirty="0" smtClean="0"/>
              <a:t>тароста СНК кафедры офтальмологии </a:t>
            </a:r>
            <a:endParaRPr lang="ru-RU" sz="1900" dirty="0"/>
          </a:p>
        </p:txBody>
      </p:sp>
      <p:sp>
        <p:nvSpPr>
          <p:cNvPr id="20" name="TextBox 19"/>
          <p:cNvSpPr txBox="1"/>
          <p:nvPr/>
        </p:nvSpPr>
        <p:spPr>
          <a:xfrm>
            <a:off x="5889840" y="4419069"/>
            <a:ext cx="2952328" cy="234957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ctr"/>
            <a:r>
              <a:rPr lang="ru-RU" sz="1900" b="1" dirty="0" err="1"/>
              <a:t>Уражанова</a:t>
            </a:r>
            <a:r>
              <a:rPr lang="ru-RU" sz="1900" b="1" dirty="0"/>
              <a:t> Малика </a:t>
            </a:r>
            <a:r>
              <a:rPr lang="ru-RU" sz="1900" b="1" dirty="0" err="1"/>
              <a:t>Бауржановна</a:t>
            </a:r>
            <a:endParaRPr lang="ru-RU" sz="1900" b="1" dirty="0"/>
          </a:p>
          <a:p>
            <a:pPr algn="ctr" fontAlgn="ctr"/>
            <a:r>
              <a:rPr lang="ru-RU" sz="1900" dirty="0"/>
              <a:t>Врач – </a:t>
            </a:r>
            <a:r>
              <a:rPr lang="ru-RU" sz="1900" dirty="0" err="1"/>
              <a:t>офтальмохирург</a:t>
            </a:r>
            <a:r>
              <a:rPr lang="ru-RU" sz="1900" dirty="0"/>
              <a:t>, </a:t>
            </a:r>
            <a:r>
              <a:rPr lang="ru-RU" sz="1900" dirty="0" smtClean="0"/>
              <a:t>преподаватель </a:t>
            </a:r>
            <a:r>
              <a:rPr lang="ru-RU" sz="1900" dirty="0"/>
              <a:t>м</a:t>
            </a:r>
            <a:r>
              <a:rPr lang="ru-RU" sz="1900" dirty="0" smtClean="0"/>
              <a:t>едицинского университета </a:t>
            </a:r>
            <a:r>
              <a:rPr lang="ru-RU" sz="1900" dirty="0"/>
              <a:t>Семей</a:t>
            </a:r>
          </a:p>
          <a:p>
            <a:pPr algn="ctr" font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264589" y="800344"/>
            <a:ext cx="4281944" cy="3446859"/>
          </a:xfrm>
          <a:prstGeom prst="parallelogram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Отзыв:</a:t>
            </a:r>
          </a:p>
          <a:p>
            <a:pPr algn="ctr"/>
            <a:r>
              <a:rPr lang="ru-RU" sz="13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</a:t>
            </a:r>
            <a:r>
              <a:rPr lang="ru-RU" sz="1300" dirty="0" smtClean="0"/>
              <a:t>Данная </a:t>
            </a:r>
            <a:r>
              <a:rPr lang="ru-RU" sz="1300" dirty="0"/>
              <a:t>установка упрощает тренировку </a:t>
            </a:r>
            <a:r>
              <a:rPr lang="ru-RU" sz="1300" dirty="0" smtClean="0"/>
              <a:t>хирургических </a:t>
            </a:r>
            <a:r>
              <a:rPr lang="ru-RU" sz="1300" dirty="0"/>
              <a:t>навыков и даёт возможность приблизится к реальной </a:t>
            </a:r>
            <a:r>
              <a:rPr lang="ru-RU" sz="1300" dirty="0" smtClean="0"/>
              <a:t>операции. Считаю, </a:t>
            </a:r>
            <a:r>
              <a:rPr lang="ru-RU" sz="1300" dirty="0"/>
              <a:t>что на кружке офтальмологии обязательно нужны такие вещи. Так же её несомненный плюс это компактность и то что её можно сложить и взять домой, практиковаться дома, что мне как студенту очень </a:t>
            </a:r>
            <a:r>
              <a:rPr lang="ru-RU" sz="1300" dirty="0" smtClean="0"/>
              <a:t>важно.»</a:t>
            </a:r>
            <a:endParaRPr lang="ru-RU" sz="13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35" y="784116"/>
            <a:ext cx="3000980" cy="3476850"/>
          </a:xfrm>
          <a:prstGeom prst="parallelogram">
            <a:avLst>
              <a:gd name="adj" fmla="val 21663"/>
            </a:avLst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7" y="1457017"/>
            <a:ext cx="2373755" cy="2938036"/>
          </a:xfrm>
          <a:prstGeom prst="parallelogram">
            <a:avLst/>
          </a:prstGeom>
        </p:spPr>
      </p:pic>
    </p:spTree>
    <p:extLst>
      <p:ext uri="{BB962C8B-B14F-4D97-AF65-F5344CB8AC3E}">
        <p14:creationId xmlns:p14="http://schemas.microsoft.com/office/powerpoint/2010/main" val="23084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6"/>
          <p:cNvSpPr txBox="1">
            <a:spLocks/>
          </p:cNvSpPr>
          <p:nvPr/>
        </p:nvSpPr>
        <p:spPr>
          <a:xfrm>
            <a:off x="214877" y="191821"/>
            <a:ext cx="9578203" cy="53603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 bwMode="auto">
          <a:xfrm>
            <a:off x="1439523" y="588556"/>
            <a:ext cx="8766000" cy="753613"/>
          </a:xfrm>
          <a:prstGeom prst="snip1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060" y="135562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>
                <a:latin typeface="Verdana" pitchFamily="34" charset="0"/>
                <a:ea typeface="Verdana" pitchFamily="34" charset="0"/>
                <a:cs typeface="Tahoma" panose="020B0604030504040204" pitchFamily="34" charset="0"/>
              </a:rPr>
              <a:t>Команда проекта</a:t>
            </a:r>
            <a:endParaRPr lang="ru-RU" altLang="ru-RU" sz="3600" b="1" dirty="0">
              <a:latin typeface="Verdana" pitchFamily="34" charset="0"/>
              <a:ea typeface="Verdana" pitchFamily="34" charset="0"/>
              <a:cs typeface="Tahoma" panose="020B060403050404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366180" y="1170649"/>
            <a:ext cx="363902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Рыбалова Анастасия Романовна</a:t>
            </a:r>
          </a:p>
          <a:p>
            <a:pPr algn="ctr"/>
            <a:r>
              <a:rPr lang="ru-RU" sz="2000" dirty="0"/>
              <a:t>Руководитель </a:t>
            </a:r>
            <a:r>
              <a:rPr lang="ru-RU" sz="2000" dirty="0" smtClean="0"/>
              <a:t>проекта, разработчик</a:t>
            </a:r>
          </a:p>
          <a:p>
            <a:pPr algn="ctr"/>
            <a:r>
              <a:rPr lang="ru-RU" sz="2000" dirty="0" smtClean="0"/>
              <a:t> </a:t>
            </a:r>
            <a:r>
              <a:rPr lang="en-US" sz="2000" dirty="0"/>
              <a:t>C</a:t>
            </a:r>
            <a:r>
              <a:rPr lang="ru-RU" sz="2000" dirty="0" err="1" smtClean="0"/>
              <a:t>тудентка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СибГМУ</a:t>
            </a:r>
            <a:endParaRPr lang="ru-RU" sz="2000" dirty="0" smtClean="0"/>
          </a:p>
          <a:p>
            <a:pPr algn="ctr"/>
            <a:r>
              <a:rPr lang="ru-RU" sz="2000" dirty="0" err="1" smtClean="0"/>
              <a:t>Оптометрист</a:t>
            </a:r>
            <a:r>
              <a:rPr lang="ru-RU" sz="2000" dirty="0" smtClean="0"/>
              <a:t>, медицинский консультант в сети глазных клиник </a:t>
            </a:r>
            <a:r>
              <a:rPr lang="en-US" sz="2000" dirty="0" smtClean="0"/>
              <a:t>Astana Vision </a:t>
            </a:r>
            <a:r>
              <a:rPr lang="ru-RU" sz="2000" dirty="0" smtClean="0"/>
              <a:t>в г. Усть-Каменогорск</a:t>
            </a:r>
            <a:endParaRPr lang="ru-RU" sz="2000" dirty="0"/>
          </a:p>
          <a:p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/>
          <a:stretch/>
        </p:blipFill>
        <p:spPr>
          <a:xfrm>
            <a:off x="209005" y="987107"/>
            <a:ext cx="2652132" cy="3053552"/>
          </a:xfrm>
          <a:prstGeom prst="parallelogram">
            <a:avLst/>
          </a:prstGeom>
        </p:spPr>
      </p:pic>
      <p:pic>
        <p:nvPicPr>
          <p:cNvPr id="13" name="Picture 2" descr="https://sun9-6.userapi.com/s/v1/if2/VejMAeRGBBq169UOiD9aq9Y-kg0tlBnDBOFj1YzV0ZTGJvI4vtl855_BmAYtwliolwd9LVi68mNFJGDliLWd7OcK.jpg?size=1184x1185&amp;quality=95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4" b="27816"/>
          <a:stretch/>
        </p:blipFill>
        <p:spPr bwMode="auto">
          <a:xfrm>
            <a:off x="1661233" y="4570962"/>
            <a:ext cx="3786590" cy="178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447823" y="5138931"/>
            <a:ext cx="4238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Gabriola" panose="04040605051002020D02" pitchFamily="82" charset="0"/>
              </a:rPr>
              <a:t>При поддержки </a:t>
            </a:r>
          </a:p>
          <a:p>
            <a:r>
              <a:rPr lang="ru-RU" sz="2800" b="1" dirty="0" smtClean="0">
                <a:latin typeface="Gabriola" panose="04040605051002020D02" pitchFamily="82" charset="0"/>
              </a:rPr>
              <a:t>сетевого</a:t>
            </a:r>
            <a:r>
              <a:rPr lang="ru-RU" sz="2800" b="1" dirty="0">
                <a:latin typeface="Gabriola" panose="04040605051002020D02" pitchFamily="82" charset="0"/>
              </a:rPr>
              <a:t> </a:t>
            </a:r>
            <a:r>
              <a:rPr lang="ru-RU" sz="2800" b="1" dirty="0" smtClean="0">
                <a:latin typeface="Gabriola" panose="04040605051002020D02" pitchFamily="82" charset="0"/>
              </a:rPr>
              <a:t>медицинского ИТ-парка</a:t>
            </a:r>
            <a:endParaRPr lang="ru-RU" sz="2800" b="1" dirty="0">
              <a:latin typeface="Gabriola" panose="04040605051002020D02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46524" y="965362"/>
            <a:ext cx="247135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Крылова Анна Андреевна</a:t>
            </a:r>
          </a:p>
          <a:p>
            <a:pPr algn="ctr"/>
            <a:r>
              <a:rPr lang="ru-RU" dirty="0"/>
              <a:t>Доцент кафедры офтальмологии </a:t>
            </a:r>
            <a:r>
              <a:rPr lang="ru-RU" dirty="0" err="1"/>
              <a:t>СибГМУ</a:t>
            </a:r>
            <a:r>
              <a:rPr lang="ru-RU" dirty="0"/>
              <a:t>, врач офтальмолог</a:t>
            </a:r>
          </a:p>
          <a:p>
            <a:pPr algn="ctr"/>
            <a:r>
              <a:rPr lang="ru-RU" dirty="0"/>
              <a:t>Консультирует по вопросам оптимального использования устройства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791" y="1045205"/>
            <a:ext cx="2457809" cy="2995454"/>
          </a:xfrm>
          <a:prstGeom prst="parallelogram">
            <a:avLst/>
          </a:prstGeom>
        </p:spPr>
      </p:pic>
    </p:spTree>
    <p:extLst>
      <p:ext uri="{BB962C8B-B14F-4D97-AF65-F5344CB8AC3E}">
        <p14:creationId xmlns:p14="http://schemas.microsoft.com/office/powerpoint/2010/main" val="56434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5400000">
            <a:off x="4798538" y="-4798539"/>
            <a:ext cx="2594919" cy="12191998"/>
          </a:xfrm>
          <a:prstGeom prst="rect">
            <a:avLst/>
          </a:prstGeom>
          <a:solidFill>
            <a:schemeClr val="accent1">
              <a:lumMod val="20000"/>
              <a:lumOff val="80000"/>
              <a:alpha val="69804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reflection blurRad="6350" stA="50000" endA="300" endPos="90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5"/>
          <p:cNvSpPr>
            <a:spLocks noChangeArrowheads="1"/>
          </p:cNvSpPr>
          <p:nvPr/>
        </p:nvSpPr>
        <p:spPr bwMode="auto">
          <a:xfrm>
            <a:off x="7881500" y="3726503"/>
            <a:ext cx="2505499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800" b="1" dirty="0" smtClean="0">
                <a:latin typeface="Verdana" panose="020B0604030504040204" pitchFamily="34" charset="0"/>
                <a:cs typeface="Times New Roman" panose="02020603050405020304" pitchFamily="18" charset="0"/>
              </a:rPr>
              <a:t>Рыбалова Анастасия Романовна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ru-RU" sz="1400" b="1" dirty="0">
              <a:latin typeface="Verdana" panose="020B0604030504040204" pitchFamily="34" charset="0"/>
              <a:cs typeface="Arial" charset="0"/>
            </a:endParaRPr>
          </a:p>
        </p:txBody>
      </p:sp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6426201" y="6538912"/>
            <a:ext cx="1854954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050" dirty="0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Томск, 2022 г.</a:t>
            </a:r>
            <a:endParaRPr lang="ru-RU" sz="105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94270" y="967778"/>
            <a:ext cx="89238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Устройство для тренировки офтальмологических навыков </a:t>
            </a:r>
            <a:endParaRPr lang="ru-RU" sz="36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368905" y="2870571"/>
            <a:ext cx="6761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«Повышаем квалификацию врачей офтальмологов с помощью внедрения </a:t>
            </a:r>
            <a:r>
              <a:rPr lang="ru-RU" sz="2000" i="1" dirty="0" err="1"/>
              <a:t>симуляционных</a:t>
            </a:r>
            <a:r>
              <a:rPr lang="ru-RU" sz="2000" i="1" dirty="0"/>
              <a:t> технологий»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438" y="5493078"/>
            <a:ext cx="1172792" cy="117279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453946" y="5601734"/>
            <a:ext cx="30725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http://itparkssmu.tilda.ws/figla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9443898" y="5890982"/>
            <a:ext cx="3372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+7(923) 413 89 57</a:t>
            </a:r>
          </a:p>
          <a:p>
            <a:r>
              <a:rPr lang="en-US" dirty="0" smtClean="0"/>
              <a:t>E-mail</a:t>
            </a:r>
            <a:r>
              <a:rPr lang="ru-RU" dirty="0" smtClean="0"/>
              <a:t>: </a:t>
            </a:r>
            <a:r>
              <a:rPr lang="en-US" dirty="0" smtClean="0"/>
              <a:t>rybalovan@mail.ru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/>
          <a:stretch/>
        </p:blipFill>
        <p:spPr>
          <a:xfrm>
            <a:off x="10008973" y="3153727"/>
            <a:ext cx="1913589" cy="2339351"/>
          </a:xfrm>
          <a:prstGeom prst="flowChartInputOutpu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584" y="339976"/>
            <a:ext cx="2916188" cy="54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19838</TotalTime>
  <Words>648</Words>
  <Application>Microsoft Office PowerPoint</Application>
  <PresentationFormat>Произвольный</PresentationFormat>
  <Paragraphs>177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Aldhabi</vt:lpstr>
      <vt:lpstr>Calibri Light</vt:lpstr>
      <vt:lpstr>Angsana New</vt:lpstr>
      <vt:lpstr>Cambria</vt:lpstr>
      <vt:lpstr>Gabriola</vt:lpstr>
      <vt:lpstr>Times New Roman</vt:lpstr>
      <vt:lpstr>Tahoma</vt:lpstr>
      <vt:lpstr>Calibri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Stasevskiy.VI</cp:lastModifiedBy>
  <cp:revision>1242</cp:revision>
  <cp:lastPrinted>2022-03-15T09:30:28Z</cp:lastPrinted>
  <dcterms:created xsi:type="dcterms:W3CDTF">2021-07-15T12:03:34Z</dcterms:created>
  <dcterms:modified xsi:type="dcterms:W3CDTF">2022-12-20T06:49:11Z</dcterms:modified>
</cp:coreProperties>
</file>