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4"/>
    <p:sldMasterId id="2147483674" r:id="rId5"/>
  </p:sldMasterIdLst>
  <p:notesMasterIdLst>
    <p:notesMasterId r:id="rId19"/>
  </p:notesMasterIdLst>
  <p:handoutMasterIdLst>
    <p:handoutMasterId r:id="rId20"/>
  </p:handoutMasterIdLst>
  <p:sldIdLst>
    <p:sldId id="323" r:id="rId6"/>
    <p:sldId id="314" r:id="rId7"/>
    <p:sldId id="327" r:id="rId8"/>
    <p:sldId id="328" r:id="rId9"/>
    <p:sldId id="316" r:id="rId10"/>
    <p:sldId id="334" r:id="rId11"/>
    <p:sldId id="318" r:id="rId12"/>
    <p:sldId id="329" r:id="rId13"/>
    <p:sldId id="332" r:id="rId14"/>
    <p:sldId id="331" r:id="rId15"/>
    <p:sldId id="333" r:id="rId16"/>
    <p:sldId id="330" r:id="rId17"/>
    <p:sldId id="324" r:id="rId18"/>
  </p:sldIdLst>
  <p:sldSz cx="9906000" cy="6858000" type="A4"/>
  <p:notesSz cx="6797675" cy="9926638"/>
  <p:defaultTextStyle>
    <a:defPPr>
      <a:defRPr lang="ru-RU"/>
    </a:defPPr>
    <a:lvl1pPr marL="0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9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2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80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4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99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62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2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8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7DA2"/>
    <a:srgbClr val="E93B47"/>
    <a:srgbClr val="FFD05B"/>
    <a:srgbClr val="6DA3C0"/>
    <a:srgbClr val="D1E2EB"/>
    <a:srgbClr val="FFFFFF"/>
    <a:srgbClr val="F75931"/>
    <a:srgbClr val="68BBCB"/>
    <a:srgbClr val="FFC072"/>
    <a:srgbClr val="F759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99" autoAdjust="0"/>
    <p:restoredTop sz="96271"/>
  </p:normalViewPr>
  <p:slideViewPr>
    <p:cSldViewPr snapToGrid="0">
      <p:cViewPr varScale="1">
        <p:scale>
          <a:sx n="84" d="100"/>
          <a:sy n="84" d="100"/>
        </p:scale>
        <p:origin x="1411" y="8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-3168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0C4BAA-E369-44AD-87C0-64F34E7C73DA}" type="datetimeFigureOut">
              <a:rPr lang="ru-RU" smtClean="0"/>
              <a:pPr/>
              <a:t>23.11.2023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B2E880-491A-4E3B-8D0D-90D32A0718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1235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3BA728-D73C-E140-8099-AC13A4281303}" type="datetimeFigureOut">
              <a:rPr lang="ru-RU" smtClean="0"/>
              <a:pPr/>
              <a:t>23.11.2023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2A862-1F40-B349-91D5-3B9B128B79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993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59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2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80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4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99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62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2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8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1690" y="2847059"/>
            <a:ext cx="8641984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700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1690" y="4429134"/>
            <a:ext cx="8641984" cy="1314450"/>
          </a:xfrm>
        </p:spPr>
        <p:txBody>
          <a:bodyPr>
            <a:normAutofit/>
          </a:bodyPr>
          <a:lstStyle>
            <a:lvl1pPr marL="0" indent="0" algn="l">
              <a:buNone/>
              <a:defRPr sz="1700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419913" indent="0" algn="ctr">
              <a:buNone/>
              <a:defRPr sz="1800"/>
            </a:lvl2pPr>
            <a:lvl3pPr marL="839828" indent="0" algn="ctr">
              <a:buNone/>
              <a:defRPr sz="1700"/>
            </a:lvl3pPr>
            <a:lvl4pPr marL="1259742" indent="0" algn="ctr">
              <a:buNone/>
              <a:defRPr sz="1500"/>
            </a:lvl4pPr>
            <a:lvl5pPr marL="1679655" indent="0" algn="ctr">
              <a:buNone/>
              <a:defRPr sz="1500"/>
            </a:lvl5pPr>
            <a:lvl6pPr marL="2099569" indent="0" algn="ctr">
              <a:buNone/>
              <a:defRPr sz="1500"/>
            </a:lvl6pPr>
            <a:lvl7pPr marL="2519483" indent="0" algn="ctr">
              <a:buNone/>
              <a:defRPr sz="1500"/>
            </a:lvl7pPr>
            <a:lvl8pPr marL="2939397" indent="0" algn="ctr">
              <a:buNone/>
              <a:defRPr sz="1500"/>
            </a:lvl8pPr>
            <a:lvl9pPr marL="3359310" indent="0" algn="ctr">
              <a:buNone/>
              <a:defRPr sz="15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682331" y="4303843"/>
            <a:ext cx="2709080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82328" y="4303832"/>
            <a:ext cx="526666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73"/>
          <a:stretch/>
        </p:blipFill>
        <p:spPr>
          <a:xfrm>
            <a:off x="680633" y="852941"/>
            <a:ext cx="1852881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702967" y="709768"/>
            <a:ext cx="526666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8362896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pos="715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9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7" y="1736728"/>
            <a:ext cx="8721437" cy="4351338"/>
          </a:xfrm>
        </p:spPr>
        <p:txBody>
          <a:bodyPr/>
          <a:lstStyle>
            <a:lvl1pPr marL="330642" indent="-330642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184" indent="-274432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SzPct val="100000"/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34" indent="-221529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698" indent="-20995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  <a:endParaRPr lang="en-US" dirty="0" smtClean="0"/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5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 smtClean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6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8723399" y="6426969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577853" y="1192099"/>
            <a:ext cx="4789309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33064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Подзаголовок слайда (опционально)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653509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9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7" y="1156156"/>
            <a:ext cx="8721437" cy="5041446"/>
          </a:xfrm>
        </p:spPr>
        <p:txBody>
          <a:bodyPr/>
          <a:lstStyle>
            <a:lvl1pPr marL="330642" indent="-330642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184" indent="-274432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34" indent="-221529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698" indent="-20995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 marL="1889612" indent="-209957">
              <a:buFont typeface="Arial" panose="020B0604020202020204" pitchFamily="34" charset="0"/>
              <a:buChar char="•"/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  <a:endParaRPr lang="en-US" dirty="0" smtClean="0"/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5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 smtClean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6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8723399" y="6426969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02909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1690" y="2847059"/>
            <a:ext cx="8641984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700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1690" y="4429134"/>
            <a:ext cx="8641984" cy="1314450"/>
          </a:xfrm>
        </p:spPr>
        <p:txBody>
          <a:bodyPr>
            <a:normAutofit/>
          </a:bodyPr>
          <a:lstStyle>
            <a:lvl1pPr marL="0" indent="0" algn="l">
              <a:buNone/>
              <a:defRPr sz="1700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419938" indent="0" algn="ctr">
              <a:buNone/>
              <a:defRPr sz="1800"/>
            </a:lvl2pPr>
            <a:lvl3pPr marL="839876" indent="0" algn="ctr">
              <a:buNone/>
              <a:defRPr sz="1700"/>
            </a:lvl3pPr>
            <a:lvl4pPr marL="1259815" indent="0" algn="ctr">
              <a:buNone/>
              <a:defRPr sz="1500"/>
            </a:lvl4pPr>
            <a:lvl5pPr marL="1679753" indent="0" algn="ctr">
              <a:buNone/>
              <a:defRPr sz="1500"/>
            </a:lvl5pPr>
            <a:lvl6pPr marL="2099691" indent="0" algn="ctr">
              <a:buNone/>
              <a:defRPr sz="1500"/>
            </a:lvl6pPr>
            <a:lvl7pPr marL="2519629" indent="0" algn="ctr">
              <a:buNone/>
              <a:defRPr sz="1500"/>
            </a:lvl7pPr>
            <a:lvl8pPr marL="2939567" indent="0" algn="ctr">
              <a:buNone/>
              <a:defRPr sz="1500"/>
            </a:lvl8pPr>
            <a:lvl9pPr marL="3359506" indent="0" algn="ctr">
              <a:buNone/>
              <a:defRPr sz="15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682331" y="4303841"/>
            <a:ext cx="2709080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82328" y="4303832"/>
            <a:ext cx="526666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73"/>
          <a:stretch/>
        </p:blipFill>
        <p:spPr>
          <a:xfrm>
            <a:off x="680631" y="852941"/>
            <a:ext cx="1852881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702967" y="709768"/>
            <a:ext cx="526666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4159505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pos="715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7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5" y="1736727"/>
            <a:ext cx="8721437" cy="4351338"/>
          </a:xfrm>
        </p:spPr>
        <p:txBody>
          <a:bodyPr/>
          <a:lstStyle>
            <a:lvl1pPr marL="330660" indent="-330660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226" indent="-274448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SzPct val="100000"/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98" indent="-221542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784" indent="-209969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  <a:endParaRPr lang="en-US" dirty="0" smtClean="0"/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3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 smtClean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4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577851" y="1192099"/>
            <a:ext cx="4789309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33066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Подзаголовок слайда (опционально)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931720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7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5" y="1156156"/>
            <a:ext cx="8721437" cy="5041446"/>
          </a:xfrm>
        </p:spPr>
        <p:txBody>
          <a:bodyPr/>
          <a:lstStyle>
            <a:lvl1pPr marL="330660" indent="-330660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226" indent="-274448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98" indent="-221542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784" indent="-209969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 marL="1889722" indent="-209969">
              <a:buFont typeface="Arial" panose="020B0604020202020204" pitchFamily="34" charset="0"/>
              <a:buChar char="•"/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  <a:endParaRPr lang="en-US" dirty="0" smtClean="0"/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3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 smtClean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4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13923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806712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8"/>
            <a:ext cx="8543925" cy="1325563"/>
          </a:xfrm>
          <a:prstGeom prst="rect">
            <a:avLst/>
          </a:prstGeom>
        </p:spPr>
        <p:txBody>
          <a:bodyPr vert="horz" lIns="83984" tIns="41992" rIns="83984" bIns="41992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8"/>
            <a:ext cx="8543925" cy="4351338"/>
          </a:xfrm>
          <a:prstGeom prst="rect">
            <a:avLst/>
          </a:prstGeom>
        </p:spPr>
        <p:txBody>
          <a:bodyPr vert="horz" lIns="83984" tIns="41992" rIns="83984" bIns="41992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5" y="6356351"/>
            <a:ext cx="3343275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r>
              <a:rPr lang="ru-RU" smtClean="0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2" y="6356351"/>
            <a:ext cx="2228850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111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</p:sldLayoutIdLst>
  <p:timing>
    <p:tnLst>
      <p:par>
        <p:cTn id="1" dur="indefinite" restart="never" nodeType="tmRoot"/>
      </p:par>
    </p:tnLst>
  </p:timing>
  <p:hf hdr="0" ftr="0"/>
  <p:txStyles>
    <p:titleStyle>
      <a:lvl1pPr algn="l" defTabSz="839828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9957" indent="-209957" algn="l" defTabSz="839828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29871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49785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69698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89612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09526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29438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49355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69267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913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39828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742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655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569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483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9397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9310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83988" tIns="41994" rIns="83988" bIns="41994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6"/>
            <a:ext cx="8543925" cy="4351338"/>
          </a:xfrm>
          <a:prstGeom prst="rect">
            <a:avLst/>
          </a:prstGeom>
        </p:spPr>
        <p:txBody>
          <a:bodyPr vert="horz" lIns="83988" tIns="41994" rIns="83988" bIns="4199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23.11.2023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r>
              <a:rPr lang="ru-RU" smtClean="0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2" y="6356351"/>
            <a:ext cx="222885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747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</p:sldLayoutIdLst>
  <p:timing>
    <p:tnLst>
      <p:par>
        <p:cTn id="1" dur="indefinite" restart="never" nodeType="tmRoot"/>
      </p:par>
    </p:tnLst>
  </p:timing>
  <p:hf hdr="0" ftr="0"/>
  <p:txStyles>
    <p:titleStyle>
      <a:lvl1pPr algn="l" defTabSz="839876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9969" indent="-209969" algn="l" defTabSz="839876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07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49846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69784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89722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09660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29598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49537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69475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938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39876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815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753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691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629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9567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9506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png"/><Relationship Id="rId5" Type="http://schemas.openxmlformats.org/officeDocument/2006/relationships/image" Target="../media/image15.emf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618565" y="1801906"/>
            <a:ext cx="8095129" cy="1460322"/>
          </a:xfrm>
          <a:prstGeom prst="rect">
            <a:avLst/>
          </a:prstGeom>
        </p:spPr>
        <p:txBody>
          <a:bodyPr>
            <a:noAutofit/>
          </a:bodyPr>
          <a:lstStyle>
            <a:lvl1pPr algn="l" defTabSz="8398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108" marR="18146" algn="ctr">
              <a:lnSpc>
                <a:spcPct val="111800"/>
              </a:lnSpc>
              <a:spcBef>
                <a:spcPts val="628"/>
              </a:spcBef>
            </a:pPr>
            <a:r>
              <a:rPr lang="ru-RU" sz="3200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Разработка оптического коммутатора для оптоволоконных систем связи</a:t>
            </a:r>
            <a:r>
              <a:rPr lang="ru-RU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.</a:t>
            </a:r>
          </a:p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/>
            </a:r>
            <a:b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ru-RU" sz="1800" spc="-2" dirty="0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</p:txBody>
      </p:sp>
      <p:sp>
        <p:nvSpPr>
          <p:cNvPr id="3" name="Нижний колонтитул 3"/>
          <p:cNvSpPr txBox="1">
            <a:spLocks/>
          </p:cNvSpPr>
          <p:nvPr/>
        </p:nvSpPr>
        <p:spPr>
          <a:xfrm>
            <a:off x="636487" y="6137714"/>
            <a:ext cx="278802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defPPr>
              <a:defRPr lang="ru-RU"/>
            </a:defPPr>
            <a:lvl1pPr marL="0" algn="ctr" defTabSz="914321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</a:rPr>
              <a:t>2023, РГРТУ</a:t>
            </a:r>
            <a:endParaRPr lang="ru-RU" sz="16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8565" y="5271808"/>
            <a:ext cx="9287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57" marR="2503" defTabSz="839876"/>
            <a:r>
              <a:rPr lang="ru-RU" sz="1600" b="1" spc="-5" dirty="0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Акселерационная программа: </a:t>
            </a:r>
          </a:p>
          <a:p>
            <a:pPr marL="6257" marR="2503" defTabSz="839876"/>
            <a:r>
              <a:rPr lang="ru-RU" sz="1600" b="1" spc="-5" dirty="0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Школа студенческого технологического предпринимательства «Мой </a:t>
            </a:r>
            <a:r>
              <a:rPr lang="ru-RU" sz="1600" b="1" spc="-5" dirty="0" err="1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стартап</a:t>
            </a:r>
            <a:r>
              <a:rPr lang="ru-RU" sz="1600" b="1" spc="-5" dirty="0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»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463" y="5845148"/>
            <a:ext cx="1661692" cy="950259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7628965" y="49163"/>
            <a:ext cx="2268068" cy="2891261"/>
            <a:chOff x="5699037" y="1158679"/>
            <a:chExt cx="4207116" cy="4540492"/>
          </a:xfrm>
        </p:grpSpPr>
        <p:grpSp>
          <p:nvGrpSpPr>
            <p:cNvPr id="13" name="object 10"/>
            <p:cNvGrpSpPr/>
            <p:nvPr/>
          </p:nvGrpSpPr>
          <p:grpSpPr>
            <a:xfrm>
              <a:off x="5699037" y="1158679"/>
              <a:ext cx="4207078" cy="3613531"/>
              <a:chOff x="11566123" y="1047087"/>
              <a:chExt cx="8538210" cy="7333615"/>
            </a:xfrm>
          </p:grpSpPr>
          <p:sp>
            <p:nvSpPr>
              <p:cNvPr id="15" name="object 11"/>
              <p:cNvSpPr/>
              <p:nvPr/>
            </p:nvSpPr>
            <p:spPr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  <p:sp>
            <p:nvSpPr>
              <p:cNvPr id="16" name="object 12"/>
              <p:cNvSpPr/>
              <p:nvPr/>
            </p:nvSpPr>
            <p:spPr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</p:grpSp>
        <p:sp>
          <p:nvSpPr>
            <p:cNvPr id="14" name="object 13"/>
            <p:cNvSpPr/>
            <p:nvPr/>
          </p:nvSpPr>
          <p:spPr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endParaRPr sz="887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717176" y="5971994"/>
            <a:ext cx="4545105" cy="19160"/>
            <a:chOff x="717176" y="5971994"/>
            <a:chExt cx="4545105" cy="19160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Группа 21"/>
          <p:cNvGrpSpPr/>
          <p:nvPr/>
        </p:nvGrpSpPr>
        <p:grpSpPr>
          <a:xfrm>
            <a:off x="699123" y="4971517"/>
            <a:ext cx="4545105" cy="19160"/>
            <a:chOff x="717176" y="5971994"/>
            <a:chExt cx="4545105" cy="19160"/>
          </a:xfrm>
        </p:grpSpPr>
        <p:cxnSp>
          <p:nvCxnSpPr>
            <p:cNvPr id="23" name="Прямая соединительная линия 22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Прямоугольник 24"/>
          <p:cNvSpPr/>
          <p:nvPr/>
        </p:nvSpPr>
        <p:spPr>
          <a:xfrm>
            <a:off x="618565" y="3875265"/>
            <a:ext cx="4953000" cy="102297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Рынок НТИ: </a:t>
            </a:r>
            <a:r>
              <a:rPr lang="ru-RU" spc="-2" dirty="0" smtClean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«</a:t>
            </a:r>
            <a:r>
              <a:rPr lang="en-US" spc="-2" dirty="0" smtClean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TechNet</a:t>
            </a:r>
            <a:r>
              <a:rPr lang="ru-RU" spc="-2" dirty="0" smtClean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»</a:t>
            </a: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/>
            </a:r>
            <a:b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</a:b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Сквозная технология: </a:t>
            </a:r>
            <a:r>
              <a:rPr lang="ru-RU" spc="-2" dirty="0" smtClean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«</a:t>
            </a:r>
            <a:r>
              <a:rPr lang="ru-RU" spc="-2" dirty="0" err="1" smtClean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Фотоника</a:t>
            </a:r>
            <a:r>
              <a:rPr lang="ru-RU" spc="-2" dirty="0" smtClean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, технологии </a:t>
            </a:r>
            <a:r>
              <a:rPr lang="ru-RU" spc="-2" dirty="0" err="1" smtClean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сенсорики</a:t>
            </a:r>
            <a:r>
              <a:rPr lang="ru-RU" spc="-2" dirty="0" smtClean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»</a:t>
            </a:r>
            <a:endParaRPr lang="ru-RU" spc="-2" dirty="0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5" y="29364"/>
            <a:ext cx="3576917" cy="153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53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8217" y="419200"/>
            <a:ext cx="1447832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Профиль проекта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Shape 185" descr="C:\Users\pankratov.in\YandexDisk\!NTI\DOCS\ProjectPresentation\icons\PNG\256\19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78217" y="840843"/>
            <a:ext cx="430058" cy="41147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974720" y="860130"/>
            <a:ext cx="1126399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/>
              <a:t>Цель проекта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H="1">
            <a:off x="381000" y="3017526"/>
            <a:ext cx="518921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975162" y="3132163"/>
            <a:ext cx="1557349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/>
              <a:t>Результаты проекта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H="1">
            <a:off x="407716" y="5980742"/>
            <a:ext cx="5156844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Shape 189"/>
          <p:cNvSpPr/>
          <p:nvPr/>
        </p:nvSpPr>
        <p:spPr>
          <a:xfrm>
            <a:off x="5261606" y="5400217"/>
            <a:ext cx="1134336" cy="312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endParaRPr sz="1286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Shape 190"/>
          <p:cNvSpPr/>
          <p:nvPr/>
        </p:nvSpPr>
        <p:spPr>
          <a:xfrm>
            <a:off x="4027183" y="5980742"/>
            <a:ext cx="1827836" cy="439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endParaRPr sz="1143" b="1" dirty="0">
              <a:solidFill>
                <a:schemeClr val="accent5">
                  <a:lumMod val="7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2" name="Диаграмма 31"/>
          <p:cNvGraphicFramePr/>
          <p:nvPr>
            <p:extLst/>
          </p:nvPr>
        </p:nvGraphicFramePr>
        <p:xfrm>
          <a:off x="3170395" y="5753834"/>
          <a:ext cx="965142" cy="915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5" name="Shape 208"/>
          <p:cNvSpPr/>
          <p:nvPr/>
        </p:nvSpPr>
        <p:spPr>
          <a:xfrm>
            <a:off x="478217" y="1271022"/>
            <a:ext cx="4989126" cy="1719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lvl="0"/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Разработка полностью оптического коммутатора, обеспечивающего перенаправление оптических сигналов с меньшей задержкой, при малый затратах энергии, чем у аналогичных устройств</a:t>
            </a:r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Shape 208"/>
          <p:cNvSpPr/>
          <p:nvPr/>
        </p:nvSpPr>
        <p:spPr>
          <a:xfrm>
            <a:off x="5792974" y="2605580"/>
            <a:ext cx="1158949" cy="25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lvl="0"/>
            <a:r>
              <a:rPr lang="ru-RU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Наставники</a:t>
            </a:r>
            <a:endParaRPr lang="ru-RU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Shape 177" descr="C:\Users\pankratov.in\YandexDisk\!NTI\DOCS\ProjectPresentation\icons\PNG\256\330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3549" y="3120394"/>
            <a:ext cx="411831" cy="40297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TextBox 44"/>
          <p:cNvSpPr txBox="1"/>
          <p:nvPr/>
        </p:nvSpPr>
        <p:spPr>
          <a:xfrm>
            <a:off x="5695734" y="805852"/>
            <a:ext cx="1405449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/>
              <a:t>Команда проекта</a:t>
            </a:r>
          </a:p>
        </p:txBody>
      </p:sp>
      <p:sp>
        <p:nvSpPr>
          <p:cNvPr id="46" name="Shape 275"/>
          <p:cNvSpPr/>
          <p:nvPr/>
        </p:nvSpPr>
        <p:spPr>
          <a:xfrm>
            <a:off x="7995031" y="1093715"/>
            <a:ext cx="1562335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000" b="1" dirty="0" smtClean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Татьяна Бабич</a:t>
            </a:r>
            <a: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</a:rPr>
              <a:t>техник</a:t>
            </a:r>
            <a:endParaRPr lang="ru-RU" sz="1000" dirty="0"/>
          </a:p>
          <a:p>
            <a:endParaRPr sz="929" dirty="0">
              <a:latin typeface="Calibri"/>
              <a:ea typeface="Calibri"/>
              <a:cs typeface="Calibri"/>
            </a:endParaRPr>
          </a:p>
        </p:txBody>
      </p:sp>
      <p:sp>
        <p:nvSpPr>
          <p:cNvPr id="47" name="Shape 280"/>
          <p:cNvSpPr/>
          <p:nvPr/>
        </p:nvSpPr>
        <p:spPr>
          <a:xfrm>
            <a:off x="7995031" y="1469073"/>
            <a:ext cx="1399176" cy="307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786" dirty="0" smtClean="0">
                <a:latin typeface="Calibri"/>
                <a:ea typeface="Calibri"/>
                <a:cs typeface="Calibri"/>
              </a:rPr>
              <a:t>Студентка МИЭТ</a:t>
            </a:r>
            <a:endParaRPr sz="786" dirty="0">
              <a:latin typeface="Calibri"/>
              <a:ea typeface="Calibri"/>
              <a:cs typeface="Calibri"/>
            </a:endParaRPr>
          </a:p>
        </p:txBody>
      </p:sp>
      <p:sp>
        <p:nvSpPr>
          <p:cNvPr id="48" name="Shape 275"/>
          <p:cNvSpPr/>
          <p:nvPr/>
        </p:nvSpPr>
        <p:spPr>
          <a:xfrm>
            <a:off x="6231043" y="1112576"/>
            <a:ext cx="1585940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lvl="0"/>
            <a:r>
              <a:rPr lang="ru-RU" sz="1000" b="1" dirty="0" smtClean="0">
                <a:solidFill>
                  <a:srgbClr val="003462"/>
                </a:solidFill>
                <a:sym typeface="Calibri"/>
              </a:rPr>
              <a:t> Вадим Куклев</a:t>
            </a:r>
            <a:endParaRPr lang="ru-RU" sz="1000" b="1" dirty="0">
              <a:solidFill>
                <a:srgbClr val="003462"/>
              </a:solidFill>
              <a:sym typeface="Calibri"/>
            </a:endParaRPr>
          </a:p>
        </p:txBody>
      </p:sp>
      <p:sp>
        <p:nvSpPr>
          <p:cNvPr id="49" name="Shape 280"/>
          <p:cNvSpPr/>
          <p:nvPr/>
        </p:nvSpPr>
        <p:spPr>
          <a:xfrm>
            <a:off x="6229141" y="1538161"/>
            <a:ext cx="1309651" cy="307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786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Студент 4 курса факультета электроники</a:t>
            </a:r>
            <a:endParaRPr lang="ru-RU" sz="786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Shape 275"/>
          <p:cNvSpPr/>
          <p:nvPr/>
        </p:nvSpPr>
        <p:spPr>
          <a:xfrm>
            <a:off x="6231043" y="1873978"/>
            <a:ext cx="1585940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 b="1" dirty="0" smtClean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Дарья Иванцова</a:t>
            </a:r>
            <a: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</a:rPr>
              <a:t>экономист</a:t>
            </a:r>
            <a:endParaRPr sz="929" dirty="0">
              <a:latin typeface="Calibri"/>
              <a:ea typeface="Calibri"/>
              <a:cs typeface="Calibri"/>
            </a:endParaRPr>
          </a:p>
        </p:txBody>
      </p:sp>
      <p:sp>
        <p:nvSpPr>
          <p:cNvPr id="51" name="Shape 280"/>
          <p:cNvSpPr/>
          <p:nvPr/>
        </p:nvSpPr>
        <p:spPr>
          <a:xfrm>
            <a:off x="6229140" y="2180582"/>
            <a:ext cx="1309651" cy="309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786" dirty="0" smtClea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Студентка 2 курса факультета ИЭФ</a:t>
            </a:r>
            <a:endParaRPr sz="786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2" name="Shape 275"/>
          <p:cNvSpPr/>
          <p:nvPr/>
        </p:nvSpPr>
        <p:spPr>
          <a:xfrm>
            <a:off x="8030509" y="1858267"/>
            <a:ext cx="1494491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 b="1" dirty="0" smtClean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Виктория </a:t>
            </a:r>
            <a:r>
              <a:rPr lang="ru-RU" sz="1000" b="1" dirty="0" err="1" smtClean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Материкина</a:t>
            </a:r>
            <a:r>
              <a:rPr lang="ru-RU" sz="1000" b="1" dirty="0" smtClean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</a:rPr>
              <a:t>экономист</a:t>
            </a:r>
            <a:endParaRPr sz="929" dirty="0">
              <a:latin typeface="Calibri"/>
              <a:ea typeface="Calibri"/>
              <a:cs typeface="Calibri"/>
            </a:endParaRPr>
          </a:p>
        </p:txBody>
      </p:sp>
      <p:sp>
        <p:nvSpPr>
          <p:cNvPr id="53" name="Shape 280"/>
          <p:cNvSpPr/>
          <p:nvPr/>
        </p:nvSpPr>
        <p:spPr>
          <a:xfrm>
            <a:off x="8035125" y="2162657"/>
            <a:ext cx="1346012" cy="3074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800" dirty="0" smtClean="0">
                <a:solidFill>
                  <a:srgbClr val="000000"/>
                </a:solidFill>
                <a:ea typeface="Calibri"/>
                <a:cs typeface="Calibri"/>
              </a:rPr>
              <a:t>Студентка </a:t>
            </a:r>
            <a:r>
              <a:rPr lang="ru-RU" sz="800" dirty="0">
                <a:solidFill>
                  <a:srgbClr val="000000"/>
                </a:solidFill>
                <a:ea typeface="Calibri"/>
                <a:cs typeface="Calibri"/>
              </a:rPr>
              <a:t>2 курса </a:t>
            </a:r>
            <a:r>
              <a:rPr lang="ru-RU" sz="800" dirty="0" smtClean="0">
                <a:solidFill>
                  <a:srgbClr val="000000"/>
                </a:solidFill>
                <a:ea typeface="Calibri"/>
                <a:cs typeface="Calibri"/>
              </a:rPr>
              <a:t>факультета </a:t>
            </a:r>
            <a:r>
              <a:rPr lang="ru-RU" sz="800" dirty="0">
                <a:solidFill>
                  <a:srgbClr val="000000"/>
                </a:solidFill>
                <a:ea typeface="Calibri"/>
                <a:cs typeface="Calibri"/>
              </a:rPr>
              <a:t>ИЭФ</a:t>
            </a:r>
          </a:p>
          <a:p>
            <a:endParaRPr sz="1286" dirty="0"/>
          </a:p>
        </p:txBody>
      </p:sp>
      <p:sp>
        <p:nvSpPr>
          <p:cNvPr id="54" name="Rounded Rectangle 2099"/>
          <p:cNvSpPr/>
          <p:nvPr/>
        </p:nvSpPr>
        <p:spPr>
          <a:xfrm>
            <a:off x="6237922" y="1299024"/>
            <a:ext cx="1197820" cy="226960"/>
          </a:xfrm>
          <a:prstGeom prst="roundRect">
            <a:avLst>
              <a:gd name="adj" fmla="val 25436"/>
            </a:avLst>
          </a:prstGeom>
          <a:solidFill>
            <a:srgbClr val="D1E2EB">
              <a:alpha val="70980"/>
            </a:srgbClr>
          </a:solidFill>
          <a:ln w="6350">
            <a:solidFill>
              <a:schemeClr val="accent2">
                <a:lumMod val="75000"/>
              </a:schemeClr>
            </a:solidFill>
          </a:ln>
        </p:spPr>
        <p:txBody>
          <a:bodyPr wrap="square" lIns="0" tIns="25712" rIns="0" bIns="25712" anchor="ctr">
            <a:spAutoFit/>
          </a:bodyPr>
          <a:lstStyle/>
          <a:p>
            <a:pPr lvl="0" algn="ctr"/>
            <a:r>
              <a:rPr lang="ru-RU" sz="929" dirty="0">
                <a:latin typeface="Calibri"/>
                <a:ea typeface="Calibri"/>
                <a:cs typeface="Calibri"/>
              </a:rPr>
              <a:t>Руководитель проекта</a:t>
            </a:r>
          </a:p>
        </p:txBody>
      </p:sp>
      <p:sp>
        <p:nvSpPr>
          <p:cNvPr id="63" name="Shape 179"/>
          <p:cNvSpPr/>
          <p:nvPr/>
        </p:nvSpPr>
        <p:spPr>
          <a:xfrm>
            <a:off x="6195388" y="4275057"/>
            <a:ext cx="1755399" cy="1047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71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1071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071" dirty="0"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cxnSp>
        <p:nvCxnSpPr>
          <p:cNvPr id="72" name="Прямая соединительная линия 71"/>
          <p:cNvCxnSpPr/>
          <p:nvPr/>
        </p:nvCxnSpPr>
        <p:spPr>
          <a:xfrm>
            <a:off x="5564560" y="4149080"/>
            <a:ext cx="396044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 flipH="1">
            <a:off x="5564560" y="754417"/>
            <a:ext cx="5652" cy="5226325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86942" y="90438"/>
            <a:ext cx="6853223" cy="3458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9108" marR="18146" algn="ctr">
              <a:lnSpc>
                <a:spcPct val="111800"/>
              </a:lnSpc>
              <a:spcBef>
                <a:spcPts val="628"/>
              </a:spcBef>
            </a:pPr>
            <a:r>
              <a:rPr lang="ru-RU" sz="1600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Разработка оптического коммутатора для оптоволоконных систем связи.</a:t>
            </a:r>
          </a:p>
        </p:txBody>
      </p:sp>
      <p:sp>
        <p:nvSpPr>
          <p:cNvPr id="90" name="Shape 275">
            <a:extLst>
              <a:ext uri="{FF2B5EF4-FFF2-40B4-BE49-F238E27FC236}">
                <a16:creationId xmlns:a16="http://schemas.microsoft.com/office/drawing/2014/main" id="{BF347F03-C6B5-FD41-BCF8-68E27E153DA6}"/>
              </a:ext>
            </a:extLst>
          </p:cNvPr>
          <p:cNvSpPr/>
          <p:nvPr/>
        </p:nvSpPr>
        <p:spPr>
          <a:xfrm>
            <a:off x="6143008" y="3619920"/>
            <a:ext cx="1303399" cy="266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646" tIns="23316" rIns="46646" bIns="23316" anchor="t" anchorCtr="0">
            <a:noAutofit/>
          </a:bodyPr>
          <a:lstStyle/>
          <a:p>
            <a:endParaRPr sz="664" dirty="0">
              <a:latin typeface="Calibri"/>
              <a:ea typeface="Calibri"/>
              <a:cs typeface="Calibri"/>
            </a:endParaRPr>
          </a:p>
        </p:txBody>
      </p:sp>
      <p:sp>
        <p:nvSpPr>
          <p:cNvPr id="94" name="Shape 280">
            <a:extLst>
              <a:ext uri="{FF2B5EF4-FFF2-40B4-BE49-F238E27FC236}">
                <a16:creationId xmlns:a16="http://schemas.microsoft.com/office/drawing/2014/main" id="{FC4A4723-B05A-A54C-B689-B8479844D6AA}"/>
              </a:ext>
            </a:extLst>
          </p:cNvPr>
          <p:cNvSpPr/>
          <p:nvPr/>
        </p:nvSpPr>
        <p:spPr>
          <a:xfrm>
            <a:off x="7644145" y="3796571"/>
            <a:ext cx="1267269" cy="219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646" tIns="23316" rIns="46646" bIns="23316" anchor="t" anchorCtr="0">
            <a:noAutofit/>
          </a:bodyPr>
          <a:lstStyle/>
          <a:p>
            <a:endParaRPr sz="687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78218" y="3648200"/>
            <a:ext cx="346284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Результатом проекта должны стать характеристики, полученные с опытных образцов, подтверждающие эффективность коммутатора.  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792974" y="2863249"/>
            <a:ext cx="2882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Толкач Никита Михайлович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792974" y="3238516"/>
            <a:ext cx="3037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Есаков</a:t>
            </a:r>
            <a:r>
              <a:rPr lang="ru-RU" dirty="0" smtClean="0"/>
              <a:t> Михаил Михайлович</a:t>
            </a:r>
            <a:endParaRPr lang="ru-RU" dirty="0"/>
          </a:p>
        </p:txBody>
      </p:sp>
      <p:pic>
        <p:nvPicPr>
          <p:cNvPr id="44" name="Picture 5" descr="C:\Users\pankratov.in\YandexDisk\!NTI\DOCS\ProjectPresentation\icons\PNG\256\16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7165" y="2606622"/>
            <a:ext cx="939039" cy="939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30" descr="C:\Users\pankratov.in\YandexDisk\!NTI\DOCS\ProjectPresentation\icons\PNG\256\187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3843" y="3656941"/>
            <a:ext cx="1137938" cy="113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451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90395" y="399788"/>
            <a:ext cx="176362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 smtClean="0"/>
              <a:t>Актуальность проекта</a:t>
            </a:r>
            <a:endParaRPr lang="ru-RU" sz="1286" b="1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81000" y="114130"/>
            <a:ext cx="6853223" cy="3458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9108" marR="18146" lvl="0" algn="ctr">
              <a:lnSpc>
                <a:spcPct val="111800"/>
              </a:lnSpc>
              <a:spcBef>
                <a:spcPts val="628"/>
              </a:spcBef>
            </a:pPr>
            <a:r>
              <a:rPr lang="ru-RU" sz="1600" spc="-44" dirty="0">
                <a:solidFill>
                  <a:srgbClr val="71A2C3">
                    <a:lumMod val="50000"/>
                  </a:srgbClr>
                </a:solidFill>
                <a:latin typeface="Lato Black"/>
                <a:cs typeface="Lato Black"/>
              </a:rPr>
              <a:t>Разработка оптического коммутатора для оптоволоконных систем связи.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90395" y="1063023"/>
            <a:ext cx="5189197" cy="4837824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96696" y="1191866"/>
            <a:ext cx="475488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rgbClr val="000000"/>
                </a:solidFill>
                <a:latin typeface="Roboto"/>
              </a:rPr>
              <a:t>В связи с ростом объемов трафика и переходом сетей на </a:t>
            </a:r>
            <a:r>
              <a:rPr lang="en-US" sz="2000" dirty="0" smtClean="0">
                <a:solidFill>
                  <a:srgbClr val="000000"/>
                </a:solidFill>
                <a:latin typeface="Roboto"/>
              </a:rPr>
              <a:t>5G </a:t>
            </a:r>
            <a:r>
              <a:rPr lang="ru-RU" sz="2000" dirty="0" smtClean="0">
                <a:solidFill>
                  <a:srgbClr val="000000"/>
                </a:solidFill>
                <a:latin typeface="Roboto"/>
              </a:rPr>
              <a:t> и разработкой 6</a:t>
            </a:r>
            <a:r>
              <a:rPr lang="en-US" sz="2000" dirty="0" smtClean="0">
                <a:solidFill>
                  <a:srgbClr val="000000"/>
                </a:solidFill>
                <a:latin typeface="Roboto"/>
              </a:rPr>
              <a:t>G </a:t>
            </a:r>
            <a:r>
              <a:rPr lang="ru-RU" sz="2000" dirty="0" smtClean="0">
                <a:solidFill>
                  <a:srgbClr val="000000"/>
                </a:solidFill>
                <a:latin typeface="Roboto"/>
              </a:rPr>
              <a:t>стандарт пропускной способности нынешних сетей становится все более недостаточным для обеспечения качественной связи и одни из способов решения этой проблемы является внедрение полностью оптических устройств. Также эта разработка может быть полезна в области лазерных технологий.</a:t>
            </a:r>
          </a:p>
          <a:p>
            <a:pPr algn="just"/>
            <a:r>
              <a:rPr lang="ru-RU" sz="2000" dirty="0" smtClean="0">
                <a:solidFill>
                  <a:srgbClr val="000000"/>
                </a:solidFill>
                <a:latin typeface="Roboto"/>
              </a:rPr>
              <a:t>Поэтому разработка полностью оптического коммутатора </a:t>
            </a:r>
            <a:r>
              <a:rPr lang="ru-RU" sz="2000" dirty="0">
                <a:solidFill>
                  <a:srgbClr val="000000"/>
                </a:solidFill>
                <a:latin typeface="Roboto"/>
              </a:rPr>
              <a:t>является актуальной.</a:t>
            </a:r>
            <a:endParaRPr lang="ru-RU" sz="2000" b="0" i="0" dirty="0">
              <a:solidFill>
                <a:srgbClr val="000000"/>
              </a:solidFill>
              <a:effectLst/>
              <a:latin typeface="Roboto"/>
            </a:endParaRPr>
          </a:p>
        </p:txBody>
      </p:sp>
      <p:pic>
        <p:nvPicPr>
          <p:cNvPr id="2050" name="Picture 2" descr="https://avatars.mds.yandex.net/i?id=688fe82940551377a14eeabf9abf2f5e46be328e-9830843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7727" y="1901952"/>
            <a:ext cx="3420862" cy="3037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4004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1584" y="412493"/>
            <a:ext cx="918008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 smtClean="0"/>
              <a:t>Проблема</a:t>
            </a:r>
            <a:endParaRPr lang="ru-RU" sz="1286" b="1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81000" y="155171"/>
            <a:ext cx="58625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spc="-44" dirty="0">
                <a:solidFill>
                  <a:srgbClr val="71A2C3">
                    <a:lumMod val="50000"/>
                  </a:srgbClr>
                </a:solidFill>
                <a:latin typeface="Lato Black"/>
                <a:cs typeface="Lato Black"/>
              </a:rPr>
              <a:t>Разработка оптического коммутатора для оптоволоконных систем связи</a:t>
            </a:r>
            <a:endParaRPr lang="ru-RU" sz="1571" dirty="0"/>
          </a:p>
        </p:txBody>
      </p:sp>
      <p:sp>
        <p:nvSpPr>
          <p:cNvPr id="6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 txBox="1">
            <a:spLocks/>
          </p:cNvSpPr>
          <p:nvPr/>
        </p:nvSpPr>
        <p:spPr>
          <a:xfrm>
            <a:off x="381947" y="857851"/>
            <a:ext cx="4320000" cy="210050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/>
          <a:lstStyle>
            <a:lvl1pPr marL="209969" indent="-209969" algn="l" defTabSz="839876" rtl="0" eaLnBrk="1" latinLnBrk="0" hangingPunct="1">
              <a:lnSpc>
                <a:spcPct val="90000"/>
              </a:lnSpc>
              <a:spcBef>
                <a:spcPts val="919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990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9846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9784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89722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09660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29598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4953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69475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Мы предлагаем клиентам менее инертное и более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</a:rPr>
              <a:t>энергоэффективное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 устройство для систем оптической связи и других сфер, в которых использую оптические сигналы.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 txBox="1">
            <a:spLocks/>
          </p:cNvSpPr>
          <p:nvPr/>
        </p:nvSpPr>
        <p:spPr>
          <a:xfrm>
            <a:off x="4953000" y="881949"/>
            <a:ext cx="4320000" cy="304459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/>
          <a:lstStyle>
            <a:lvl1pPr marL="209969" indent="-209969" algn="l" defTabSz="839876" rtl="0" eaLnBrk="1" latinLnBrk="0" hangingPunct="1">
              <a:lnSpc>
                <a:spcPct val="90000"/>
              </a:lnSpc>
              <a:spcBef>
                <a:spcPts val="919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990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9846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9784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89722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09660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29598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4953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69475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Почему существующих вариантов решения </a:t>
            </a:r>
            <a:b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не достаточно?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Нынешние аналоги либо не достаточно быстры в переключении сигналов, либо для высокоскоростного переключения требуются  высокие энергетические воздействия, что и решает предложенное устройство.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8" name="Picture 29" descr="C:\Users\pankratov.in\YandexDisk\!NTI\DOCS\ProjectPresentation\icons\PNG\256\18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273" y="3566748"/>
            <a:ext cx="2212622" cy="2212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7" descr="C:\Users\pankratov.in\YandexDisk\!NTI\DOCS\ProjectPresentation\icons\PNG\256\18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6312" y="4458831"/>
            <a:ext cx="1535692" cy="1535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792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0893" y="207927"/>
            <a:ext cx="2564676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Описание продукта и технологии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58625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spc="-44" dirty="0">
                <a:solidFill>
                  <a:srgbClr val="71A2C3">
                    <a:lumMod val="50000"/>
                  </a:srgbClr>
                </a:solidFill>
                <a:latin typeface="Lato Black"/>
                <a:cs typeface="Lato Black"/>
              </a:rPr>
              <a:t>Разработка оптического коммутатора для оптоволоконных систем связи</a:t>
            </a:r>
            <a:endParaRPr lang="ru-RU" sz="1571" dirty="0"/>
          </a:p>
        </p:txBody>
      </p:sp>
      <p:sp>
        <p:nvSpPr>
          <p:cNvPr id="3" name="TextBox 2"/>
          <p:cNvSpPr txBox="1"/>
          <p:nvPr/>
        </p:nvSpPr>
        <p:spPr>
          <a:xfrm>
            <a:off x="1530796" y="825139"/>
            <a:ext cx="194367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/>
              <a:t>Описание </a:t>
            </a:r>
            <a:r>
              <a:rPr lang="ru-RU" sz="1286" dirty="0" smtClean="0"/>
              <a:t>идеи продукта</a:t>
            </a:r>
            <a:endParaRPr lang="ru-RU" sz="1286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901566" y="754417"/>
            <a:ext cx="0" cy="6103583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159882" y="826672"/>
            <a:ext cx="1568571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/>
              <a:t>Технология проекта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073509" y="1165893"/>
            <a:ext cx="4225230" cy="2199099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28668" y="1165891"/>
            <a:ext cx="4225230" cy="5378344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ru-RU" sz="1400" dirty="0">
                <a:solidFill>
                  <a:srgbClr val="000000"/>
                </a:solidFill>
                <a:latin typeface="Roboto"/>
              </a:rPr>
              <a:t>Существуют аналоги предлагаемого устройства на основе </a:t>
            </a:r>
            <a:r>
              <a:rPr lang="ru-RU" sz="1400" dirty="0" err="1">
                <a:solidFill>
                  <a:srgbClr val="000000"/>
                </a:solidFill>
                <a:latin typeface="Roboto"/>
              </a:rPr>
              <a:t>микроэлектромеханических</a:t>
            </a:r>
            <a:r>
              <a:rPr lang="ru-RU" sz="1400" dirty="0">
                <a:solidFill>
                  <a:srgbClr val="000000"/>
                </a:solidFill>
                <a:latin typeface="Roboto"/>
              </a:rPr>
              <a:t> систем, жидких кристаллов на кремнии, в которых время отклика составляет не менее микросекунды, что является медленным. Также существуют устройства на основе нелинейной оптики, эффектов Керра</a:t>
            </a:r>
            <a:r>
              <a:rPr lang="en-US" sz="1400" dirty="0">
                <a:solidFill>
                  <a:srgbClr val="000000"/>
                </a:solidFill>
                <a:latin typeface="Roboto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Roboto"/>
              </a:rPr>
              <a:t>и других эффектах, имеющие быстрое время переключения в диапазоне от наносекунд до пикосекунд, что является преимуществом, однако для их работы требуется энергетическое воздействие высокой интенсивности (~ 10 Вт/мкм2), что является </a:t>
            </a:r>
            <a:r>
              <a:rPr lang="ru-RU" sz="1400" dirty="0" err="1">
                <a:solidFill>
                  <a:srgbClr val="000000"/>
                </a:solidFill>
                <a:latin typeface="Roboto"/>
              </a:rPr>
              <a:t>энергонеэффективным</a:t>
            </a:r>
            <a:r>
              <a:rPr lang="ru-RU" sz="1400" dirty="0">
                <a:solidFill>
                  <a:srgbClr val="000000"/>
                </a:solidFill>
                <a:latin typeface="Roboto"/>
              </a:rPr>
              <a:t>.</a:t>
            </a:r>
          </a:p>
          <a:p>
            <a:pPr algn="just"/>
            <a:r>
              <a:rPr lang="ru-RU" sz="1400" dirty="0">
                <a:solidFill>
                  <a:srgbClr val="000000"/>
                </a:solidFill>
                <a:latin typeface="Roboto"/>
              </a:rPr>
              <a:t>Таким образом, предлагаемое устройство оптического коммутатора занимает промежуточное положение по характеристикам между существующими аналогами в отношении скорости отклика и лидирующее в отношении </a:t>
            </a:r>
            <a:r>
              <a:rPr lang="ru-RU" sz="1400" dirty="0" err="1">
                <a:solidFill>
                  <a:srgbClr val="000000"/>
                </a:solidFill>
                <a:latin typeface="Roboto"/>
              </a:rPr>
              <a:t>энергоэффективности</a:t>
            </a:r>
            <a:r>
              <a:rPr lang="ru-RU" sz="1400" dirty="0">
                <a:solidFill>
                  <a:srgbClr val="000000"/>
                </a:solidFill>
                <a:latin typeface="Roboto"/>
              </a:rPr>
              <a:t> и поэтому </a:t>
            </a:r>
            <a:r>
              <a:rPr lang="ru-RU" sz="1400" dirty="0" smtClean="0">
                <a:solidFill>
                  <a:srgbClr val="000000"/>
                </a:solidFill>
                <a:latin typeface="Roboto"/>
              </a:rPr>
              <a:t>эта </a:t>
            </a:r>
            <a:r>
              <a:rPr lang="ru-RU" sz="1400" dirty="0">
                <a:solidFill>
                  <a:srgbClr val="000000"/>
                </a:solidFill>
                <a:latin typeface="Roboto"/>
              </a:rPr>
              <a:t>разработка является </a:t>
            </a:r>
            <a:r>
              <a:rPr lang="ru-RU" sz="1400" dirty="0" smtClean="0">
                <a:solidFill>
                  <a:srgbClr val="000000"/>
                </a:solidFill>
                <a:latin typeface="Roboto"/>
              </a:rPr>
              <a:t>конкурентоспособной и может заинтересовать покупателей.</a:t>
            </a:r>
            <a:endParaRPr lang="ru-RU" sz="1400" dirty="0">
              <a:solidFill>
                <a:srgbClr val="000000"/>
              </a:solidFill>
              <a:latin typeface="Roboto"/>
            </a:endParaRPr>
          </a:p>
          <a:p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73508" y="1218155"/>
            <a:ext cx="420095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0000"/>
                </a:solidFill>
                <a:cs typeface="Calibri" panose="020F0502020204030204" pitchFamily="34" charset="0"/>
              </a:rPr>
              <a:t>Устройство состоит из одного входного волновода для управляющего оптического сигнала, одного входного волновода и двух выходных волноводов для информационного оптического сигнала, системы отражающих элементов, оптически бистабильной многослойной структуры, содержащей материал с фазовым переходом </a:t>
            </a:r>
            <a:r>
              <a:rPr lang="ru-RU" sz="1400" dirty="0" smtClean="0">
                <a:solidFill>
                  <a:srgbClr val="000000"/>
                </a:solidFill>
                <a:cs typeface="Calibri" panose="020F0502020204030204" pitchFamily="34" charset="0"/>
              </a:rPr>
              <a:t>Ge2Sb2Te5. </a:t>
            </a:r>
            <a:r>
              <a:rPr lang="ru-RU" sz="1400" dirty="0" err="1" smtClean="0">
                <a:solidFill>
                  <a:srgbClr val="000000"/>
                </a:solidFill>
                <a:cs typeface="Calibri" panose="020F0502020204030204" pitchFamily="34" charset="0"/>
              </a:rPr>
              <a:t>Предпологается</a:t>
            </a:r>
            <a:r>
              <a:rPr lang="ru-RU" sz="1400" dirty="0" smtClean="0">
                <a:solidFill>
                  <a:srgbClr val="000000"/>
                </a:solidFill>
                <a:cs typeface="Calibri" panose="020F0502020204030204" pitchFamily="34" charset="0"/>
              </a:rPr>
              <a:t> создание структуры путем напыления.</a:t>
            </a:r>
            <a:endParaRPr lang="ru-RU" sz="1400" dirty="0">
              <a:cs typeface="Calibri" panose="020F050202020403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566" y="3414004"/>
            <a:ext cx="4937415" cy="2977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2520" y="207927"/>
            <a:ext cx="126188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86" b="1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Рынок проекта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67428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spc="-44" dirty="0">
                <a:solidFill>
                  <a:srgbClr val="71A2C3">
                    <a:lumMod val="50000"/>
                  </a:srgbClr>
                </a:solidFill>
                <a:latin typeface="Lato Black"/>
                <a:cs typeface="Lato Black"/>
              </a:rPr>
              <a:t>Разработка оптического коммутатора для оптоволоконных систем связи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750795" y="1420215"/>
            <a:ext cx="757938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Оптические коммутаторы являются важной частью оборудования для оптоволоконной связи.</a:t>
            </a:r>
          </a:p>
          <a:p>
            <a:r>
              <a:rPr lang="ru-RU" sz="2000" dirty="0"/>
              <a:t>Оборудование для оптоволоконной связи используется во многих областях, в том числе:</a:t>
            </a:r>
          </a:p>
          <a:p>
            <a:r>
              <a:rPr lang="ru-RU" sz="2000" dirty="0" smtClean="0"/>
              <a:t>1. Телекоммуникации</a:t>
            </a:r>
            <a:endParaRPr lang="en-US" sz="2000" dirty="0" smtClean="0"/>
          </a:p>
          <a:p>
            <a:r>
              <a:rPr lang="ru-RU" sz="2000" dirty="0" smtClean="0"/>
              <a:t>2</a:t>
            </a:r>
            <a:r>
              <a:rPr lang="ru-RU" sz="2000" dirty="0"/>
              <a:t>. Компьютерные </a:t>
            </a:r>
            <a:r>
              <a:rPr lang="ru-RU" sz="2000" dirty="0" smtClean="0"/>
              <a:t>сети </a:t>
            </a:r>
            <a:endParaRPr lang="en-US" sz="2000" dirty="0" smtClean="0"/>
          </a:p>
          <a:p>
            <a:r>
              <a:rPr lang="ru-RU" sz="2000" dirty="0" smtClean="0"/>
              <a:t>3</a:t>
            </a:r>
            <a:r>
              <a:rPr lang="ru-RU" sz="2000" dirty="0"/>
              <a:t>. </a:t>
            </a:r>
            <a:r>
              <a:rPr lang="ru-RU" sz="2000" dirty="0" smtClean="0"/>
              <a:t>Центры обработки данных</a:t>
            </a:r>
            <a:endParaRPr lang="en-US" sz="2000" dirty="0" smtClean="0"/>
          </a:p>
          <a:p>
            <a:r>
              <a:rPr lang="ru-RU" sz="2000" dirty="0" smtClean="0"/>
              <a:t>4. Облачные сервисы </a:t>
            </a:r>
          </a:p>
          <a:p>
            <a:r>
              <a:rPr lang="ru-RU" sz="2000" dirty="0" smtClean="0"/>
              <a:t>5. Промышленность</a:t>
            </a:r>
            <a:endParaRPr lang="en-US" sz="2000" dirty="0" smtClean="0"/>
          </a:p>
          <a:p>
            <a:r>
              <a:rPr lang="ru-RU" sz="2000" dirty="0" smtClean="0"/>
              <a:t>6. Медицина: </a:t>
            </a:r>
            <a:endParaRPr lang="en-US" sz="2000" dirty="0" smtClean="0"/>
          </a:p>
          <a:p>
            <a:r>
              <a:rPr lang="ru-RU" sz="2000" dirty="0" smtClean="0"/>
              <a:t>7</a:t>
            </a:r>
            <a:r>
              <a:rPr lang="ru-RU" sz="2000" dirty="0"/>
              <a:t>. </a:t>
            </a:r>
            <a:r>
              <a:rPr lang="ru-RU" sz="2000" dirty="0" smtClean="0"/>
              <a:t>Образование</a:t>
            </a:r>
            <a:endParaRPr lang="en-US" sz="2000" dirty="0" smtClean="0"/>
          </a:p>
          <a:p>
            <a:r>
              <a:rPr lang="ru-RU" sz="2000" dirty="0" smtClean="0"/>
              <a:t>8</a:t>
            </a:r>
            <a:r>
              <a:rPr lang="ru-RU" sz="2000" dirty="0"/>
              <a:t>. Финансовый </a:t>
            </a:r>
            <a:r>
              <a:rPr lang="ru-RU" sz="2000" dirty="0" smtClean="0"/>
              <a:t>сектор</a:t>
            </a:r>
            <a:endParaRPr lang="ru-RU" sz="2000" dirty="0"/>
          </a:p>
        </p:txBody>
      </p:sp>
      <p:pic>
        <p:nvPicPr>
          <p:cNvPr id="6" name="Shape 177" descr="C:\Users\pankratov.in\YandexDisk\!NTI\DOCS\ProjectPresentation\icons\PNG\256\330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770120" y="2770631"/>
            <a:ext cx="2142744" cy="21334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9731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2520" y="207927"/>
            <a:ext cx="1055995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Конкуренты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67428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spc="-44" dirty="0">
                <a:solidFill>
                  <a:srgbClr val="71A2C3">
                    <a:lumMod val="50000"/>
                  </a:srgbClr>
                </a:solidFill>
                <a:latin typeface="Lato Black"/>
                <a:cs typeface="Lato Black"/>
              </a:rPr>
              <a:t>Разработка оптического коммутатора для оптоволоконных систем связи</a:t>
            </a:r>
            <a:endParaRPr lang="ru-RU" sz="1600" dirty="0"/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7721795"/>
              </p:ext>
            </p:extLst>
          </p:nvPr>
        </p:nvGraphicFramePr>
        <p:xfrm>
          <a:off x="735389" y="1114458"/>
          <a:ext cx="5051953" cy="4788631"/>
        </p:xfrm>
        <a:graphic>
          <a:graphicData uri="http://schemas.openxmlformats.org/drawingml/2006/table">
            <a:tbl>
              <a:tblPr firstRow="1" bandRow="1">
                <a:effectLst/>
                <a:tableStyleId>{35758FB7-9AC5-4552-8A53-C91805E547FA}</a:tableStyleId>
              </a:tblPr>
              <a:tblGrid>
                <a:gridCol w="17954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16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348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07571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00" dirty="0" smtClean="0">
                          <a:solidFill>
                            <a:srgbClr val="000000"/>
                          </a:solidFill>
                          <a:latin typeface="+mj-lt"/>
                        </a:rPr>
                        <a:t>Название компании/ продукта проекта</a:t>
                      </a:r>
                      <a:endParaRPr lang="ru-RU" sz="800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00" dirty="0" smtClean="0">
                          <a:solidFill>
                            <a:srgbClr val="000000"/>
                          </a:solidFill>
                          <a:latin typeface="+mj-lt"/>
                        </a:rPr>
                        <a:t>Название конкурентов/ аналогов</a:t>
                      </a:r>
                      <a:endParaRPr lang="ru-RU" sz="800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2461">
                <a:tc>
                  <a:txBody>
                    <a:bodyPr/>
                    <a:lstStyle/>
                    <a:p>
                      <a:pPr algn="l"/>
                      <a:r>
                        <a:rPr lang="ru-RU" sz="900" b="1" dirty="0" smtClean="0">
                          <a:latin typeface="+mj-lt"/>
                        </a:rPr>
                        <a:t>Ключевые характеристики компании/</a:t>
                      </a:r>
                      <a:r>
                        <a:rPr lang="ru-RU" sz="900" b="1" baseline="0" dirty="0" smtClean="0">
                          <a:latin typeface="+mj-lt"/>
                        </a:rPr>
                        <a:t> продукта</a:t>
                      </a:r>
                      <a:endParaRPr lang="ru-RU" sz="900" b="1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b="1" i="0" dirty="0" smtClean="0">
                          <a:solidFill>
                            <a:srgbClr val="000000"/>
                          </a:solidFill>
                          <a:effectLst/>
                          <a:latin typeface="Helvetica Neue"/>
                        </a:rPr>
                        <a:t>ООО КНС ГРУПП производство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+mj-lt"/>
                        <a:buNone/>
                      </a:pPr>
                      <a:r>
                        <a:rPr lang="ru-RU" sz="900" b="0" i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Оптический коммутатор торговой марки YADRO</a:t>
                      </a:r>
                    </a:p>
                    <a:p>
                      <a:pPr algn="l"/>
                      <a:endParaRPr lang="ru-RU" sz="9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6328">
                <a:tc>
                  <a:txBody>
                    <a:bodyPr/>
                    <a:lstStyle/>
                    <a:p>
                      <a:pPr algn="l"/>
                      <a:r>
                        <a:rPr lang="ru-RU" sz="900" b="1" dirty="0" smtClean="0">
                          <a:latin typeface="+mj-lt"/>
                        </a:rPr>
                        <a:t>Ключевые характеристики компании/</a:t>
                      </a:r>
                      <a:r>
                        <a:rPr lang="ru-RU" sz="900" b="1" baseline="0" dirty="0" smtClean="0">
                          <a:latin typeface="+mj-lt"/>
                        </a:rPr>
                        <a:t> продукта</a:t>
                      </a:r>
                      <a:endParaRPr lang="ru-RU" sz="900" b="1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b="0" i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ООО АВЕОН завод</a:t>
                      </a:r>
                    </a:p>
                    <a:p>
                      <a:pPr algn="l"/>
                      <a:endParaRPr lang="ru-RU" sz="9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+mj-lt"/>
                        <a:buNone/>
                      </a:pPr>
                      <a:r>
                        <a:rPr lang="ru-RU" sz="900" b="0" i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Оборудование межсистемной связи: коммутаторы, серии RID, RIL, RIN, RIM, RIC, RIS; оптические модули, серии RSFP</a:t>
                      </a:r>
                    </a:p>
                    <a:p>
                      <a:pPr algn="l"/>
                      <a:endParaRPr lang="ru-RU" sz="9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2461">
                <a:tc>
                  <a:txBody>
                    <a:bodyPr/>
                    <a:lstStyle/>
                    <a:p>
                      <a:pPr algn="l"/>
                      <a:r>
                        <a:rPr lang="ru-RU" sz="900" b="1" smtClean="0">
                          <a:latin typeface="+mj-lt"/>
                        </a:rPr>
                        <a:t>Ключевые характеристики компании/</a:t>
                      </a:r>
                      <a:r>
                        <a:rPr lang="ru-RU" sz="900" b="1" baseline="0" smtClean="0">
                          <a:latin typeface="+mj-lt"/>
                        </a:rPr>
                        <a:t> продукта</a:t>
                      </a:r>
                      <a:endParaRPr lang="ru-RU" sz="900" b="1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b="0" i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ООО КОНСТРУКТОРСКОЕ БЮРО ПОЖАРНОЙ АВТОМАТИКИ</a:t>
                      </a:r>
                    </a:p>
                    <a:p>
                      <a:pPr algn="l"/>
                      <a:endParaRPr lang="ru-RU" sz="9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b="0" i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Коммутатор оптический</a:t>
                      </a:r>
                      <a:endParaRPr lang="ru-RU" sz="9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09810">
                <a:tc>
                  <a:txBody>
                    <a:bodyPr/>
                    <a:lstStyle/>
                    <a:p>
                      <a:pPr algn="l"/>
                      <a:r>
                        <a:rPr lang="ru-RU" sz="900" b="1" smtClean="0">
                          <a:latin typeface="+mj-lt"/>
                        </a:rPr>
                        <a:t>Ключевые характеристики компании/</a:t>
                      </a:r>
                      <a:r>
                        <a:rPr lang="ru-RU" sz="900" b="1" baseline="0" smtClean="0">
                          <a:latin typeface="+mj-lt"/>
                        </a:rPr>
                        <a:t> продукта</a:t>
                      </a:r>
                      <a:endParaRPr lang="ru-RU" sz="900" b="1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b="0" i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ЗАО НАУЧНО - ВНЕДРЕНЧЕСКОЕ ПРЕДПРИЯТИЕ БОЛИД компания</a:t>
                      </a:r>
                    </a:p>
                    <a:p>
                      <a:pPr algn="l"/>
                      <a:endParaRPr lang="ru-RU" sz="9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+mj-lt"/>
                        <a:buNone/>
                      </a:pPr>
                      <a:r>
                        <a:rPr lang="ru-RU" sz="900" b="0" i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Коммутатор «Ethernet-SW8»; Преобразователи волоконно-оптические, модели: «RS-FX-MM», «RS-FX-SM40»</a:t>
                      </a:r>
                    </a:p>
                    <a:p>
                      <a:pPr algn="l"/>
                      <a:endParaRPr lang="ru-RU" sz="9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9" name="Rounded Rectangle 2099"/>
          <p:cNvSpPr/>
          <p:nvPr/>
        </p:nvSpPr>
        <p:spPr>
          <a:xfrm>
            <a:off x="6290291" y="1525932"/>
            <a:ext cx="2774353" cy="2525207"/>
          </a:xfrm>
          <a:prstGeom prst="roundRect">
            <a:avLst>
              <a:gd name="adj" fmla="val 6236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txBody>
          <a:bodyPr wrap="square" lIns="65309" tIns="32654" rIns="65309" bIns="32654" anchor="ctr">
            <a:noAutofit/>
          </a:bodyPr>
          <a:lstStyle/>
          <a:p>
            <a:pPr>
              <a:spcAft>
                <a:spcPts val="857"/>
              </a:spcAft>
            </a:pPr>
            <a:r>
              <a:rPr lang="ru-RU" sz="1400" dirty="0" smtClean="0">
                <a:solidFill>
                  <a:schemeClr val="tx2"/>
                </a:solidFill>
                <a:latin typeface="Calibri Light"/>
                <a:ea typeface="Helvetica Neue" charset="0"/>
                <a:cs typeface="Helvetica Neue" charset="0"/>
              </a:rPr>
              <a:t>Так как предлагаемый коммутатор является полностью оптическим, то его энергопотребление сведено к минимуму, в отличие от аналогов, имеющих схожее быстродействие, но с гораздо меньшей </a:t>
            </a:r>
            <a:r>
              <a:rPr lang="ru-RU" sz="1400" dirty="0" err="1" smtClean="0">
                <a:solidFill>
                  <a:schemeClr val="tx2"/>
                </a:solidFill>
                <a:latin typeface="Calibri Light"/>
                <a:ea typeface="Helvetica Neue" charset="0"/>
                <a:cs typeface="Helvetica Neue" charset="0"/>
              </a:rPr>
              <a:t>энергоэффективностью</a:t>
            </a:r>
            <a:r>
              <a:rPr lang="ru-RU" sz="1400" dirty="0" smtClean="0">
                <a:solidFill>
                  <a:schemeClr val="tx2"/>
                </a:solidFill>
                <a:latin typeface="Calibri Light"/>
                <a:ea typeface="Helvetica Neue" charset="0"/>
                <a:cs typeface="Helvetica Neue" charset="0"/>
              </a:rPr>
              <a:t> </a:t>
            </a:r>
            <a:endParaRPr lang="ru-RU" sz="1400" dirty="0">
              <a:solidFill>
                <a:schemeClr val="tx2"/>
              </a:solidFill>
              <a:latin typeface="Calibri Light"/>
              <a:ea typeface="Helvetica Neue" charset="0"/>
              <a:cs typeface="Helvetica Neue" charset="0"/>
            </a:endParaRPr>
          </a:p>
        </p:txBody>
      </p:sp>
      <p:pic>
        <p:nvPicPr>
          <p:cNvPr id="8" name="Picture 36" descr="C:\Users\pankratov.in\YandexDisk\!NTI\DOCS\ProjectPresentation\icons\PNG\256\11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2042" y="4379976"/>
            <a:ext cx="1295909" cy="1295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9553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2520" y="207927"/>
            <a:ext cx="127464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 smtClean="0"/>
              <a:t>Бизнес-модель</a:t>
            </a:r>
            <a:endParaRPr lang="ru-RU" sz="1286" b="1" dirty="0"/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61820" y="-17097"/>
            <a:ext cx="67428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spc="-44" dirty="0">
                <a:solidFill>
                  <a:srgbClr val="71A2C3">
                    <a:lumMod val="50000"/>
                  </a:srgbClr>
                </a:solidFill>
                <a:latin typeface="Lato Black"/>
                <a:cs typeface="Lato Black"/>
              </a:rPr>
              <a:t>Разработка оптического коммутатора для оптоволоконных систем связи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0017" y="1165891"/>
            <a:ext cx="8676736" cy="5378343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Бизнес-модель – как вы зарабатываете или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планируете Модель состоит из 9 блоков:</a:t>
            </a:r>
          </a:p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1.	Потребительские сегменты.</a:t>
            </a:r>
          </a:p>
          <a:p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Внедрение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оптических коммутаторов позволит снизить себестоимость единицы передаваемой информации. Поэтому потенциальными потребителями являются организации, обеспечивающие передачу информации от одних физических и юридических лиц другим.</a:t>
            </a:r>
          </a:p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Важнейшей группой потенциальных потребителей, получающих основной эффект, являются пользователи услуг организаций обеспечивающих передачу цифровой информации, в частности физические лица, коммерческие организации, органы управления и власти, оборонные ведомства. Внедрение оптических коммутаторов позволит снизить стоимость единицы получаемой информации.</a:t>
            </a:r>
          </a:p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Сектор рынка B2B. Конечные потребители результата внедрения оптических коммутаторов – сектора рынка B2B, B2C и B2G.</a:t>
            </a:r>
          </a:p>
          <a:p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  </a:t>
            </a:r>
            <a:endParaRPr lang="ru-RU" sz="1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0158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2520" y="207927"/>
            <a:ext cx="127464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 smtClean="0"/>
              <a:t>Бизнес-модель</a:t>
            </a:r>
            <a:endParaRPr lang="ru-RU" sz="1286" b="1" dirty="0"/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61820" y="-17097"/>
            <a:ext cx="67428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spc="-44" dirty="0">
                <a:solidFill>
                  <a:srgbClr val="71A2C3">
                    <a:lumMod val="50000"/>
                  </a:srgbClr>
                </a:solidFill>
                <a:latin typeface="Lato Black"/>
                <a:cs typeface="Lato Black"/>
              </a:rPr>
              <a:t>Разработка оптического коммутатора для оптоволоконных систем связи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0017" y="1165891"/>
            <a:ext cx="8676736" cy="5378343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.	Ценностные предложения.</a:t>
            </a:r>
          </a:p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При введении данной технологии, оптический коммутатор дает возможность переорганизовать узлы передачи информации и сделать их более эффективными и рациональными в плане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энергоэффективности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при высокой передачи информации по сравнению с аналогами.</a:t>
            </a:r>
          </a:p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3.	Каналы сбыта.</a:t>
            </a:r>
          </a:p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-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Маркетплейс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- Прямые продажи через рекламу</a:t>
            </a:r>
          </a:p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- Продажи через выставки</a:t>
            </a:r>
          </a:p>
          <a:p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-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РГРТУ;</a:t>
            </a:r>
          </a:p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- Поставщики материалов;</a:t>
            </a:r>
          </a:p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- Площадки, которые будут проводить выставки</a:t>
            </a:r>
          </a:p>
          <a:p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4.	Отношения с клиентами.</a:t>
            </a:r>
          </a:p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Взаимоотношения с клиентами происходит через интернет ресурсы: мессенджеры, социальные сети.</a:t>
            </a:r>
          </a:p>
          <a:p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Picture 18" descr="C:\Users\pankratov.in\YandexDisk\!NTI\DOCS\ProjectPresentation\icons\PNG\256\9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9732" y="3327572"/>
            <a:ext cx="1146131" cy="114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63093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2520" y="207927"/>
            <a:ext cx="127464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 smtClean="0"/>
              <a:t>Бизнес-модель</a:t>
            </a:r>
            <a:endParaRPr lang="ru-RU" sz="1286" b="1" dirty="0"/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61820" y="-17097"/>
            <a:ext cx="67428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spc="-44" dirty="0">
                <a:solidFill>
                  <a:srgbClr val="71A2C3">
                    <a:lumMod val="50000"/>
                  </a:srgbClr>
                </a:solidFill>
                <a:latin typeface="Lato Black"/>
                <a:cs typeface="Lato Black"/>
              </a:rPr>
              <a:t>Разработка оптического коммутатора для оптоволоконных систем связи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0017" y="1165891"/>
            <a:ext cx="8676736" cy="5378343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5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.	Потоки доходов.</a:t>
            </a:r>
          </a:p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Предполагается извлечение дохода путем продажи лицензии на использование технологии создания разработки с техническим сопровождением и получение процентов от суммы реализации изделий. В перспективе создание собственного производства на основе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микропредприятия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6.	Ключевые ресурсы.</a:t>
            </a:r>
          </a:p>
          <a:p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     1)Трудовые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ресурсы – специалисты, способные создать данное покрытие</a:t>
            </a:r>
          </a:p>
          <a:p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     2)Материальные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ресурсы:</a:t>
            </a:r>
          </a:p>
          <a:p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</a:rPr>
              <a:t>            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- Пластины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из материала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S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i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</a:rPr>
              <a:t>O2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 и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</a:rPr>
              <a:t>Si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;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</a:rPr>
              <a:t>            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- Мишени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S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i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S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i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</a:rPr>
              <a:t>O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G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e2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</a:rPr>
              <a:t>S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b2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</a:rPr>
              <a:t>T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e5.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     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3) Финансовые ресурсы –денежные ресурсы, полученные от фондов поддержки предпринимателей, акселераторы, кредитование, классический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краудфандинг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051295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2520" y="207927"/>
            <a:ext cx="127464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 smtClean="0"/>
              <a:t>Бизнес-модель</a:t>
            </a:r>
            <a:endParaRPr lang="ru-RU" sz="1286" b="1" dirty="0"/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61820" y="-17097"/>
            <a:ext cx="67428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spc="-44" dirty="0">
                <a:solidFill>
                  <a:srgbClr val="71A2C3">
                    <a:lumMod val="50000"/>
                  </a:srgbClr>
                </a:solidFill>
                <a:latin typeface="Lato Black"/>
                <a:cs typeface="Lato Black"/>
              </a:rPr>
              <a:t>Разработка оптического коммутатора для оптоволоконных систем связи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0017" y="1165891"/>
            <a:ext cx="8676736" cy="3095213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14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7.	Ключевые виды деятельности.</a:t>
            </a:r>
          </a:p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Проведение НИР и создание прототипа. Также возможно управление инфраструктурой, куда относится обучение персонала предприятий-покупателей, поддержка покупателей.</a:t>
            </a:r>
          </a:p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8.	Ключевые партнеры.</a:t>
            </a:r>
          </a:p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- РГРТУ;</a:t>
            </a:r>
          </a:p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- Поставщики материалов;</a:t>
            </a:r>
          </a:p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- Площадки, которые будут проводить выставки</a:t>
            </a:r>
          </a:p>
          <a:p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  </a:t>
            </a:r>
          </a:p>
        </p:txBody>
      </p:sp>
      <p:pic>
        <p:nvPicPr>
          <p:cNvPr id="3074" name="Picture 2" descr="https://avatars.mds.yandex.net/i?id=7d8c4d056a34a6ca7c459321bbb2a9a31a9a2683-10672158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175" y="4345254"/>
            <a:ext cx="3666617" cy="2410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91608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382591" y="1589"/>
          <a:ext cx="158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Объект 8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82591" y="1589"/>
                        <a:ext cx="158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" name="Таблица 1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802147"/>
              </p:ext>
            </p:extLst>
          </p:nvPr>
        </p:nvGraphicFramePr>
        <p:xfrm>
          <a:off x="804672" y="877567"/>
          <a:ext cx="6510528" cy="1415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105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1514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solidFill>
                            <a:schemeClr val="bg1"/>
                          </a:solidFill>
                        </a:rPr>
                        <a:t>ПЛАН РАБОТ</a:t>
                      </a:r>
                      <a:endParaRPr lang="ru-RU" sz="9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3" name="Таблица 10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8735209"/>
              </p:ext>
            </p:extLst>
          </p:nvPr>
        </p:nvGraphicFramePr>
        <p:xfrm>
          <a:off x="804672" y="1019081"/>
          <a:ext cx="6510528" cy="49918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42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62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39778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Этап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ы / Основные мероприятия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Бюджет (тыс. руб. с учетом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налогов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)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8745">
                <a:tc vMerge="1">
                  <a:txBody>
                    <a:bodyPr/>
                    <a:lstStyle/>
                    <a:p>
                      <a:pPr algn="ctr"/>
                      <a:endParaRPr lang="ru-RU" sz="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3443" marR="53443" marT="50419" marB="5041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Бюджетная 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поддержка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740">
                <a:tc gridSpan="2">
                  <a:txBody>
                    <a:bodyPr/>
                    <a:lstStyle/>
                    <a:p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 этап. Создание модели коммутатора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FDE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708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Стоимость мишеней-пластин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1 000 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708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Электроэнергия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itchFamily="2" charset="2"/>
                        </a:rPr>
                        <a:t>7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708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Подложки</a:t>
                      </a:r>
                      <a:r>
                        <a:rPr lang="ru-RU" sz="1400" baseline="0" dirty="0" smtClean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aseline="0" dirty="0" smtClean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Si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1 000 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708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ЗП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специалисту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708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2 028 </a:t>
                      </a: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7081">
                <a:tc gridSpan="2">
                  <a:txBody>
                    <a:bodyPr/>
                    <a:lstStyle/>
                    <a:p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 этап. Проведение исследований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FDE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708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Аренда площадки с оборудованием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708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ЗП специалисту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855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Начисления на ЗП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25 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855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ИТОГО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itchFamily="2" charset="2"/>
                        </a:rPr>
                        <a:t>605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106772"/>
                  </a:ext>
                </a:extLst>
              </a:tr>
              <a:tr h="254351">
                <a:tc gridSpan="2"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FDE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38012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Итоговый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отчет о результатах проекта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+-2700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</a:tbl>
          </a:graphicData>
        </a:graphic>
      </p:graphicFrame>
      <p:sp>
        <p:nvSpPr>
          <p:cNvPr id="38" name="Номер слайда 4"/>
          <p:cNvSpPr txBox="1">
            <a:spLocks/>
          </p:cNvSpPr>
          <p:nvPr/>
        </p:nvSpPr>
        <p:spPr>
          <a:xfrm>
            <a:off x="7237646" y="6412493"/>
            <a:ext cx="2057400" cy="365125"/>
          </a:xfrm>
          <a:prstGeom prst="rect">
            <a:avLst/>
          </a:prstGeom>
        </p:spPr>
        <p:txBody>
          <a:bodyPr vert="horz" lIns="87273" tIns="43636" rIns="87273" bIns="43636" rtlCol="0" anchor="ctr"/>
          <a:lstStyle>
            <a:defPPr>
              <a:defRPr lang="ru-RU"/>
            </a:defPPr>
            <a:lvl1pPr marL="0" algn="r" defTabSz="914373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Chevin Pro Light" charset="0"/>
                <a:cs typeface="Chevin Pro Light" charset="0"/>
              </a:defRPr>
            </a:lvl1pPr>
            <a:lvl2pPr marL="457187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3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0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47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33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20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07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94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EF660E9-E116-4F2D-91B7-27BAC0D3A970}" type="slidenum">
              <a:rPr lang="ru-RU" sz="857"/>
              <a:pPr/>
              <a:t>12</a:t>
            </a:fld>
            <a:endParaRPr lang="ru-RU" sz="857" dirty="0"/>
          </a:p>
        </p:txBody>
      </p:sp>
      <p:sp>
        <p:nvSpPr>
          <p:cNvPr id="18" name="TextBox 17"/>
          <p:cNvSpPr txBox="1"/>
          <p:nvPr/>
        </p:nvSpPr>
        <p:spPr>
          <a:xfrm>
            <a:off x="361820" y="-17097"/>
            <a:ext cx="67428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spc="-44" dirty="0">
                <a:solidFill>
                  <a:srgbClr val="71A2C3">
                    <a:lumMod val="50000"/>
                  </a:srgbClr>
                </a:solidFill>
                <a:latin typeface="Lato Black"/>
                <a:cs typeface="Lato Black"/>
              </a:rPr>
              <a:t>Разработка оптического коммутатора для оптоволоконных систем связи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632520" y="207927"/>
            <a:ext cx="1229439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 smtClean="0"/>
              <a:t>Смета проекта</a:t>
            </a:r>
            <a:endParaRPr lang="ru-RU" sz="1286" b="1" dirty="0"/>
          </a:p>
        </p:txBody>
      </p:sp>
      <p:pic>
        <p:nvPicPr>
          <p:cNvPr id="8" name="Picture 68" descr="C:\Users\pankratov.in\YandexDisk\!NTI\DOCS\ProjectPresentation\icons\PNG\256\466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368" y="2459736"/>
            <a:ext cx="1579903" cy="1579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1173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730620" y="2526127"/>
            <a:ext cx="9072282" cy="1121711"/>
          </a:xfrm>
          <a:prstGeom prst="rect">
            <a:avLst/>
          </a:prstGeom>
        </p:spPr>
        <p:txBody>
          <a:bodyPr>
            <a:noAutofit/>
          </a:bodyPr>
          <a:lstStyle>
            <a:lvl1pPr algn="l" defTabSz="8398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z="4800" spc="-44" dirty="0" smtClean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Спасибо за внимание!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/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ru-RU" sz="2400" spc="-2" dirty="0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</p:txBody>
      </p:sp>
      <p:sp>
        <p:nvSpPr>
          <p:cNvPr id="3" name="Нижний колонтитул 3"/>
          <p:cNvSpPr txBox="1">
            <a:spLocks/>
          </p:cNvSpPr>
          <p:nvPr/>
        </p:nvSpPr>
        <p:spPr>
          <a:xfrm>
            <a:off x="636487" y="6137714"/>
            <a:ext cx="278802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defPPr>
              <a:defRPr lang="ru-RU"/>
            </a:defPPr>
            <a:lvl1pPr marL="0" algn="ctr" defTabSz="914321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</a:rPr>
              <a:t>2023, РГРТУ</a:t>
            </a:r>
            <a:endParaRPr lang="ru-RU" sz="16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463" y="5845148"/>
            <a:ext cx="1661692" cy="950259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7628965" y="49163"/>
            <a:ext cx="2268068" cy="2891261"/>
            <a:chOff x="5699037" y="1158679"/>
            <a:chExt cx="4207116" cy="4540492"/>
          </a:xfrm>
        </p:grpSpPr>
        <p:grpSp>
          <p:nvGrpSpPr>
            <p:cNvPr id="13" name="object 10"/>
            <p:cNvGrpSpPr/>
            <p:nvPr/>
          </p:nvGrpSpPr>
          <p:grpSpPr>
            <a:xfrm>
              <a:off x="5699037" y="1158679"/>
              <a:ext cx="4207078" cy="3613531"/>
              <a:chOff x="11566123" y="1047087"/>
              <a:chExt cx="8538210" cy="7333615"/>
            </a:xfrm>
          </p:grpSpPr>
          <p:sp>
            <p:nvSpPr>
              <p:cNvPr id="15" name="object 11"/>
              <p:cNvSpPr/>
              <p:nvPr/>
            </p:nvSpPr>
            <p:spPr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  <p:sp>
            <p:nvSpPr>
              <p:cNvPr id="16" name="object 12"/>
              <p:cNvSpPr/>
              <p:nvPr/>
            </p:nvSpPr>
            <p:spPr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</p:grpSp>
        <p:sp>
          <p:nvSpPr>
            <p:cNvPr id="14" name="object 13"/>
            <p:cNvSpPr/>
            <p:nvPr/>
          </p:nvSpPr>
          <p:spPr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endParaRPr sz="887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717176" y="5971994"/>
            <a:ext cx="4545105" cy="19160"/>
            <a:chOff x="717176" y="5971994"/>
            <a:chExt cx="4545105" cy="19160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5" y="29364"/>
            <a:ext cx="3576917" cy="153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41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4060778A680BE145B3E171F8BCE5FCC2" ma:contentTypeVersion="10" ma:contentTypeDescription="Создание документа." ma:contentTypeScope="" ma:versionID="48cf80f593d2d0fa224fb36be141b76a">
  <xsd:schema xmlns:xsd="http://www.w3.org/2001/XMLSchema" xmlns:xs="http://www.w3.org/2001/XMLSchema" xmlns:p="http://schemas.microsoft.com/office/2006/metadata/properties" xmlns:ns2="69cc3dea-af89-41ea-b8da-7ab11462d30a" xmlns:ns3="d8b453d6-be7a-4931-bedf-235701e60354" targetNamespace="http://schemas.microsoft.com/office/2006/metadata/properties" ma:root="true" ma:fieldsID="5a12abfc72ef197ef8bcff461a1448d9" ns2:_="" ns3:_="">
    <xsd:import namespace="69cc3dea-af89-41ea-b8da-7ab11462d30a"/>
    <xsd:import namespace="d8b453d6-be7a-4931-bedf-235701e6035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cc3dea-af89-41ea-b8da-7ab11462d30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Общий доступ с использованием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Совместно с подробностями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b453d6-be7a-4931-bedf-235701e603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0319F3-832D-4CD2-8CE3-1288F9B2FAB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15F2574-6B2D-4151-B4E6-5F2B862C21E6}">
  <ds:schemaRefs>
    <ds:schemaRef ds:uri="http://schemas.openxmlformats.org/package/2006/metadata/core-properties"/>
    <ds:schemaRef ds:uri="http://purl.org/dc/dcmitype/"/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2006/documentManagement/types"/>
    <ds:schemaRef ds:uri="d8b453d6-be7a-4931-bedf-235701e60354"/>
    <ds:schemaRef ds:uri="http://schemas.microsoft.com/office/infopath/2007/PartnerControls"/>
    <ds:schemaRef ds:uri="69cc3dea-af89-41ea-b8da-7ab11462d30a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5D80CA30-6DA9-45CC-B03D-6C7DFE6270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9cc3dea-af89-41ea-b8da-7ab11462d30a"/>
    <ds:schemaRef ds:uri="d8b453d6-be7a-4931-bedf-235701e603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15934</TotalTime>
  <Words>719</Words>
  <Application>Microsoft Office PowerPoint</Application>
  <PresentationFormat>Лист A4 (210x297 мм)</PresentationFormat>
  <Paragraphs>143</Paragraphs>
  <Slides>13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8" baseType="lpstr">
      <vt:lpstr>Arial</vt:lpstr>
      <vt:lpstr>Calibri</vt:lpstr>
      <vt:lpstr>Calibri Light</vt:lpstr>
      <vt:lpstr>Chevin Pro Light</vt:lpstr>
      <vt:lpstr>Chevin Pro Thin</vt:lpstr>
      <vt:lpstr>Helvetica</vt:lpstr>
      <vt:lpstr>Helvetica Neue</vt:lpstr>
      <vt:lpstr>Lato</vt:lpstr>
      <vt:lpstr>Lato Black</vt:lpstr>
      <vt:lpstr>Roboto</vt:lpstr>
      <vt:lpstr>Times New Roman</vt:lpstr>
      <vt:lpstr>Wingdings</vt:lpstr>
      <vt:lpstr>1_Тема Office</vt:lpstr>
      <vt:lpstr>2_Тема Office</vt:lpstr>
      <vt:lpstr>think-cell Slide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Буассонад Георгий Владимирович</dc:creator>
  <cp:lastModifiedBy>Вадим Куклев</cp:lastModifiedBy>
  <cp:revision>403</cp:revision>
  <cp:lastPrinted>2017-09-07T15:28:26Z</cp:lastPrinted>
  <dcterms:created xsi:type="dcterms:W3CDTF">2016-03-23T11:46:06Z</dcterms:created>
  <dcterms:modified xsi:type="dcterms:W3CDTF">2023-11-22T22:32:49Z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0x0101004060778A680BE145B3E171F8BCE5FCC2</vt:lpwstr>
  </property>
</Properties>
</file>