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304" r:id="rId7"/>
    <p:sldId id="295" r:id="rId8"/>
    <p:sldId id="297" r:id="rId9"/>
    <p:sldId id="298" r:id="rId10"/>
    <p:sldId id="299" r:id="rId11"/>
    <p:sldId id="300" r:id="rId12"/>
    <p:sldId id="302" r:id="rId13"/>
    <p:sldId id="305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64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200"/>
    <a:srgbClr val="0640BC"/>
    <a:srgbClr val="FFEAA7"/>
    <a:srgbClr val="20D7C0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70" d="100"/>
          <a:sy n="70" d="100"/>
        </p:scale>
        <p:origin x="1338" y="48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856064901090659E-2"/>
          <c:y val="2.6016260162601626E-2"/>
          <c:w val="0.97925832860880024"/>
          <c:h val="0.920222264899814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00EA-4C16-A761-07323EE8C1F8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00EA-4C16-A761-07323EE8C1F8}"/>
              </c:ext>
            </c:extLst>
          </c:dPt>
          <c:cat>
            <c:strRef>
              <c:f>Лист1!$A$2:$A$9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 (прогноз)</c:v>
                </c:pt>
                <c:pt idx="7">
                  <c:v>2024(прогноз)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</c:v>
                </c:pt>
                <c:pt idx="1">
                  <c:v>1.5</c:v>
                </c:pt>
                <c:pt idx="2">
                  <c:v>2</c:v>
                </c:pt>
                <c:pt idx="3">
                  <c:v>2.5</c:v>
                </c:pt>
                <c:pt idx="4">
                  <c:v>3</c:v>
                </c:pt>
                <c:pt idx="5">
                  <c:v>3.5</c:v>
                </c:pt>
                <c:pt idx="6">
                  <c:v>4</c:v>
                </c:pt>
                <c:pt idx="7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EA-4C16-A761-07323EE8C1F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 (прогноз)</c:v>
                </c:pt>
                <c:pt idx="7">
                  <c:v>2024(прогноз)</c:v>
                </c:pt>
              </c:strCache>
            </c:strRef>
          </c:cat>
          <c:val>
            <c:numRef>
              <c:f>Лист1!$C$2:$C$9</c:f>
            </c:numRef>
          </c:val>
          <c:extLst>
            <c:ext xmlns:c16="http://schemas.microsoft.com/office/drawing/2014/chart" uri="{C3380CC4-5D6E-409C-BE32-E72D297353CC}">
              <c16:uniqueId val="{00000003-00EA-4C16-A761-07323EE8C1F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 (прогноз)</c:v>
                </c:pt>
                <c:pt idx="7">
                  <c:v>2024(прогноз)</c:v>
                </c:pt>
              </c:strCache>
            </c:strRef>
          </c:cat>
          <c:val>
            <c:numRef>
              <c:f>Лист1!$D$2:$D$9</c:f>
            </c:numRef>
          </c:val>
          <c:extLst>
            <c:ext xmlns:c16="http://schemas.microsoft.com/office/drawing/2014/chart" uri="{C3380CC4-5D6E-409C-BE32-E72D297353CC}">
              <c16:uniqueId val="{00000004-00EA-4C16-A761-07323EE8C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7985280"/>
        <c:axId val="119409280"/>
      </c:barChart>
      <c:catAx>
        <c:axId val="117985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9409280"/>
        <c:crosses val="autoZero"/>
        <c:auto val="1"/>
        <c:lblAlgn val="ctr"/>
        <c:lblOffset val="100"/>
        <c:noMultiLvlLbl val="0"/>
      </c:catAx>
      <c:valAx>
        <c:axId val="1194092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179852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0.039</cdr:x>
      <cdr:y>0.70564</cdr:y>
    </cdr:from>
    <cdr:to>
      <cdr:x>0.10688</cdr:x>
      <cdr:y>0.82272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B34D548C-DD42-4D67-965C-F0920D90DE12}"/>
            </a:ext>
          </a:extLst>
        </cdr:cNvPr>
        <cdr:cNvSpPr txBox="1"/>
      </cdr:nvSpPr>
      <cdr:spPr>
        <a:xfrm xmlns:a="http://schemas.openxmlformats.org/drawingml/2006/main">
          <a:off x="525282" y="551142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dirty="0"/>
            <a:t>66 млн штук</a:t>
          </a:r>
        </a:p>
      </cdr:txBody>
    </cdr:sp>
  </cdr:relSizeAnchor>
  <cdr:relSizeAnchor xmlns:cdr="http://schemas.openxmlformats.org/drawingml/2006/chartDrawing">
    <cdr:from>
      <cdr:x>0.18286</cdr:x>
      <cdr:y>0.63841</cdr:y>
    </cdr:from>
    <cdr:to>
      <cdr:x>0.25075</cdr:x>
      <cdr:y>0.75548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9A5D08AD-1885-4E83-809D-DFB3843AD6C4}"/>
            </a:ext>
          </a:extLst>
        </cdr:cNvPr>
        <cdr:cNvSpPr txBox="1"/>
      </cdr:nvSpPr>
      <cdr:spPr>
        <a:xfrm xmlns:a="http://schemas.openxmlformats.org/drawingml/2006/main">
          <a:off x="2463263" y="498626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0.16047</cdr:x>
      <cdr:y>0.61779</cdr:y>
    </cdr:from>
    <cdr:to>
      <cdr:x>0.22835</cdr:x>
      <cdr:y>0.73486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CB24C7B5-F8A8-4193-AD8C-52495BB466D3}"/>
            </a:ext>
          </a:extLst>
        </cdr:cNvPr>
        <cdr:cNvSpPr txBox="1"/>
      </cdr:nvSpPr>
      <cdr:spPr>
        <a:xfrm xmlns:a="http://schemas.openxmlformats.org/drawingml/2006/main">
          <a:off x="2161636" y="482524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/>
            <a:t>67,5 млн штук</a:t>
          </a:r>
        </a:p>
      </cdr:txBody>
    </cdr:sp>
  </cdr:relSizeAnchor>
  <cdr:relSizeAnchor xmlns:cdr="http://schemas.openxmlformats.org/drawingml/2006/chartDrawing">
    <cdr:from>
      <cdr:x>0.2839</cdr:x>
      <cdr:y>0.51747</cdr:y>
    </cdr:from>
    <cdr:to>
      <cdr:x>0.35178</cdr:x>
      <cdr:y>0.63455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CB24C7B5-F8A8-4193-AD8C-52495BB466D3}"/>
            </a:ext>
          </a:extLst>
        </cdr:cNvPr>
        <cdr:cNvSpPr txBox="1"/>
      </cdr:nvSpPr>
      <cdr:spPr>
        <a:xfrm xmlns:a="http://schemas.openxmlformats.org/drawingml/2006/main">
          <a:off x="3824251" y="40417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/>
            <a:t>68 млн штук</a:t>
          </a:r>
        </a:p>
      </cdr:txBody>
    </cdr:sp>
  </cdr:relSizeAnchor>
  <cdr:relSizeAnchor xmlns:cdr="http://schemas.openxmlformats.org/drawingml/2006/chartDrawing">
    <cdr:from>
      <cdr:x>0.89336</cdr:x>
      <cdr:y>0.04593</cdr:y>
    </cdr:from>
    <cdr:to>
      <cdr:x>0.98529</cdr:x>
      <cdr:y>0.163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CB24C7B5-F8A8-4193-AD8C-52495BB466D3}"/>
            </a:ext>
          </a:extLst>
        </cdr:cNvPr>
        <cdr:cNvSpPr txBox="1"/>
      </cdr:nvSpPr>
      <cdr:spPr>
        <a:xfrm xmlns:a="http://schemas.openxmlformats.org/drawingml/2006/main">
          <a:off x="12034007" y="358728"/>
          <a:ext cx="123828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r>
            <a:rPr lang="ru-RU" sz="1400" dirty="0"/>
            <a:t>70 млн штук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11717545" cy="3171782"/>
          </a:xfrm>
        </p:spPr>
        <p:txBody>
          <a:bodyPr>
            <a:normAutofit/>
          </a:bodyPr>
          <a:lstStyle/>
          <a:p>
            <a:r>
              <a:rPr lang="ru-RU" sz="6600" dirty="0"/>
              <a:t>Разработка программы развития малого бизнеса на региональном уровне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800100" y="1619250"/>
            <a:ext cx="14782800" cy="838200"/>
          </a:xfrm>
          <a:prstGeom prst="round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813822"/>
            <a:ext cx="16650461" cy="911090"/>
          </a:xfrm>
        </p:spPr>
        <p:txBody>
          <a:bodyPr/>
          <a:lstStyle/>
          <a:p>
            <a:r>
              <a:rPr lang="ru-RU" sz="3600" dirty="0"/>
              <a:t>Проблемы с которыми сталкивается начинающий предприниматель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781300"/>
            <a:ext cx="17031462" cy="7982712"/>
          </a:xfrm>
        </p:spPr>
        <p:txBody>
          <a:bodyPr/>
          <a:lstStyle/>
          <a:p>
            <a:r>
              <a:rPr lang="ru-RU" sz="3600" dirty="0"/>
              <a:t>1.  С чего начать свой бизнес?</a:t>
            </a:r>
          </a:p>
          <a:p>
            <a:r>
              <a:rPr lang="ru-RU" sz="3600" dirty="0"/>
              <a:t>2.  Реализация какой идеи принесёт больше прибыли?</a:t>
            </a:r>
          </a:p>
          <a:p>
            <a:r>
              <a:rPr lang="ru-RU" sz="3600" dirty="0"/>
              <a:t>3.  Где найти клиентов?</a:t>
            </a:r>
          </a:p>
          <a:p>
            <a:r>
              <a:rPr lang="ru-RU" sz="3600" dirty="0"/>
              <a:t>4. Сколько нужно вложить? </a:t>
            </a:r>
          </a:p>
          <a:p>
            <a:endParaRPr lang="ru-RU" dirty="0"/>
          </a:p>
        </p:txBody>
      </p:sp>
      <p:pic>
        <p:nvPicPr>
          <p:cNvPr id="8" name="Рисунок 7" descr="pre-15-osnovnyh-problem-s-kotorymi-stalkivayutsya-predprinimatel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501" y="4362450"/>
            <a:ext cx="10905066" cy="61341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9810750" y="3829050"/>
            <a:ext cx="1028700" cy="838200"/>
          </a:xfrm>
          <a:prstGeom prst="round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42950" y="2190750"/>
            <a:ext cx="7810500" cy="1104900"/>
          </a:xfrm>
          <a:prstGeom prst="round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6488" y="2269778"/>
            <a:ext cx="8793162" cy="7554912"/>
          </a:xfrm>
        </p:spPr>
        <p:txBody>
          <a:bodyPr/>
          <a:lstStyle/>
          <a:p>
            <a:r>
              <a:rPr lang="ru-RU" sz="3600" dirty="0"/>
              <a:t>Малое предпринимательство даёт обществу:</a:t>
            </a:r>
          </a:p>
          <a:p>
            <a:r>
              <a:rPr lang="ru-RU" sz="3600" dirty="0"/>
              <a:t>1) дополнительный социально-экономический эффект, </a:t>
            </a:r>
          </a:p>
          <a:p>
            <a:r>
              <a:rPr lang="ru-RU" sz="3600" dirty="0"/>
              <a:t>2) уменьшает расходы государства на трудоустройство граждан, </a:t>
            </a:r>
          </a:p>
          <a:p>
            <a:r>
              <a:rPr lang="ru-RU" sz="3600" dirty="0"/>
              <a:t>3) поддерживает социальную стабильность,</a:t>
            </a:r>
          </a:p>
          <a:p>
            <a:r>
              <a:rPr lang="ru-RU" sz="3600" dirty="0"/>
              <a:t>4) ускоряет научно-технический прогресс.</a:t>
            </a:r>
          </a:p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888501" y="2335522"/>
            <a:ext cx="9559735" cy="7554912"/>
          </a:xfrm>
        </p:spPr>
        <p:txBody>
          <a:bodyPr/>
          <a:lstStyle/>
          <a:p>
            <a:r>
              <a:rPr lang="ru-RU" sz="3600" dirty="0"/>
              <a:t>Количество занятых в сфере малого и среднего бизнеса, включая индивидуальных предпринимателей и </a:t>
            </a:r>
            <a:r>
              <a:rPr lang="ru-RU" sz="3600" dirty="0" err="1"/>
              <a:t>самозанятых</a:t>
            </a:r>
            <a:r>
              <a:rPr lang="ru-RU" sz="3600" dirty="0"/>
              <a:t>  достигло </a:t>
            </a:r>
            <a:r>
              <a:rPr lang="ru-RU" sz="6000" b="1" dirty="0"/>
              <a:t>28</a:t>
            </a:r>
            <a:r>
              <a:rPr lang="ru-RU" sz="3600" b="1" dirty="0"/>
              <a:t> </a:t>
            </a:r>
            <a:r>
              <a:rPr lang="ru-RU" sz="3600" dirty="0" err="1"/>
              <a:t>млн</a:t>
            </a:r>
            <a:r>
              <a:rPr lang="ru-RU" sz="3600" dirty="0"/>
              <a:t> человек. 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72450" y="5048250"/>
            <a:ext cx="11261016" cy="4885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553452" y="10153595"/>
            <a:ext cx="4138864" cy="646729"/>
          </a:xfrm>
          <a:prstGeom prst="roundRect">
            <a:avLst>
              <a:gd name="adj" fmla="val 15714"/>
            </a:avLst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3451" y="8082092"/>
            <a:ext cx="6311373" cy="646729"/>
          </a:xfrm>
          <a:prstGeom prst="round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3451" y="5164524"/>
            <a:ext cx="4687289" cy="646729"/>
          </a:xfrm>
          <a:prstGeom prst="round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53452" y="4305270"/>
            <a:ext cx="4138863" cy="641684"/>
          </a:xfrm>
          <a:prstGeom prst="round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25642" y="1323474"/>
            <a:ext cx="3741642" cy="649705"/>
          </a:xfrm>
          <a:prstGeom prst="round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0025" y="1491915"/>
            <a:ext cx="18424652" cy="12320338"/>
          </a:xfrm>
        </p:spPr>
        <p:txBody>
          <a:bodyPr/>
          <a:lstStyle/>
          <a:p>
            <a:r>
              <a:rPr lang="ru-RU" sz="2400" b="1" dirty="0"/>
              <a:t>1) Формулируем идею</a:t>
            </a:r>
          </a:p>
          <a:p>
            <a:r>
              <a:rPr lang="ru-RU" dirty="0"/>
              <a:t>Любой бизнес начинается с идеи.  Нужно Максимально честно ответьте сами себе на следующие вопросы. </a:t>
            </a:r>
          </a:p>
          <a:p>
            <a:r>
              <a:rPr lang="ru-RU" dirty="0"/>
              <a:t>Что вы умеете делать хорошо?</a:t>
            </a:r>
          </a:p>
          <a:p>
            <a:r>
              <a:rPr lang="ru-RU" dirty="0"/>
              <a:t>Что бы вы могли сделать лучше, чем другие делают сейчас?</a:t>
            </a:r>
          </a:p>
          <a:p>
            <a:r>
              <a:rPr lang="ru-RU" dirty="0"/>
              <a:t>Какой продукт или услугу вы будете предлагать?</a:t>
            </a:r>
          </a:p>
          <a:p>
            <a:r>
              <a:rPr lang="ru-RU" dirty="0"/>
              <a:t>Кто ваш клиент?</a:t>
            </a:r>
          </a:p>
          <a:p>
            <a:pPr>
              <a:lnSpc>
                <a:spcPct val="50000"/>
              </a:lnSpc>
            </a:pPr>
            <a:r>
              <a:rPr lang="ru-RU" dirty="0"/>
              <a:t>За что вам будут платить?</a:t>
            </a:r>
          </a:p>
          <a:p>
            <a:pPr>
              <a:lnSpc>
                <a:spcPct val="50000"/>
              </a:lnSpc>
            </a:pPr>
            <a:endParaRPr lang="ru-RU" sz="2400" dirty="0"/>
          </a:p>
          <a:p>
            <a:pPr>
              <a:lnSpc>
                <a:spcPct val="50000"/>
              </a:lnSpc>
            </a:pPr>
            <a:r>
              <a:rPr lang="ru-RU" sz="2400" b="1" dirty="0"/>
              <a:t>2) Анализируем рынок</a:t>
            </a:r>
          </a:p>
          <a:p>
            <a:endParaRPr lang="ru-RU" sz="2800" dirty="0"/>
          </a:p>
          <a:p>
            <a:r>
              <a:rPr lang="ru-RU" sz="2400" b="1" dirty="0"/>
              <a:t>3) Составляем бизнес-план</a:t>
            </a:r>
            <a:r>
              <a:rPr lang="ru-RU" sz="2400" dirty="0"/>
              <a:t> </a:t>
            </a:r>
          </a:p>
          <a:p>
            <a:r>
              <a:rPr lang="ru-RU" dirty="0"/>
              <a:t>Распишите для себя 4  главных показателя:</a:t>
            </a:r>
          </a:p>
          <a:p>
            <a:r>
              <a:rPr lang="ru-RU" dirty="0"/>
              <a:t>Цена продукта: за сколько вы будете продавать продукт/услугу?</a:t>
            </a:r>
          </a:p>
          <a:p>
            <a:r>
              <a:rPr lang="ru-RU" dirty="0"/>
              <a:t>Спрос: какое количество товаров/услуг у вас будут покупать в месяц?</a:t>
            </a:r>
          </a:p>
          <a:p>
            <a:r>
              <a:rPr lang="ru-RU" dirty="0"/>
              <a:t>Затраты на производство: сколько вы будете тратить на создание одного продукта/услуги?</a:t>
            </a:r>
          </a:p>
          <a:p>
            <a:r>
              <a:rPr lang="ru-RU" dirty="0"/>
              <a:t>Постоянные затраты: какие платежи вам нужно будет вносить постоянно, вне зависимости от объемов продаж (например, оплата аренды)?</a:t>
            </a:r>
          </a:p>
          <a:p>
            <a:endParaRPr lang="ru-RU" sz="2400" dirty="0"/>
          </a:p>
          <a:p>
            <a:r>
              <a:rPr lang="ru-RU" sz="2400" b="1" dirty="0"/>
              <a:t>4) Решаем вопрос с финансированием</a:t>
            </a:r>
          </a:p>
          <a:p>
            <a:r>
              <a:rPr lang="ru-RU" dirty="0"/>
              <a:t>Активизация программ привлечения инвесторов, в том числе через активное развитие краудфандинговой платформы с государственной поддержкой; активизация инструментов поддержки инвестиционной деятельности малого бизнеса, создание комплексных решений для бизнеса, направленных на повышение производительности труда и снижения расходов отраслей</a:t>
            </a:r>
          </a:p>
          <a:p>
            <a:endParaRPr lang="ru-RU" sz="2400" b="1" dirty="0"/>
          </a:p>
          <a:p>
            <a:r>
              <a:rPr lang="ru-RU" sz="2400" b="1" dirty="0"/>
              <a:t>5) Регистрируем бизнес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770020" y="1299411"/>
            <a:ext cx="10443411" cy="1323473"/>
          </a:xfrm>
          <a:prstGeom prst="round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5083349" cy="1135824"/>
          </a:xfrm>
        </p:spPr>
        <p:txBody>
          <a:bodyPr/>
          <a:lstStyle/>
          <a:p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Бизнес по сборке светодиодных ламп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Продукт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3086779"/>
            <a:ext cx="18432491" cy="7554912"/>
          </a:xfrm>
        </p:spPr>
        <p:txBody>
          <a:bodyPr/>
          <a:lstStyle/>
          <a:p>
            <a:r>
              <a:rPr lang="ru-RU" sz="4000" b="1" dirty="0"/>
              <a:t>Особенности продукта</a:t>
            </a:r>
            <a:endParaRPr lang="ru-RU" sz="4000" dirty="0"/>
          </a:p>
          <a:p>
            <a:r>
              <a:rPr lang="ru-RU" sz="3200" dirty="0"/>
              <a:t>1)срок окупаемости вложений – 24–28 месяцев</a:t>
            </a:r>
          </a:p>
          <a:p>
            <a:r>
              <a:rPr lang="ru-RU" sz="3200" dirty="0"/>
              <a:t>2)сырьё для изготовления светодиодов придётся закупать в Китае</a:t>
            </a:r>
          </a:p>
          <a:p>
            <a:r>
              <a:rPr lang="ru-RU" sz="3200" dirty="0"/>
              <a:t>3)возрастающий спрос на товар</a:t>
            </a:r>
          </a:p>
          <a:p>
            <a:r>
              <a:rPr lang="ru-RU" sz="3200" dirty="0"/>
              <a:t>4)невысокая конкуренция</a:t>
            </a:r>
          </a:p>
          <a:p>
            <a:endParaRPr lang="ru-RU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53350" y="5026893"/>
            <a:ext cx="11544300" cy="5822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10134600" y="4552950"/>
            <a:ext cx="4210050" cy="781050"/>
          </a:xfrm>
          <a:prstGeom prst="round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81050" y="1981200"/>
            <a:ext cx="3543300" cy="723900"/>
          </a:xfrm>
          <a:prstGeom prst="round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Рынок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286000"/>
            <a:ext cx="18424652" cy="8211312"/>
          </a:xfrm>
        </p:spPr>
        <p:txBody>
          <a:bodyPr/>
          <a:lstStyle/>
          <a:p>
            <a:pPr>
              <a:lnSpc>
                <a:spcPct val="50000"/>
              </a:lnSpc>
            </a:pPr>
            <a:r>
              <a:rPr lang="ru-RU" sz="3800" b="1" dirty="0"/>
              <a:t>Рынок сбыта </a:t>
            </a:r>
          </a:p>
          <a:p>
            <a:pPr>
              <a:lnSpc>
                <a:spcPct val="50000"/>
              </a:lnSpc>
            </a:pPr>
            <a:endParaRPr lang="ru-RU" sz="3600" dirty="0"/>
          </a:p>
          <a:p>
            <a:pPr>
              <a:lnSpc>
                <a:spcPct val="50000"/>
              </a:lnSpc>
            </a:pPr>
            <a:r>
              <a:rPr lang="ru-RU" sz="3200" dirty="0"/>
              <a:t>торговые сети, гипермаркеты</a:t>
            </a:r>
          </a:p>
          <a:p>
            <a:pPr>
              <a:lnSpc>
                <a:spcPct val="100000"/>
              </a:lnSpc>
            </a:pPr>
            <a:r>
              <a:rPr lang="ru-RU" sz="3200" dirty="0"/>
              <a:t>оптовые базы светотехники </a:t>
            </a:r>
          </a:p>
          <a:p>
            <a:pPr>
              <a:lnSpc>
                <a:spcPct val="100000"/>
              </a:lnSpc>
            </a:pPr>
            <a:r>
              <a:rPr lang="ru-RU" sz="3200" dirty="0"/>
              <a:t>учреждения – больницы, предприятия, школы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229850" y="4793129"/>
            <a:ext cx="9620250" cy="589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50000"/>
              </a:lnSpc>
            </a:pPr>
            <a:r>
              <a:rPr lang="ru-RU" sz="3800" b="1" dirty="0"/>
              <a:t>Подбор кадров</a:t>
            </a:r>
          </a:p>
          <a:p>
            <a:endParaRPr lang="ru-RU" sz="3800" dirty="0"/>
          </a:p>
          <a:p>
            <a:r>
              <a:rPr lang="ru-RU" sz="3200" dirty="0"/>
              <a:t>Поиск сотрудников – следующий этап организации бизнеса. Штат предприятия формируется из 13 человек:</a:t>
            </a:r>
          </a:p>
          <a:p>
            <a:r>
              <a:rPr lang="ru-RU" sz="3200" dirty="0"/>
              <a:t>рабочие – 6 человек;</a:t>
            </a:r>
          </a:p>
          <a:p>
            <a:r>
              <a:rPr lang="ru-RU" sz="3200" dirty="0"/>
              <a:t>технолог;</a:t>
            </a:r>
          </a:p>
          <a:p>
            <a:r>
              <a:rPr lang="ru-RU" sz="3200" dirty="0"/>
              <a:t>грузчики – 2 человека;</a:t>
            </a:r>
          </a:p>
          <a:p>
            <a:r>
              <a:rPr lang="ru-RU" sz="3200" dirty="0"/>
              <a:t>менеджер по закупке сырья;</a:t>
            </a:r>
          </a:p>
          <a:p>
            <a:r>
              <a:rPr lang="ru-RU" sz="3200" dirty="0"/>
              <a:t>менеджер по сбыту;</a:t>
            </a:r>
          </a:p>
          <a:p>
            <a:r>
              <a:rPr lang="ru-RU" sz="3200" dirty="0"/>
              <a:t>бухгалтер;</a:t>
            </a:r>
          </a:p>
          <a:p>
            <a:r>
              <a:rPr lang="ru-RU" sz="3200" dirty="0" err="1"/>
              <a:t>маркетолог</a:t>
            </a:r>
            <a:r>
              <a:rPr lang="ru-RU" sz="3200" dirty="0"/>
              <a:t>.</a:t>
            </a:r>
          </a:p>
        </p:txBody>
      </p:sp>
      <p:pic>
        <p:nvPicPr>
          <p:cNvPr id="10" name="Рисунок 9" descr="kak-sotrudniki-vlijajut-na-uspeh-kompanii.png"/>
          <p:cNvPicPr>
            <a:picLocks noChangeAspect="1"/>
          </p:cNvPicPr>
          <p:nvPr/>
        </p:nvPicPr>
        <p:blipFill>
          <a:blip r:embed="rId2"/>
          <a:srcRect l="15430" r="20252"/>
          <a:stretch>
            <a:fillRect/>
          </a:stretch>
        </p:blipFill>
        <p:spPr>
          <a:xfrm>
            <a:off x="1352550" y="5224446"/>
            <a:ext cx="6000750" cy="54816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61950" y="1200150"/>
            <a:ext cx="11449050" cy="781050"/>
          </a:xfrm>
          <a:prstGeom prst="round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8" y="1334525"/>
            <a:ext cx="11602212" cy="911089"/>
          </a:xfrm>
        </p:spPr>
        <p:txBody>
          <a:bodyPr/>
          <a:lstStyle/>
          <a:p>
            <a:r>
              <a:rPr lang="ru-RU" sz="4000" b="1" dirty="0"/>
              <a:t>Рынок светодиодных ламп в России</a:t>
            </a: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767191694"/>
              </p:ext>
            </p:extLst>
          </p:nvPr>
        </p:nvGraphicFramePr>
        <p:xfrm>
          <a:off x="3200558" y="2506354"/>
          <a:ext cx="13470467" cy="781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1">
            <a:extLst>
              <a:ext uri="{FF2B5EF4-FFF2-40B4-BE49-F238E27FC236}">
                <a16:creationId xmlns:a16="http://schemas.microsoft.com/office/drawing/2014/main" id="{CB24C7B5-F8A8-4193-AD8C-52495BB466D3}"/>
              </a:ext>
            </a:extLst>
          </p:cNvPr>
          <p:cNvSpPr txBox="1"/>
          <p:nvPr/>
        </p:nvSpPr>
        <p:spPr>
          <a:xfrm>
            <a:off x="8639507" y="5665527"/>
            <a:ext cx="914400" cy="91440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/>
              <a:t>68,3 млн штук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CB24C7B5-F8A8-4193-AD8C-52495BB466D3}"/>
              </a:ext>
            </a:extLst>
          </p:cNvPr>
          <p:cNvSpPr txBox="1"/>
          <p:nvPr/>
        </p:nvSpPr>
        <p:spPr>
          <a:xfrm>
            <a:off x="13546040" y="3608762"/>
            <a:ext cx="914400" cy="91440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/>
              <a:t>69 млн штук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666F08-FEAC-4B02-B9F0-534785BBFF7C}"/>
              </a:ext>
            </a:extLst>
          </p:cNvPr>
          <p:cNvSpPr txBox="1"/>
          <p:nvPr/>
        </p:nvSpPr>
        <p:spPr>
          <a:xfrm>
            <a:off x="11811000" y="4369274"/>
            <a:ext cx="13532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68,8 млн штук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9B004B80-F65F-45FC-A08B-39CF639F210E}"/>
              </a:ext>
            </a:extLst>
          </p:cNvPr>
          <p:cNvSpPr txBox="1"/>
          <p:nvPr/>
        </p:nvSpPr>
        <p:spPr>
          <a:xfrm>
            <a:off x="10238569" y="4964089"/>
            <a:ext cx="914400" cy="91440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/>
              <a:t>68,5 млн штук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609600" y="457200"/>
            <a:ext cx="7620000" cy="952500"/>
          </a:xfrm>
          <a:prstGeom prst="round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648725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График дохода компании</a:t>
            </a:r>
            <a:endParaRPr lang="ru-RU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/>
          <a:srcRect r="778"/>
          <a:stretch>
            <a:fillRect/>
          </a:stretch>
        </p:blipFill>
        <p:spPr bwMode="auto">
          <a:xfrm>
            <a:off x="2832336" y="2074160"/>
            <a:ext cx="14236464" cy="729844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AFE621E-E21A-42AF-8370-4EE6AD344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Команда 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DD78FC6-92B6-406F-BC53-2A91ACD147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5967" y="8134467"/>
            <a:ext cx="3349104" cy="2103120"/>
          </a:xfrm>
        </p:spPr>
        <p:txBody>
          <a:bodyPr/>
          <a:lstStyle/>
          <a:p>
            <a:pPr algn="ctr"/>
            <a:r>
              <a:rPr lang="ru-RU" sz="2800" dirty="0"/>
              <a:t>Студентка АГАСУ</a:t>
            </a:r>
          </a:p>
          <a:p>
            <a:pPr algn="ctr"/>
            <a:r>
              <a:rPr lang="ru-RU" sz="2800" dirty="0"/>
              <a:t>Группа ЭПО-11-22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DEC8F89-B117-4F8E-BBD0-6B074B49638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37" r="37"/>
          <a:stretch>
            <a:fillRect/>
          </a:stretch>
        </p:blipFill>
        <p:spPr>
          <a:xfrm>
            <a:off x="2121682" y="2962834"/>
            <a:ext cx="3971060" cy="3974006"/>
          </a:xfrm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B4D72907-5062-4284-9D37-E4D46826D0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32660" y="7426891"/>
            <a:ext cx="3349104" cy="438912"/>
          </a:xfrm>
        </p:spPr>
        <p:txBody>
          <a:bodyPr/>
          <a:lstStyle/>
          <a:p>
            <a:r>
              <a:rPr lang="ru-RU" dirty="0"/>
              <a:t>Мишанина Алина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33FE8DD-BB5D-4CDA-BA85-3A9F7656454F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/>
          <a:srcRect l="37" r="37"/>
          <a:stretch>
            <a:fillRect/>
          </a:stretch>
        </p:blipFill>
        <p:spPr>
          <a:xfrm>
            <a:off x="13910462" y="3047796"/>
            <a:ext cx="3971059" cy="3974006"/>
          </a:xfrm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9F2678AE-61EC-46C9-90DC-02015EECBC1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677531" y="7426891"/>
            <a:ext cx="3097604" cy="438912"/>
          </a:xfrm>
        </p:spPr>
        <p:txBody>
          <a:bodyPr/>
          <a:lstStyle/>
          <a:p>
            <a:r>
              <a:rPr lang="ru-RU" dirty="0" err="1"/>
              <a:t>Бурлина</a:t>
            </a:r>
            <a:r>
              <a:rPr lang="ru-RU" dirty="0"/>
              <a:t> Юлия</a:t>
            </a:r>
          </a:p>
          <a:p>
            <a:endParaRPr lang="ru-RU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56CA982-6ABE-4EDF-BB33-6B43E76332A6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/>
          <a:srcRect l="37" r="37"/>
          <a:stretch>
            <a:fillRect/>
          </a:stretch>
        </p:blipFill>
        <p:spPr>
          <a:xfrm>
            <a:off x="8066520" y="3047796"/>
            <a:ext cx="3971059" cy="3974006"/>
          </a:xfrm>
        </p:spPr>
      </p:pic>
      <p:sp>
        <p:nvSpPr>
          <p:cNvPr id="12" name="Текст 11">
            <a:extLst>
              <a:ext uri="{FF2B5EF4-FFF2-40B4-BE49-F238E27FC236}">
                <a16:creationId xmlns:a16="http://schemas.microsoft.com/office/drawing/2014/main" id="{96408602-8C56-40A3-BCCD-C26C5374CF3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910463" y="7329250"/>
            <a:ext cx="4134612" cy="438912"/>
          </a:xfrm>
        </p:spPr>
        <p:txBody>
          <a:bodyPr/>
          <a:lstStyle/>
          <a:p>
            <a:r>
              <a:rPr lang="ru-RU" dirty="0"/>
              <a:t>Каширская Валерия</a:t>
            </a:r>
          </a:p>
        </p:txBody>
      </p:sp>
      <p:sp>
        <p:nvSpPr>
          <p:cNvPr id="23" name="Текст 3">
            <a:extLst>
              <a:ext uri="{FF2B5EF4-FFF2-40B4-BE49-F238E27FC236}">
                <a16:creationId xmlns:a16="http://schemas.microsoft.com/office/drawing/2014/main" id="{1D687A4D-81C6-4FEC-A797-8AA8B9CA0264}"/>
              </a:ext>
            </a:extLst>
          </p:cNvPr>
          <p:cNvSpPr txBox="1">
            <a:spLocks/>
          </p:cNvSpPr>
          <p:nvPr/>
        </p:nvSpPr>
        <p:spPr>
          <a:xfrm>
            <a:off x="8302693" y="8134467"/>
            <a:ext cx="3349104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</a:pPr>
            <a:r>
              <a:rPr lang="ru-RU" sz="2800" dirty="0"/>
              <a:t>Студентка АГАСУ</a:t>
            </a:r>
          </a:p>
          <a:p>
            <a:pPr algn="ctr">
              <a:buClrTx/>
            </a:pPr>
            <a:r>
              <a:rPr lang="ru-RU" sz="2800" dirty="0"/>
              <a:t>Группа ЭПО-11-22</a:t>
            </a:r>
          </a:p>
          <a:p>
            <a:pPr algn="ctr">
              <a:buClrTx/>
            </a:pPr>
            <a:endParaRPr lang="ru-RU" sz="2800" dirty="0"/>
          </a:p>
        </p:txBody>
      </p:sp>
      <p:sp>
        <p:nvSpPr>
          <p:cNvPr id="25" name="Текст 3">
            <a:extLst>
              <a:ext uri="{FF2B5EF4-FFF2-40B4-BE49-F238E27FC236}">
                <a16:creationId xmlns:a16="http://schemas.microsoft.com/office/drawing/2014/main" id="{51C662E8-6FCF-4E37-AC73-8491114A3935}"/>
              </a:ext>
            </a:extLst>
          </p:cNvPr>
          <p:cNvSpPr txBox="1">
            <a:spLocks/>
          </p:cNvSpPr>
          <p:nvPr/>
        </p:nvSpPr>
        <p:spPr>
          <a:xfrm>
            <a:off x="14151725" y="8048663"/>
            <a:ext cx="3349104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</a:pPr>
            <a:r>
              <a:rPr lang="ru-RU" sz="2800" dirty="0"/>
              <a:t>Студентка АГАСУ</a:t>
            </a:r>
          </a:p>
          <a:p>
            <a:pPr algn="ctr">
              <a:buClrTx/>
            </a:pPr>
            <a:r>
              <a:rPr lang="ru-RU" sz="2800" dirty="0"/>
              <a:t>Группа ЭПО-11-22</a:t>
            </a:r>
          </a:p>
          <a:p>
            <a:pPr algn="ctr">
              <a:buClrTx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39846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 </a:t>
            </a:r>
            <a:r>
              <a:rPr lang="ru-RU" sz="1800" dirty="0"/>
              <a:t>                   </a:t>
            </a:r>
            <a:r>
              <a:rPr lang="en-US" dirty="0"/>
              <a:t>1alinamishanina@gmail.com</a:t>
            </a: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988) 068-71-58</a:t>
            </a:r>
          </a:p>
          <a:p>
            <a:pPr>
              <a:lnSpc>
                <a:spcPts val="4360"/>
              </a:lnSpc>
              <a:buClrTx/>
            </a:pPr>
            <a:endParaRPr lang="ru-RU" sz="2800" dirty="0"/>
          </a:p>
          <a:p>
            <a:pPr>
              <a:lnSpc>
                <a:spcPts val="4360"/>
              </a:lnSpc>
              <a:buClrTx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3904</TotalTime>
  <Words>442</Words>
  <Application>Microsoft Office PowerPoint</Application>
  <PresentationFormat>Произвольный</PresentationFormat>
  <Paragraphs>83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ОБЛОЖКИ</vt:lpstr>
      <vt:lpstr>РАЗДЕЛИТЕЛИ</vt:lpstr>
      <vt:lpstr>Разработка программы развития малого бизнеса на региональном уровне</vt:lpstr>
      <vt:lpstr>Проблема</vt:lpstr>
      <vt:lpstr>Актуальность проекта</vt:lpstr>
      <vt:lpstr>Решение</vt:lpstr>
      <vt:lpstr>Продукт</vt:lpstr>
      <vt:lpstr>Рынок </vt:lpstr>
      <vt:lpstr>Рынок светодиодных ламп в России</vt:lpstr>
      <vt:lpstr>График дохода компании</vt:lpstr>
      <vt:lpstr>Команда 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Студент</cp:lastModifiedBy>
  <cp:revision>237</cp:revision>
  <dcterms:created xsi:type="dcterms:W3CDTF">2021-03-01T12:07:13Z</dcterms:created>
  <dcterms:modified xsi:type="dcterms:W3CDTF">2022-12-12T12:52:32Z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