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75" r:id="rId3"/>
    <p:sldId id="269" r:id="rId4"/>
    <p:sldId id="257" r:id="rId5"/>
    <p:sldId id="258" r:id="rId6"/>
    <p:sldId id="270" r:id="rId7"/>
    <p:sldId id="268" r:id="rId8"/>
    <p:sldId id="266" r:id="rId9"/>
    <p:sldId id="272" r:id="rId10"/>
    <p:sldId id="273" r:id="rId11"/>
    <p:sldId id="260" r:id="rId12"/>
    <p:sldId id="267" r:id="rId13"/>
    <p:sldId id="274" r:id="rId14"/>
    <p:sldId id="271" r:id="rId15"/>
    <p:sldId id="264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272823-470A-42EB-84F2-6D7742E0C0F0}">
  <a:tblStyle styleId="{B1272823-470A-42EB-84F2-6D7742E0C0F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E4753-F435-4F7F-AF55-CD03E25682BF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D41C0A-5264-441B-BC02-549594E73377}">
      <dgm:prSet phldrT="[Текст]"/>
      <dgm:spPr/>
      <dgm:t>
        <a:bodyPr/>
        <a:lstStyle/>
        <a:p>
          <a:r>
            <a:rPr lang="ru-RU" dirty="0">
              <a:latin typeface="Book Antiqua" panose="02040602050305030304" pitchFamily="18" charset="0"/>
            </a:rPr>
            <a:t>Излишняя агрессия и конфликтность</a:t>
          </a:r>
        </a:p>
      </dgm:t>
    </dgm:pt>
    <dgm:pt modelId="{36DF47EF-0320-4F0E-80CF-1DAF668F3267}" type="parTrans" cxnId="{91DF686A-BB50-460D-B3B8-DA84CB1D9D90}">
      <dgm:prSet/>
      <dgm:spPr/>
      <dgm:t>
        <a:bodyPr/>
        <a:lstStyle/>
        <a:p>
          <a:endParaRPr lang="ru-RU"/>
        </a:p>
      </dgm:t>
    </dgm:pt>
    <dgm:pt modelId="{2E43CFB0-E041-471C-8232-76BFE739177D}" type="sibTrans" cxnId="{91DF686A-BB50-460D-B3B8-DA84CB1D9D90}">
      <dgm:prSet/>
      <dgm:spPr/>
      <dgm:t>
        <a:bodyPr/>
        <a:lstStyle/>
        <a:p>
          <a:endParaRPr lang="ru-RU"/>
        </a:p>
      </dgm:t>
    </dgm:pt>
    <dgm:pt modelId="{41296ABF-68B5-4754-B8C7-62E46BCE06E9}">
      <dgm:prSet phldrT="[Текст]"/>
      <dgm:spPr/>
      <dgm:t>
        <a:bodyPr/>
        <a:lstStyle/>
        <a:p>
          <a:r>
            <a:rPr lang="ru-RU" dirty="0">
              <a:latin typeface="Book Antiqua" panose="02040602050305030304" pitchFamily="18" charset="0"/>
            </a:rPr>
            <a:t>Сидячий, малоактивный образ жизни</a:t>
          </a:r>
        </a:p>
      </dgm:t>
    </dgm:pt>
    <dgm:pt modelId="{723CF32D-6900-4AAF-A780-EFC9F42A666B}" type="parTrans" cxnId="{27A9797E-88AF-4A5E-AD27-06BF2AF75854}">
      <dgm:prSet/>
      <dgm:spPr/>
      <dgm:t>
        <a:bodyPr/>
        <a:lstStyle/>
        <a:p>
          <a:endParaRPr lang="ru-RU"/>
        </a:p>
      </dgm:t>
    </dgm:pt>
    <dgm:pt modelId="{D6ADD8EC-4FBF-4674-B275-83886CAFDD2E}" type="sibTrans" cxnId="{27A9797E-88AF-4A5E-AD27-06BF2AF75854}">
      <dgm:prSet/>
      <dgm:spPr/>
      <dgm:t>
        <a:bodyPr/>
        <a:lstStyle/>
        <a:p>
          <a:endParaRPr lang="ru-RU"/>
        </a:p>
      </dgm:t>
    </dgm:pt>
    <dgm:pt modelId="{2564E80D-F5EF-4462-A376-756481C6F3E1}">
      <dgm:prSet phldrT="[Текст]"/>
      <dgm:spPr/>
      <dgm:t>
        <a:bodyPr/>
        <a:lstStyle/>
        <a:p>
          <a:r>
            <a:rPr lang="ru-RU" dirty="0">
              <a:latin typeface="Book Antiqua" panose="02040602050305030304" pitchFamily="18" charset="0"/>
            </a:rPr>
            <a:t>Тревога и депрессия</a:t>
          </a:r>
        </a:p>
      </dgm:t>
    </dgm:pt>
    <dgm:pt modelId="{0616B842-A60B-4956-B723-1EB8C383E838}" type="parTrans" cxnId="{4BCE3630-C215-4138-A95E-A0FD7E3F4EBC}">
      <dgm:prSet/>
      <dgm:spPr/>
      <dgm:t>
        <a:bodyPr/>
        <a:lstStyle/>
        <a:p>
          <a:endParaRPr lang="ru-RU"/>
        </a:p>
      </dgm:t>
    </dgm:pt>
    <dgm:pt modelId="{5A3DCB44-1AD7-4ACB-BEE9-DC518152F5ED}" type="sibTrans" cxnId="{4BCE3630-C215-4138-A95E-A0FD7E3F4EBC}">
      <dgm:prSet/>
      <dgm:spPr/>
      <dgm:t>
        <a:bodyPr/>
        <a:lstStyle/>
        <a:p>
          <a:endParaRPr lang="ru-RU"/>
        </a:p>
      </dgm:t>
    </dgm:pt>
    <dgm:pt modelId="{3A18ECF0-7A71-4259-94D3-8AF8BD36E0FA}">
      <dgm:prSet phldrT="[Текст]"/>
      <dgm:spPr/>
      <dgm:t>
        <a:bodyPr/>
        <a:lstStyle/>
        <a:p>
          <a:r>
            <a:rPr lang="ru-RU" dirty="0">
              <a:latin typeface="Book Antiqua" panose="02040602050305030304" pitchFamily="18" charset="0"/>
            </a:rPr>
            <a:t>Социальная деградация</a:t>
          </a:r>
        </a:p>
      </dgm:t>
    </dgm:pt>
    <dgm:pt modelId="{F3410E0B-B11B-49C5-995A-CE807194CA4B}" type="parTrans" cxnId="{CAB68CFB-CBA6-4850-872A-90F520093065}">
      <dgm:prSet/>
      <dgm:spPr/>
      <dgm:t>
        <a:bodyPr/>
        <a:lstStyle/>
        <a:p>
          <a:endParaRPr lang="ru-RU"/>
        </a:p>
      </dgm:t>
    </dgm:pt>
    <dgm:pt modelId="{80F2F61C-808F-42C2-880A-CD654B68F046}" type="sibTrans" cxnId="{CAB68CFB-CBA6-4850-872A-90F520093065}">
      <dgm:prSet/>
      <dgm:spPr/>
      <dgm:t>
        <a:bodyPr/>
        <a:lstStyle/>
        <a:p>
          <a:endParaRPr lang="ru-RU"/>
        </a:p>
      </dgm:t>
    </dgm:pt>
    <dgm:pt modelId="{230BEB97-8AEF-4A9F-929A-F8D9F557662A}">
      <dgm:prSet phldrT="[Текст]"/>
      <dgm:spPr/>
      <dgm:t>
        <a:bodyPr/>
        <a:lstStyle/>
        <a:p>
          <a:r>
            <a:rPr lang="ru-RU" dirty="0">
              <a:latin typeface="Book Antiqua" panose="02040602050305030304" pitchFamily="18" charset="0"/>
            </a:rPr>
            <a:t>Потеря интереса к реальной жизни и людям</a:t>
          </a:r>
        </a:p>
      </dgm:t>
    </dgm:pt>
    <dgm:pt modelId="{EF7EE66F-87D6-4943-9255-619B25ABE560}" type="parTrans" cxnId="{BE5ECCE8-2A9F-41E5-9424-C1ECA2CD2386}">
      <dgm:prSet/>
      <dgm:spPr/>
      <dgm:t>
        <a:bodyPr/>
        <a:lstStyle/>
        <a:p>
          <a:endParaRPr lang="ru-RU"/>
        </a:p>
      </dgm:t>
    </dgm:pt>
    <dgm:pt modelId="{C276E148-C8AA-4E6A-A325-8940B55777A6}" type="sibTrans" cxnId="{BE5ECCE8-2A9F-41E5-9424-C1ECA2CD2386}">
      <dgm:prSet/>
      <dgm:spPr/>
      <dgm:t>
        <a:bodyPr/>
        <a:lstStyle/>
        <a:p>
          <a:endParaRPr lang="ru-RU"/>
        </a:p>
      </dgm:t>
    </dgm:pt>
    <dgm:pt modelId="{0BCAA0A2-12EC-4700-868C-3C12F501E565}" type="pres">
      <dgm:prSet presAssocID="{746E4753-F435-4F7F-AF55-CD03E25682BF}" presName="cycle" presStyleCnt="0">
        <dgm:presLayoutVars>
          <dgm:dir/>
          <dgm:resizeHandles val="exact"/>
        </dgm:presLayoutVars>
      </dgm:prSet>
      <dgm:spPr/>
    </dgm:pt>
    <dgm:pt modelId="{60272489-1A27-40BC-9E65-25086904BF85}" type="pres">
      <dgm:prSet presAssocID="{64D41C0A-5264-441B-BC02-549594E73377}" presName="node" presStyleLbl="node1" presStyleIdx="0" presStyleCnt="5" custScaleX="122490">
        <dgm:presLayoutVars>
          <dgm:bulletEnabled val="1"/>
        </dgm:presLayoutVars>
      </dgm:prSet>
      <dgm:spPr/>
    </dgm:pt>
    <dgm:pt modelId="{84A9F9BF-B052-4238-A91C-9B8867A861F9}" type="pres">
      <dgm:prSet presAssocID="{64D41C0A-5264-441B-BC02-549594E73377}" presName="spNode" presStyleCnt="0"/>
      <dgm:spPr/>
    </dgm:pt>
    <dgm:pt modelId="{8F599B61-E7AF-4A37-8400-8D9FFFB8DBA3}" type="pres">
      <dgm:prSet presAssocID="{2E43CFB0-E041-471C-8232-76BFE739177D}" presName="sibTrans" presStyleLbl="sibTrans1D1" presStyleIdx="0" presStyleCnt="5"/>
      <dgm:spPr/>
    </dgm:pt>
    <dgm:pt modelId="{510A1B5A-79AF-41FE-8603-40395E3A0B96}" type="pres">
      <dgm:prSet presAssocID="{41296ABF-68B5-4754-B8C7-62E46BCE06E9}" presName="node" presStyleLbl="node1" presStyleIdx="1" presStyleCnt="5" custScaleX="121762" custRadScaleRad="101971" custRadScaleInc="23192">
        <dgm:presLayoutVars>
          <dgm:bulletEnabled val="1"/>
        </dgm:presLayoutVars>
      </dgm:prSet>
      <dgm:spPr/>
    </dgm:pt>
    <dgm:pt modelId="{7C1D3F3B-08BE-457C-8D9B-A7C4F46C6AB1}" type="pres">
      <dgm:prSet presAssocID="{41296ABF-68B5-4754-B8C7-62E46BCE06E9}" presName="spNode" presStyleCnt="0"/>
      <dgm:spPr/>
    </dgm:pt>
    <dgm:pt modelId="{6CD4EB68-E5E9-45C0-AC19-8B3397409471}" type="pres">
      <dgm:prSet presAssocID="{D6ADD8EC-4FBF-4674-B275-83886CAFDD2E}" presName="sibTrans" presStyleLbl="sibTrans1D1" presStyleIdx="1" presStyleCnt="5"/>
      <dgm:spPr/>
    </dgm:pt>
    <dgm:pt modelId="{F511031D-974C-4122-A23B-0DD04F661608}" type="pres">
      <dgm:prSet presAssocID="{2564E80D-F5EF-4462-A376-756481C6F3E1}" presName="node" presStyleLbl="node1" presStyleIdx="2" presStyleCnt="5" custScaleX="116630" custRadScaleRad="92565" custRadScaleInc="-14248">
        <dgm:presLayoutVars>
          <dgm:bulletEnabled val="1"/>
        </dgm:presLayoutVars>
      </dgm:prSet>
      <dgm:spPr/>
    </dgm:pt>
    <dgm:pt modelId="{FAF85700-7512-4519-8EBE-57FB0159A532}" type="pres">
      <dgm:prSet presAssocID="{2564E80D-F5EF-4462-A376-756481C6F3E1}" presName="spNode" presStyleCnt="0"/>
      <dgm:spPr/>
    </dgm:pt>
    <dgm:pt modelId="{AC4DB1AD-4ABA-493B-86B1-1CB2152154C6}" type="pres">
      <dgm:prSet presAssocID="{5A3DCB44-1AD7-4ACB-BEE9-DC518152F5ED}" presName="sibTrans" presStyleLbl="sibTrans1D1" presStyleIdx="2" presStyleCnt="5"/>
      <dgm:spPr/>
    </dgm:pt>
    <dgm:pt modelId="{576D98C9-B415-4711-AEB6-A7703EC8F5F4}" type="pres">
      <dgm:prSet presAssocID="{3A18ECF0-7A71-4259-94D3-8AF8BD36E0FA}" presName="node" presStyleLbl="node1" presStyleIdx="3" presStyleCnt="5" custScaleX="116422" custRadScaleRad="92566" custRadScaleInc="14248">
        <dgm:presLayoutVars>
          <dgm:bulletEnabled val="1"/>
        </dgm:presLayoutVars>
      </dgm:prSet>
      <dgm:spPr/>
    </dgm:pt>
    <dgm:pt modelId="{DBB209BD-E390-423B-A42F-0F3AE4D59813}" type="pres">
      <dgm:prSet presAssocID="{3A18ECF0-7A71-4259-94D3-8AF8BD36E0FA}" presName="spNode" presStyleCnt="0"/>
      <dgm:spPr/>
    </dgm:pt>
    <dgm:pt modelId="{5B8892AA-0145-4C9F-A51F-145AA19187A0}" type="pres">
      <dgm:prSet presAssocID="{80F2F61C-808F-42C2-880A-CD654B68F046}" presName="sibTrans" presStyleLbl="sibTrans1D1" presStyleIdx="3" presStyleCnt="5"/>
      <dgm:spPr/>
    </dgm:pt>
    <dgm:pt modelId="{E2443578-93A0-4897-9DCB-C46277E9D78B}" type="pres">
      <dgm:prSet presAssocID="{230BEB97-8AEF-4A9F-929A-F8D9F557662A}" presName="node" presStyleLbl="node1" presStyleIdx="4" presStyleCnt="5" custScaleX="120877" custRadScaleRad="99452" custRadScaleInc="-20756">
        <dgm:presLayoutVars>
          <dgm:bulletEnabled val="1"/>
        </dgm:presLayoutVars>
      </dgm:prSet>
      <dgm:spPr/>
    </dgm:pt>
    <dgm:pt modelId="{FE011BEF-C8A6-433A-BEED-20CD26D6DCA6}" type="pres">
      <dgm:prSet presAssocID="{230BEB97-8AEF-4A9F-929A-F8D9F557662A}" presName="spNode" presStyleCnt="0"/>
      <dgm:spPr/>
    </dgm:pt>
    <dgm:pt modelId="{928756AD-36C2-4A1F-91FA-77E49ED7B44A}" type="pres">
      <dgm:prSet presAssocID="{C276E148-C8AA-4E6A-A325-8940B55777A6}" presName="sibTrans" presStyleLbl="sibTrans1D1" presStyleIdx="4" presStyleCnt="5"/>
      <dgm:spPr/>
    </dgm:pt>
  </dgm:ptLst>
  <dgm:cxnLst>
    <dgm:cxn modelId="{2217BA0F-D1CC-4332-A307-277E8AC7423F}" type="presOf" srcId="{746E4753-F435-4F7F-AF55-CD03E25682BF}" destId="{0BCAA0A2-12EC-4700-868C-3C12F501E565}" srcOrd="0" destOrd="0" presId="urn:microsoft.com/office/officeart/2005/8/layout/cycle6"/>
    <dgm:cxn modelId="{03580E14-D5E0-4A9E-ABB3-9D5BA3FD1AE6}" type="presOf" srcId="{2564E80D-F5EF-4462-A376-756481C6F3E1}" destId="{F511031D-974C-4122-A23B-0DD04F661608}" srcOrd="0" destOrd="0" presId="urn:microsoft.com/office/officeart/2005/8/layout/cycle6"/>
    <dgm:cxn modelId="{4BCE3630-C215-4138-A95E-A0FD7E3F4EBC}" srcId="{746E4753-F435-4F7F-AF55-CD03E25682BF}" destId="{2564E80D-F5EF-4462-A376-756481C6F3E1}" srcOrd="2" destOrd="0" parTransId="{0616B842-A60B-4956-B723-1EB8C383E838}" sibTransId="{5A3DCB44-1AD7-4ACB-BEE9-DC518152F5ED}"/>
    <dgm:cxn modelId="{0104CC33-E26B-4CA1-BF23-07B7999F4F7C}" type="presOf" srcId="{80F2F61C-808F-42C2-880A-CD654B68F046}" destId="{5B8892AA-0145-4C9F-A51F-145AA19187A0}" srcOrd="0" destOrd="0" presId="urn:microsoft.com/office/officeart/2005/8/layout/cycle6"/>
    <dgm:cxn modelId="{91DF686A-BB50-460D-B3B8-DA84CB1D9D90}" srcId="{746E4753-F435-4F7F-AF55-CD03E25682BF}" destId="{64D41C0A-5264-441B-BC02-549594E73377}" srcOrd="0" destOrd="0" parTransId="{36DF47EF-0320-4F0E-80CF-1DAF668F3267}" sibTransId="{2E43CFB0-E041-471C-8232-76BFE739177D}"/>
    <dgm:cxn modelId="{C898E851-75D6-46CA-B711-6D8A13E9582F}" type="presOf" srcId="{D6ADD8EC-4FBF-4674-B275-83886CAFDD2E}" destId="{6CD4EB68-E5E9-45C0-AC19-8B3397409471}" srcOrd="0" destOrd="0" presId="urn:microsoft.com/office/officeart/2005/8/layout/cycle6"/>
    <dgm:cxn modelId="{BB62F459-F19B-49AF-8F79-5DD476BAE133}" type="presOf" srcId="{41296ABF-68B5-4754-B8C7-62E46BCE06E9}" destId="{510A1B5A-79AF-41FE-8603-40395E3A0B96}" srcOrd="0" destOrd="0" presId="urn:microsoft.com/office/officeart/2005/8/layout/cycle6"/>
    <dgm:cxn modelId="{A28A915A-46BC-4024-B569-7F787B087105}" type="presOf" srcId="{C276E148-C8AA-4E6A-A325-8940B55777A6}" destId="{928756AD-36C2-4A1F-91FA-77E49ED7B44A}" srcOrd="0" destOrd="0" presId="urn:microsoft.com/office/officeart/2005/8/layout/cycle6"/>
    <dgm:cxn modelId="{27A9797E-88AF-4A5E-AD27-06BF2AF75854}" srcId="{746E4753-F435-4F7F-AF55-CD03E25682BF}" destId="{41296ABF-68B5-4754-B8C7-62E46BCE06E9}" srcOrd="1" destOrd="0" parTransId="{723CF32D-6900-4AAF-A780-EFC9F42A666B}" sibTransId="{D6ADD8EC-4FBF-4674-B275-83886CAFDD2E}"/>
    <dgm:cxn modelId="{E6271C99-A7A3-4F76-BF39-776C367FE141}" type="presOf" srcId="{230BEB97-8AEF-4A9F-929A-F8D9F557662A}" destId="{E2443578-93A0-4897-9DCB-C46277E9D78B}" srcOrd="0" destOrd="0" presId="urn:microsoft.com/office/officeart/2005/8/layout/cycle6"/>
    <dgm:cxn modelId="{CC56939B-EC25-4B5E-ABDE-ADD626A2FB6A}" type="presOf" srcId="{5A3DCB44-1AD7-4ACB-BEE9-DC518152F5ED}" destId="{AC4DB1AD-4ABA-493B-86B1-1CB2152154C6}" srcOrd="0" destOrd="0" presId="urn:microsoft.com/office/officeart/2005/8/layout/cycle6"/>
    <dgm:cxn modelId="{726832C4-C208-4030-99F3-43032DBC71DF}" type="presOf" srcId="{2E43CFB0-E041-471C-8232-76BFE739177D}" destId="{8F599B61-E7AF-4A37-8400-8D9FFFB8DBA3}" srcOrd="0" destOrd="0" presId="urn:microsoft.com/office/officeart/2005/8/layout/cycle6"/>
    <dgm:cxn modelId="{72BD12D9-EC52-46C5-A431-D12759503B42}" type="presOf" srcId="{3A18ECF0-7A71-4259-94D3-8AF8BD36E0FA}" destId="{576D98C9-B415-4711-AEB6-A7703EC8F5F4}" srcOrd="0" destOrd="0" presId="urn:microsoft.com/office/officeart/2005/8/layout/cycle6"/>
    <dgm:cxn modelId="{BE5ECCE8-2A9F-41E5-9424-C1ECA2CD2386}" srcId="{746E4753-F435-4F7F-AF55-CD03E25682BF}" destId="{230BEB97-8AEF-4A9F-929A-F8D9F557662A}" srcOrd="4" destOrd="0" parTransId="{EF7EE66F-87D6-4943-9255-619B25ABE560}" sibTransId="{C276E148-C8AA-4E6A-A325-8940B55777A6}"/>
    <dgm:cxn modelId="{EA18C1F7-EA20-45A9-8869-456A33C54850}" type="presOf" srcId="{64D41C0A-5264-441B-BC02-549594E73377}" destId="{60272489-1A27-40BC-9E65-25086904BF85}" srcOrd="0" destOrd="0" presId="urn:microsoft.com/office/officeart/2005/8/layout/cycle6"/>
    <dgm:cxn modelId="{CAB68CFB-CBA6-4850-872A-90F520093065}" srcId="{746E4753-F435-4F7F-AF55-CD03E25682BF}" destId="{3A18ECF0-7A71-4259-94D3-8AF8BD36E0FA}" srcOrd="3" destOrd="0" parTransId="{F3410E0B-B11B-49C5-995A-CE807194CA4B}" sibTransId="{80F2F61C-808F-42C2-880A-CD654B68F046}"/>
    <dgm:cxn modelId="{08CCAC9F-892B-44C7-BB93-B83852C1F0ED}" type="presParOf" srcId="{0BCAA0A2-12EC-4700-868C-3C12F501E565}" destId="{60272489-1A27-40BC-9E65-25086904BF85}" srcOrd="0" destOrd="0" presId="urn:microsoft.com/office/officeart/2005/8/layout/cycle6"/>
    <dgm:cxn modelId="{E3B61579-153E-4A27-9B66-6E0690778EC9}" type="presParOf" srcId="{0BCAA0A2-12EC-4700-868C-3C12F501E565}" destId="{84A9F9BF-B052-4238-A91C-9B8867A861F9}" srcOrd="1" destOrd="0" presId="urn:microsoft.com/office/officeart/2005/8/layout/cycle6"/>
    <dgm:cxn modelId="{02811E47-C150-4AD1-8D64-79F17AD3EE7E}" type="presParOf" srcId="{0BCAA0A2-12EC-4700-868C-3C12F501E565}" destId="{8F599B61-E7AF-4A37-8400-8D9FFFB8DBA3}" srcOrd="2" destOrd="0" presId="urn:microsoft.com/office/officeart/2005/8/layout/cycle6"/>
    <dgm:cxn modelId="{AD8C4061-5F00-43FB-AECD-9A21D89C05EA}" type="presParOf" srcId="{0BCAA0A2-12EC-4700-868C-3C12F501E565}" destId="{510A1B5A-79AF-41FE-8603-40395E3A0B96}" srcOrd="3" destOrd="0" presId="urn:microsoft.com/office/officeart/2005/8/layout/cycle6"/>
    <dgm:cxn modelId="{A8DDF6D9-FE9D-493A-8308-462821A08D41}" type="presParOf" srcId="{0BCAA0A2-12EC-4700-868C-3C12F501E565}" destId="{7C1D3F3B-08BE-457C-8D9B-A7C4F46C6AB1}" srcOrd="4" destOrd="0" presId="urn:microsoft.com/office/officeart/2005/8/layout/cycle6"/>
    <dgm:cxn modelId="{3AAACA92-FFAD-49C1-95B8-A651FEBD8BC6}" type="presParOf" srcId="{0BCAA0A2-12EC-4700-868C-3C12F501E565}" destId="{6CD4EB68-E5E9-45C0-AC19-8B3397409471}" srcOrd="5" destOrd="0" presId="urn:microsoft.com/office/officeart/2005/8/layout/cycle6"/>
    <dgm:cxn modelId="{BB0DED31-580B-4BB3-AB58-6B93F8F38579}" type="presParOf" srcId="{0BCAA0A2-12EC-4700-868C-3C12F501E565}" destId="{F511031D-974C-4122-A23B-0DD04F661608}" srcOrd="6" destOrd="0" presId="urn:microsoft.com/office/officeart/2005/8/layout/cycle6"/>
    <dgm:cxn modelId="{F63613D2-AC5F-4875-BD41-E8AB323E86D6}" type="presParOf" srcId="{0BCAA0A2-12EC-4700-868C-3C12F501E565}" destId="{FAF85700-7512-4519-8EBE-57FB0159A532}" srcOrd="7" destOrd="0" presId="urn:microsoft.com/office/officeart/2005/8/layout/cycle6"/>
    <dgm:cxn modelId="{EFFD33FC-5583-4056-8DF2-6EADB93A6811}" type="presParOf" srcId="{0BCAA0A2-12EC-4700-868C-3C12F501E565}" destId="{AC4DB1AD-4ABA-493B-86B1-1CB2152154C6}" srcOrd="8" destOrd="0" presId="urn:microsoft.com/office/officeart/2005/8/layout/cycle6"/>
    <dgm:cxn modelId="{2DAF1169-8DC0-4174-9D6C-1E7E41BCFCC0}" type="presParOf" srcId="{0BCAA0A2-12EC-4700-868C-3C12F501E565}" destId="{576D98C9-B415-4711-AEB6-A7703EC8F5F4}" srcOrd="9" destOrd="0" presId="urn:microsoft.com/office/officeart/2005/8/layout/cycle6"/>
    <dgm:cxn modelId="{11D9F08B-9AB9-4442-8BA2-663C91CF15AA}" type="presParOf" srcId="{0BCAA0A2-12EC-4700-868C-3C12F501E565}" destId="{DBB209BD-E390-423B-A42F-0F3AE4D59813}" srcOrd="10" destOrd="0" presId="urn:microsoft.com/office/officeart/2005/8/layout/cycle6"/>
    <dgm:cxn modelId="{4D06E31C-DE1B-45B6-8FF3-F4528A12CC9D}" type="presParOf" srcId="{0BCAA0A2-12EC-4700-868C-3C12F501E565}" destId="{5B8892AA-0145-4C9F-A51F-145AA19187A0}" srcOrd="11" destOrd="0" presId="urn:microsoft.com/office/officeart/2005/8/layout/cycle6"/>
    <dgm:cxn modelId="{351479C0-4920-4A9E-AD7A-C5CBB5D7B894}" type="presParOf" srcId="{0BCAA0A2-12EC-4700-868C-3C12F501E565}" destId="{E2443578-93A0-4897-9DCB-C46277E9D78B}" srcOrd="12" destOrd="0" presId="urn:microsoft.com/office/officeart/2005/8/layout/cycle6"/>
    <dgm:cxn modelId="{8AE291E8-D79A-4B7C-806D-AC1EEC7FD013}" type="presParOf" srcId="{0BCAA0A2-12EC-4700-868C-3C12F501E565}" destId="{FE011BEF-C8A6-433A-BEED-20CD26D6DCA6}" srcOrd="13" destOrd="0" presId="urn:microsoft.com/office/officeart/2005/8/layout/cycle6"/>
    <dgm:cxn modelId="{ED31D115-5AC5-4CDE-8233-5143631B6223}" type="presParOf" srcId="{0BCAA0A2-12EC-4700-868C-3C12F501E565}" destId="{928756AD-36C2-4A1F-91FA-77E49ED7B44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272489-1A27-40BC-9E65-25086904BF85}">
      <dsp:nvSpPr>
        <dsp:cNvPr id="0" name=""/>
        <dsp:cNvSpPr/>
      </dsp:nvSpPr>
      <dsp:spPr>
        <a:xfrm>
          <a:off x="4142545" y="3088"/>
          <a:ext cx="1891070" cy="1003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Book Antiqua" panose="02040602050305030304" pitchFamily="18" charset="0"/>
            </a:rPr>
            <a:t>Излишняя агрессия и конфликтность</a:t>
          </a:r>
        </a:p>
      </dsp:txBody>
      <dsp:txXfrm>
        <a:off x="4191532" y="52075"/>
        <a:ext cx="1793096" cy="905533"/>
      </dsp:txXfrm>
    </dsp:sp>
    <dsp:sp modelId="{8F599B61-E7AF-4A37-8400-8D9FFFB8DBA3}">
      <dsp:nvSpPr>
        <dsp:cNvPr id="0" name=""/>
        <dsp:cNvSpPr/>
      </dsp:nvSpPr>
      <dsp:spPr>
        <a:xfrm>
          <a:off x="3146115" y="536600"/>
          <a:ext cx="4007731" cy="4007731"/>
        </a:xfrm>
        <a:custGeom>
          <a:avLst/>
          <a:gdLst/>
          <a:ahLst/>
          <a:cxnLst/>
          <a:rect l="0" t="0" r="0" b="0"/>
          <a:pathLst>
            <a:path>
              <a:moveTo>
                <a:pt x="2898231" y="210659"/>
              </a:moveTo>
              <a:arcTo wR="2003865" hR="2003865" stAng="17790470" swAng="20450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0A1B5A-79AF-41FE-8603-40395E3A0B96}">
      <dsp:nvSpPr>
        <dsp:cNvPr id="0" name=""/>
        <dsp:cNvSpPr/>
      </dsp:nvSpPr>
      <dsp:spPr>
        <a:xfrm>
          <a:off x="6143599" y="1566990"/>
          <a:ext cx="1879831" cy="1003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Book Antiqua" panose="02040602050305030304" pitchFamily="18" charset="0"/>
            </a:rPr>
            <a:t>Сидячий, малоактивный образ жизни</a:t>
          </a:r>
        </a:p>
      </dsp:txBody>
      <dsp:txXfrm>
        <a:off x="6192586" y="1615977"/>
        <a:ext cx="1781857" cy="905533"/>
      </dsp:txXfrm>
    </dsp:sp>
    <dsp:sp modelId="{6CD4EB68-E5E9-45C0-AC19-8B3397409471}">
      <dsp:nvSpPr>
        <dsp:cNvPr id="0" name=""/>
        <dsp:cNvSpPr/>
      </dsp:nvSpPr>
      <dsp:spPr>
        <a:xfrm>
          <a:off x="3171735" y="126384"/>
          <a:ext cx="4007731" cy="4007731"/>
        </a:xfrm>
        <a:custGeom>
          <a:avLst/>
          <a:gdLst/>
          <a:ahLst/>
          <a:cxnLst/>
          <a:rect l="0" t="0" r="0" b="0"/>
          <a:pathLst>
            <a:path>
              <a:moveTo>
                <a:pt x="3956610" y="2453606"/>
              </a:moveTo>
              <a:arcTo wR="2003865" hR="2003865" stAng="778184" swAng="16537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11031D-974C-4122-A23B-0DD04F661608}">
      <dsp:nvSpPr>
        <dsp:cNvPr id="0" name=""/>
        <dsp:cNvSpPr/>
      </dsp:nvSpPr>
      <dsp:spPr>
        <a:xfrm>
          <a:off x="5365616" y="3439879"/>
          <a:ext cx="1800600" cy="1003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Book Antiqua" panose="02040602050305030304" pitchFamily="18" charset="0"/>
            </a:rPr>
            <a:t>Тревога и депрессия</a:t>
          </a:r>
        </a:p>
      </dsp:txBody>
      <dsp:txXfrm>
        <a:off x="5414603" y="3488866"/>
        <a:ext cx="1702626" cy="905533"/>
      </dsp:txXfrm>
    </dsp:sp>
    <dsp:sp modelId="{AC4DB1AD-4ABA-493B-86B1-1CB2152154C6}">
      <dsp:nvSpPr>
        <dsp:cNvPr id="0" name=""/>
        <dsp:cNvSpPr/>
      </dsp:nvSpPr>
      <dsp:spPr>
        <a:xfrm>
          <a:off x="3084208" y="354287"/>
          <a:ext cx="4007731" cy="4007731"/>
        </a:xfrm>
        <a:custGeom>
          <a:avLst/>
          <a:gdLst/>
          <a:ahLst/>
          <a:cxnLst/>
          <a:rect l="0" t="0" r="0" b="0"/>
          <a:pathLst>
            <a:path>
              <a:moveTo>
                <a:pt x="2275893" y="3989181"/>
              </a:moveTo>
              <a:arcTo wR="2003865" hR="2003865" stAng="4931876" swAng="9390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D98C9-B415-4711-AEB6-A7703EC8F5F4}">
      <dsp:nvSpPr>
        <dsp:cNvPr id="0" name=""/>
        <dsp:cNvSpPr/>
      </dsp:nvSpPr>
      <dsp:spPr>
        <a:xfrm>
          <a:off x="3011536" y="3439895"/>
          <a:ext cx="1797389" cy="1003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Book Antiqua" panose="02040602050305030304" pitchFamily="18" charset="0"/>
            </a:rPr>
            <a:t>Социальная деградация</a:t>
          </a:r>
        </a:p>
      </dsp:txBody>
      <dsp:txXfrm>
        <a:off x="3060523" y="3488882"/>
        <a:ext cx="1699415" cy="905533"/>
      </dsp:txXfrm>
    </dsp:sp>
    <dsp:sp modelId="{5B8892AA-0145-4C9F-A51F-145AA19187A0}">
      <dsp:nvSpPr>
        <dsp:cNvPr id="0" name=""/>
        <dsp:cNvSpPr/>
      </dsp:nvSpPr>
      <dsp:spPr>
        <a:xfrm>
          <a:off x="3065648" y="210809"/>
          <a:ext cx="4007731" cy="4007731"/>
        </a:xfrm>
        <a:custGeom>
          <a:avLst/>
          <a:gdLst/>
          <a:ahLst/>
          <a:cxnLst/>
          <a:rect l="0" t="0" r="0" b="0"/>
          <a:pathLst>
            <a:path>
              <a:moveTo>
                <a:pt x="412353" y="3221473"/>
              </a:moveTo>
              <a:arcTo wR="2003865" hR="2003865" stAng="8554903" swAng="163056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443578-93A0-4897-9DCB-C46277E9D78B}">
      <dsp:nvSpPr>
        <dsp:cNvPr id="0" name=""/>
        <dsp:cNvSpPr/>
      </dsp:nvSpPr>
      <dsp:spPr>
        <a:xfrm>
          <a:off x="2213334" y="1558023"/>
          <a:ext cx="1866167" cy="1003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Book Antiqua" panose="02040602050305030304" pitchFamily="18" charset="0"/>
            </a:rPr>
            <a:t>Потеря интереса к реальной жизни и людям</a:t>
          </a:r>
        </a:p>
      </dsp:txBody>
      <dsp:txXfrm>
        <a:off x="2262321" y="1607010"/>
        <a:ext cx="1768193" cy="905533"/>
      </dsp:txXfrm>
    </dsp:sp>
    <dsp:sp modelId="{928756AD-36C2-4A1F-91FA-77E49ED7B44A}">
      <dsp:nvSpPr>
        <dsp:cNvPr id="0" name=""/>
        <dsp:cNvSpPr/>
      </dsp:nvSpPr>
      <dsp:spPr>
        <a:xfrm>
          <a:off x="3101798" y="495318"/>
          <a:ext cx="4007731" cy="4007731"/>
        </a:xfrm>
        <a:custGeom>
          <a:avLst/>
          <a:gdLst/>
          <a:ahLst/>
          <a:cxnLst/>
          <a:rect l="0" t="0" r="0" b="0"/>
          <a:pathLst>
            <a:path>
              <a:moveTo>
                <a:pt x="240187" y="1052595"/>
              </a:moveTo>
              <a:arcTo wR="2003865" hR="2003865" stAng="12500459" swAng="195626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8297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0912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9424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0143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2910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373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0938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7412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5793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820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alibri"/>
              <a:buNone/>
              <a:defRPr sz="8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966200" y="-707923"/>
            <a:ext cx="3225800" cy="8554065"/>
          </a:xfrm>
          <a:prstGeom prst="rect">
            <a:avLst/>
          </a:prstGeom>
          <a:solidFill>
            <a:srgbClr val="C4E2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-368300" y="4686300"/>
            <a:ext cx="2578100" cy="2578100"/>
          </a:xfrm>
          <a:prstGeom prst="ellipse">
            <a:avLst/>
          </a:prstGeom>
          <a:solidFill>
            <a:srgbClr val="C4E2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-187326" y="5659437"/>
            <a:ext cx="1381125" cy="1381125"/>
          </a:xfrm>
          <a:prstGeom prst="ellipse">
            <a:avLst/>
          </a:prstGeom>
          <a:solidFill>
            <a:srgbClr val="8EC5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9118600" y="-555523"/>
            <a:ext cx="3225800" cy="8554065"/>
          </a:xfrm>
          <a:prstGeom prst="rect">
            <a:avLst/>
          </a:prstGeom>
          <a:solidFill>
            <a:srgbClr val="8EC5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9272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  <a:defRPr b="0">
                <a:solidFill>
                  <a:schemeClr val="accen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•"/>
              <a:defRPr b="0">
                <a:solidFill>
                  <a:schemeClr val="accen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•"/>
              <a:defRPr b="0">
                <a:solidFill>
                  <a:schemeClr val="accen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 b="0">
                <a:solidFill>
                  <a:schemeClr val="accen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 b="0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11031794" y="-707923"/>
            <a:ext cx="1710812" cy="8554065"/>
          </a:xfrm>
          <a:prstGeom prst="rect">
            <a:avLst/>
          </a:prstGeom>
          <a:solidFill>
            <a:srgbClr val="C4E2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400000">
            <a:off x="4231790" y="-2496651"/>
            <a:ext cx="90486" cy="8554065"/>
          </a:xfrm>
          <a:prstGeom prst="rect">
            <a:avLst/>
          </a:prstGeom>
          <a:solidFill>
            <a:srgbClr val="C4E2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1620688" y="45855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2575019" y="2603935"/>
            <a:ext cx="5006769" cy="1117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alibri"/>
              <a:buNone/>
            </a:pPr>
            <a:r>
              <a:rPr lang="ru-RU" sz="6600" dirty="0">
                <a:latin typeface="Book Antiqua" panose="02040602050305030304" pitchFamily="18" charset="0"/>
              </a:rPr>
              <a:t>Конец игры</a:t>
            </a:r>
            <a:endParaRPr sz="6600" dirty="0">
              <a:latin typeface="Book Antiqua" panose="02040602050305030304" pitchFamily="18" charset="0"/>
            </a:endParaRPr>
          </a:p>
        </p:txBody>
      </p:sp>
      <p:sp>
        <p:nvSpPr>
          <p:cNvPr id="86" name="Google Shape;86;p12"/>
          <p:cNvSpPr txBox="1">
            <a:spLocks noGrp="1"/>
          </p:cNvSpPr>
          <p:nvPr>
            <p:ph type="body" idx="1"/>
          </p:nvPr>
        </p:nvSpPr>
        <p:spPr>
          <a:xfrm>
            <a:off x="3252332" y="2240561"/>
            <a:ext cx="3634211" cy="4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Социальный проект</a:t>
            </a:r>
            <a:endParaRPr dirty="0">
              <a:solidFill>
                <a:schemeClr val="bg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0586" y="5674962"/>
            <a:ext cx="6682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Подготовила Насырова Юлиана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Булатовна</a:t>
            </a:r>
            <a:endParaRPr lang="ru-RU" sz="2400" b="1" dirty="0">
              <a:solidFill>
                <a:schemeClr val="bg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546215" y="44691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Актуальность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46216" y="1849852"/>
            <a:ext cx="9849720" cy="4351338"/>
          </a:xfrm>
        </p:spPr>
        <p:txBody>
          <a:bodyPr>
            <a:normAutofit/>
          </a:bodyPr>
          <a:lstStyle/>
          <a:p>
            <a:pPr marL="50800" indent="0" algn="just">
              <a:lnSpc>
                <a:spcPct val="100000"/>
              </a:lnSpc>
              <a:buNone/>
            </a:pPr>
            <a:r>
              <a:rPr lang="ru-RU" sz="2400" dirty="0">
                <a:latin typeface="Book Antiqua" panose="02040602050305030304" pitchFamily="18" charset="0"/>
              </a:rPr>
              <a:t>По подсчету социологов подростки от 8 до 12 часов в сутки проводят в интернете, тратя время на различные видеоигры и  поскольку нормативная база по регулированию данного вопроса не совершенна и требует доработки, то вопрос игровой зависимости подростков является актуальным</a:t>
            </a:r>
          </a:p>
        </p:txBody>
      </p:sp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12181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696528" y="3785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Социальная значимость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26718" y="1927225"/>
            <a:ext cx="4426600" cy="4351338"/>
          </a:xfrm>
        </p:spPr>
        <p:txBody>
          <a:bodyPr>
            <a:normAutofit/>
          </a:bodyPr>
          <a:lstStyle/>
          <a:p>
            <a:pPr marL="50800" indent="0" algn="just">
              <a:lnSpc>
                <a:spcPct val="100000"/>
              </a:lnSpc>
              <a:buNone/>
            </a:pPr>
            <a:r>
              <a:rPr lang="ru-RU" sz="2400" dirty="0">
                <a:latin typeface="Book Antiqua" panose="02040602050305030304" pitchFamily="18" charset="0"/>
              </a:rPr>
              <a:t>Профилактика игровой зависимости у подростков значима, поскольку данная профилактическая деятельность улучшит социальные коммуникации и поможет реализовать жизненный потенциал подростков</a:t>
            </a:r>
          </a:p>
        </p:txBody>
      </p:sp>
      <p:pic>
        <p:nvPicPr>
          <p:cNvPr id="4" name="Picture 2" descr="https://gas-kvas.com/uploads/posts/2023-01/1674059308_gas-kvas-com-p-risunok-na-temu-zavisimost-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380" r="54619" b="-380"/>
          <a:stretch/>
        </p:blipFill>
        <p:spPr bwMode="auto">
          <a:xfrm>
            <a:off x="5586783" y="2150369"/>
            <a:ext cx="4057418" cy="39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22454" y="575534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146235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696527" y="3473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Цель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96528" y="1927225"/>
            <a:ext cx="9562288" cy="4351338"/>
          </a:xfrm>
        </p:spPr>
        <p:txBody>
          <a:bodyPr>
            <a:normAutofit/>
          </a:bodyPr>
          <a:lstStyle/>
          <a:p>
            <a:pPr marL="50800" indent="0" algn="just">
              <a:lnSpc>
                <a:spcPct val="100000"/>
              </a:lnSpc>
              <a:buNone/>
            </a:pPr>
            <a:r>
              <a:rPr lang="ru-RU" sz="2400" dirty="0">
                <a:latin typeface="Book Antiqua" panose="02040602050305030304" pitchFamily="18" charset="0"/>
              </a:rPr>
              <a:t>Сформулировать комплекс мероприятий по профилактике игровой зависимости у подростков</a:t>
            </a:r>
          </a:p>
        </p:txBody>
      </p:sp>
      <p:pic>
        <p:nvPicPr>
          <p:cNvPr id="4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22454" y="575534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644524" y="365125"/>
            <a:ext cx="107092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Задачи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644525" y="2828925"/>
            <a:ext cx="2886075" cy="318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475129" y="3267074"/>
            <a:ext cx="3055471" cy="266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78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tabLst>
                <a:tab pos="88900" algn="l"/>
              </a:tabLst>
            </a:pPr>
            <a:r>
              <a:rPr lang="ru-RU" sz="2400" dirty="0">
                <a:solidFill>
                  <a:schemeClr val="lt1"/>
                </a:solidFill>
                <a:latin typeface="Book Antiqua" panose="02040602050305030304" pitchFamily="18" charset="0"/>
              </a:rPr>
              <a:t>Проинформировать подростков о вреде игровой зависимости</a:t>
            </a:r>
            <a:endParaRPr sz="2400" dirty="0">
              <a:solidFill>
                <a:schemeClr val="lt1"/>
              </a:solidFill>
              <a:latin typeface="Book Antiqua" panose="02040602050305030304" pitchFamily="18" charset="0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1711325" y="2487623"/>
            <a:ext cx="733425" cy="733425"/>
          </a:xfrm>
          <a:prstGeom prst="ellipse">
            <a:avLst/>
          </a:prstGeom>
          <a:solidFill>
            <a:srgbClr val="C4E2FC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711325" y="2487623"/>
            <a:ext cx="733424" cy="7078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1</a:t>
            </a:r>
            <a:endParaRPr dirty="0">
              <a:latin typeface="Book Antiqua" panose="02040602050305030304" pitchFamily="18" charset="0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4017962" y="2828925"/>
            <a:ext cx="2886075" cy="3180550"/>
          </a:xfrm>
          <a:prstGeom prst="rect">
            <a:avLst/>
          </a:prstGeom>
          <a:solidFill>
            <a:srgbClr val="56A9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879010" y="3267074"/>
            <a:ext cx="3025027" cy="266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7800" marR="0" lvl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5A2"/>
              </a:buClr>
              <a:buSzPct val="1000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Оказать подросткам психологическую помощь и поддержку</a:t>
            </a:r>
            <a:endParaRPr sz="2400" b="0" i="0" u="none" strike="noStrike" cap="none" dirty="0">
              <a:solidFill>
                <a:schemeClr val="lt1"/>
              </a:solidFill>
              <a:latin typeface="Book Antiqua" panose="0204060205030503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5084762" y="2487623"/>
            <a:ext cx="733425" cy="733425"/>
          </a:xfrm>
          <a:prstGeom prst="ellipse">
            <a:avLst/>
          </a:prstGeom>
          <a:solidFill>
            <a:srgbClr val="C4E2FC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5084762" y="2487623"/>
            <a:ext cx="733424" cy="7078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56A9F3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 dirty="0">
              <a:solidFill>
                <a:srgbClr val="56A9F3"/>
              </a:solidFill>
              <a:latin typeface="Book Antiqua" panose="0204060205030503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7442201" y="2828925"/>
            <a:ext cx="2886075" cy="318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7191269" y="3267074"/>
            <a:ext cx="3137007" cy="266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7800" marR="0" lvl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5A2"/>
              </a:buClr>
              <a:buSzPct val="100000"/>
              <a:buFont typeface="Arial"/>
              <a:buNone/>
            </a:pPr>
            <a:r>
              <a:rPr lang="ru-RU" sz="2400" dirty="0">
                <a:solidFill>
                  <a:schemeClr val="l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Реализовать план профилактических мероприятий, направленных на подростков</a:t>
            </a:r>
            <a:endParaRPr sz="2400" b="0" i="0" u="none" strike="noStrike" cap="none" dirty="0">
              <a:solidFill>
                <a:schemeClr val="lt1"/>
              </a:solidFill>
              <a:latin typeface="Book Antiqua" panose="0204060205030503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8509001" y="2487623"/>
            <a:ext cx="733425" cy="733425"/>
          </a:xfrm>
          <a:prstGeom prst="ellipse">
            <a:avLst/>
          </a:prstGeom>
          <a:solidFill>
            <a:srgbClr val="C4E2FC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8509001" y="2474982"/>
            <a:ext cx="733424" cy="7078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chemeClr val="accent1"/>
              </a:solidFill>
              <a:latin typeface="Book Antiqua" panose="020406020503050303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696527" y="3473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Целевые группы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761855" y="1908930"/>
            <a:ext cx="5490465" cy="4351338"/>
          </a:xfrm>
        </p:spPr>
        <p:txBody>
          <a:bodyPr>
            <a:normAutofit/>
          </a:bodyPr>
          <a:lstStyle/>
          <a:p>
            <a:pPr marL="5080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Book Antiqua" panose="0204060205030503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400" dirty="0">
                <a:latin typeface="Book Antiqua" panose="02040602050305030304" pitchFamily="18" charset="0"/>
              </a:rPr>
              <a:t>Девушки от 12 до 18 лет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400" dirty="0">
                <a:latin typeface="Book Antiqua" panose="02040602050305030304" pitchFamily="18" charset="0"/>
              </a:rPr>
              <a:t>Юноши от 12 до 18 лет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ru-RU" sz="2400" dirty="0">
              <a:latin typeface="Book Antiqua" panose="02040602050305030304" pitchFamily="18" charset="0"/>
            </a:endParaRPr>
          </a:p>
        </p:txBody>
      </p:sp>
      <p:pic>
        <p:nvPicPr>
          <p:cNvPr id="4" name="Picture 4" descr="https://gas-kvas.com/uploads/posts/2023-01/1674059308_gas-kvas-com-p-risunok-na-temu-zavisimost-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9" r="4892"/>
          <a:stretch/>
        </p:blipFill>
        <p:spPr bwMode="auto">
          <a:xfrm>
            <a:off x="391209" y="2299089"/>
            <a:ext cx="4370646" cy="357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54305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356936" y="268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Правовая основа проекта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936" y="2158549"/>
            <a:ext cx="51351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1"/>
                </a:solidFill>
                <a:latin typeface="Book Antiqua" panose="02040602050305030304" pitchFamily="18" charset="0"/>
              </a:rPr>
              <a:t>Конституция Российской Федерации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1"/>
                </a:solidFill>
                <a:latin typeface="Book Antiqua" panose="02040602050305030304" pitchFamily="18" charset="0"/>
              </a:rPr>
              <a:t>Семейный кодекс Российской Федерации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1"/>
                </a:solidFill>
                <a:latin typeface="Book Antiqua" panose="02040602050305030304" pitchFamily="18" charset="0"/>
              </a:rPr>
              <a:t>Закон № 436-ФЗ «О защите прав детей от информации, причиняющей вред их здоровью»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ru-RU" sz="2400" dirty="0">
              <a:solidFill>
                <a:schemeClr val="accent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  <p:pic>
        <p:nvPicPr>
          <p:cNvPr id="9218" name="Picture 2" descr="https://www.xn--e1afijda1a3cyb.xn--p1ai/media/CACHE/images/2016/03/09/news_images/novfedzakon_big/742cfd11f53a4768869061cd8d1f74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78613" y="1821153"/>
            <a:ext cx="3412048" cy="43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39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13391"/>
            <a:ext cx="8566951" cy="124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196797"/>
            <a:ext cx="11026588" cy="800219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Сроки реализации проекта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4117" y="2997016"/>
            <a:ext cx="5278354" cy="921957"/>
          </a:xfrm>
          <a:prstGeom prst="rect">
            <a:avLst/>
          </a:prstGeom>
          <a:solidFill>
            <a:schemeClr val="accent1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latin typeface="Book Antiqua" panose="02040602050305030304" pitchFamily="18" charset="0"/>
              </a:rPr>
              <a:t>Старт 13.02.2024</a:t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>
                <a:latin typeface="Book Antiqua" panose="02040602050305030304" pitchFamily="18" charset="0"/>
              </a:rPr>
              <a:t>Окончание 			13.08.2024</a:t>
            </a:r>
          </a:p>
        </p:txBody>
      </p:sp>
      <p:pic>
        <p:nvPicPr>
          <p:cNvPr id="9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378004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776614" y="29969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Этапы</a:t>
            </a:r>
            <a:endParaRPr sz="5900" dirty="0">
              <a:latin typeface="Book Antiqua" panose="0204060205030503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484602"/>
              </p:ext>
            </p:extLst>
          </p:nvPr>
        </p:nvGraphicFramePr>
        <p:xfrm>
          <a:off x="161364" y="1895239"/>
          <a:ext cx="10443883" cy="430264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47793">
                  <a:extLst>
                    <a:ext uri="{9D8B030D-6E8A-4147-A177-3AD203B41FA5}">
                      <a16:colId xmlns:a16="http://schemas.microsoft.com/office/drawing/2014/main" val="704053063"/>
                    </a:ext>
                  </a:extLst>
                </a:gridCol>
                <a:gridCol w="7496090">
                  <a:extLst>
                    <a:ext uri="{9D8B030D-6E8A-4147-A177-3AD203B41FA5}">
                      <a16:colId xmlns:a16="http://schemas.microsoft.com/office/drawing/2014/main" val="2647875323"/>
                    </a:ext>
                  </a:extLst>
                </a:gridCol>
              </a:tblGrid>
              <a:tr h="45750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Этапы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92521"/>
                  </a:ext>
                </a:extLst>
              </a:tr>
              <a:tr h="1189522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Подготовительный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Общение с участниками (родителями и подростками), предварительная</a:t>
                      </a:r>
                      <a:r>
                        <a:rPr lang="ru-RU" sz="2400" baseline="0" dirty="0">
                          <a:latin typeface="Book Antiqua" panose="02040602050305030304" pitchFamily="18" charset="0"/>
                        </a:rPr>
                        <a:t> диагностика зависимости у подростка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498959"/>
                  </a:ext>
                </a:extLst>
              </a:tr>
              <a:tr h="457508">
                <a:tc rowSpan="4"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Основной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1. Беседа</a:t>
                      </a:r>
                      <a:r>
                        <a:rPr lang="ru-RU" sz="2400" baseline="0" dirty="0">
                          <a:latin typeface="Book Antiqua" panose="02040602050305030304" pitchFamily="18" charset="0"/>
                        </a:rPr>
                        <a:t> с подростками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67893"/>
                  </a:ext>
                </a:extLst>
              </a:tr>
              <a:tr h="4595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2. Организация</a:t>
                      </a:r>
                      <a:r>
                        <a:rPr lang="ru-RU" sz="2400" baseline="0" dirty="0">
                          <a:latin typeface="Book Antiqua" panose="02040602050305030304" pitchFamily="18" charset="0"/>
                        </a:rPr>
                        <a:t> досуга</a:t>
                      </a:r>
                      <a:endParaRPr lang="ru-RU" sz="2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93447"/>
                  </a:ext>
                </a:extLst>
              </a:tr>
              <a:tr h="4575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3. Групповая терапия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29942"/>
                  </a:ext>
                </a:extLst>
              </a:tr>
              <a:tr h="4575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4. Индивидуальная терапия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99093"/>
                  </a:ext>
                </a:extLst>
              </a:tr>
              <a:tr h="82351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Завершающий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ook Antiqua" panose="02040602050305030304" pitchFamily="18" charset="0"/>
                        </a:rPr>
                        <a:t>Анализ результатов, выработка дальнейшей</a:t>
                      </a:r>
                      <a:r>
                        <a:rPr lang="ru-RU" sz="2400" baseline="0" dirty="0">
                          <a:latin typeface="Book Antiqua" panose="02040602050305030304" pitchFamily="18" charset="0"/>
                        </a:rPr>
                        <a:t> реализации</a:t>
                      </a:r>
                      <a:r>
                        <a:rPr lang="ru-RU" sz="2400" dirty="0">
                          <a:latin typeface="Book Antiqua" panose="02040602050305030304" pitchFamily="18" charset="0"/>
                        </a:rPr>
                        <a:t> проекта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61148"/>
                  </a:ext>
                </a:extLst>
              </a:tr>
            </a:tbl>
          </a:graphicData>
        </a:graphic>
      </p:graphicFrame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282521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291942" y="2459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Расходы на реализацию проекта</a:t>
            </a:r>
            <a:endParaRPr sz="5900" dirty="0">
              <a:latin typeface="Book Antiqua" panose="0204060205030503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711043"/>
              </p:ext>
            </p:extLst>
          </p:nvPr>
        </p:nvGraphicFramePr>
        <p:xfrm>
          <a:off x="291942" y="2086390"/>
          <a:ext cx="10202604" cy="4085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889">
                  <a:extLst>
                    <a:ext uri="{9D8B030D-6E8A-4147-A177-3AD203B41FA5}">
                      <a16:colId xmlns:a16="http://schemas.microsoft.com/office/drawing/2014/main" val="1655802541"/>
                    </a:ext>
                  </a:extLst>
                </a:gridCol>
                <a:gridCol w="4557411">
                  <a:extLst>
                    <a:ext uri="{9D8B030D-6E8A-4147-A177-3AD203B41FA5}">
                      <a16:colId xmlns:a16="http://schemas.microsoft.com/office/drawing/2014/main" val="3501254444"/>
                    </a:ext>
                  </a:extLst>
                </a:gridCol>
                <a:gridCol w="2550652">
                  <a:extLst>
                    <a:ext uri="{9D8B030D-6E8A-4147-A177-3AD203B41FA5}">
                      <a16:colId xmlns:a16="http://schemas.microsoft.com/office/drawing/2014/main" val="1305427910"/>
                    </a:ext>
                  </a:extLst>
                </a:gridCol>
                <a:gridCol w="2550652">
                  <a:extLst>
                    <a:ext uri="{9D8B030D-6E8A-4147-A177-3AD203B41FA5}">
                      <a16:colId xmlns:a16="http://schemas.microsoft.com/office/drawing/2014/main" val="3779374960"/>
                    </a:ext>
                  </a:extLst>
                </a:gridCol>
              </a:tblGrid>
              <a:tr h="353972">
                <a:tc rowSpan="2"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№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sz="1800" dirty="0">
                        <a:latin typeface="Book Antiqua" panose="02040602050305030304" pitchFamily="18" charset="0"/>
                      </a:endParaRPr>
                    </a:p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Наименование </a:t>
                      </a:r>
                    </a:p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расходов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Финансирование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70230"/>
                  </a:ext>
                </a:extLst>
              </a:tr>
              <a:tr h="88493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За счёт субсидий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За личные средства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59144"/>
                  </a:ext>
                </a:extLst>
              </a:tr>
              <a:tr h="6194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Расходы на организацию мероприятий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«Конец игры»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Book Antiqua" panose="02040602050305030304" pitchFamily="18" charset="0"/>
                        </a:rPr>
                        <a:t>43000</a:t>
                      </a:r>
                    </a:p>
                    <a:p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20100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02097"/>
                  </a:ext>
                </a:extLst>
              </a:tr>
              <a:tr h="3539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Оплата услуг куратора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31000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7500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170323"/>
                  </a:ext>
                </a:extLst>
              </a:tr>
              <a:tr h="3539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Оплата услуг психолога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70500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86457"/>
                  </a:ext>
                </a:extLst>
              </a:tr>
              <a:tr h="3539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Оплата услуг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социального педагога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34500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2953"/>
                  </a:ext>
                </a:extLst>
              </a:tr>
              <a:tr h="3539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Оплата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за аренду помещения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29669"/>
                  </a:ext>
                </a:extLst>
              </a:tr>
              <a:tr h="3539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Накладные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расходы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935823"/>
                  </a:ext>
                </a:extLst>
              </a:tr>
              <a:tr h="353972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latin typeface="Book Antiqua" panose="02040602050305030304" pitchFamily="18" charset="0"/>
                        </a:rPr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334000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49100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2867"/>
                  </a:ext>
                </a:extLst>
              </a:tr>
            </a:tbl>
          </a:graphicData>
        </a:graphic>
      </p:graphicFrame>
      <p:pic>
        <p:nvPicPr>
          <p:cNvPr id="4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  <p:extLst>
      <p:ext uri="{BB962C8B-B14F-4D97-AF65-F5344CB8AC3E}">
        <p14:creationId xmlns:p14="http://schemas.microsoft.com/office/powerpoint/2010/main" val="279821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356936" y="268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А что же такое «Игровая зависимость»?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150" name="Google Shape;150;p16"/>
          <p:cNvSpPr txBox="1">
            <a:spLocks noGrp="1"/>
          </p:cNvSpPr>
          <p:nvPr>
            <p:ph type="body" idx="1"/>
          </p:nvPr>
        </p:nvSpPr>
        <p:spPr>
          <a:xfrm>
            <a:off x="5474703" y="2159984"/>
            <a:ext cx="4622198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зависимость —это форма психологической зависимости, проявляющаяся в навязчивом увлечении компьютерными играми и играми на телефоне</a:t>
            </a:r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В.Н. Тришин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www.mta.sa/wp-content/uploads/2018/08/Japanese-style-life-character-vector-material-47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1" y="1974592"/>
            <a:ext cx="4632959" cy="463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356936" y="268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Последствия </a:t>
            </a:r>
            <a:endParaRPr sz="5900" dirty="0">
              <a:latin typeface="Book Antiqua" panose="0204060205030503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03960444"/>
              </p:ext>
            </p:extLst>
          </p:nvPr>
        </p:nvGraphicFramePr>
        <p:xfrm>
          <a:off x="212943" y="2006154"/>
          <a:ext cx="10182992" cy="4700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4" descr="transparent background moss 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  <p:pic>
        <p:nvPicPr>
          <p:cNvPr id="1026" name="Picture 2" descr="https://mindmatters.live/wp-content/uploads/2016/09/bigstock-Grumpy-Young-Man-On-A-Grey-Bac-11931597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1" t="8980" r="21340" b="25306"/>
          <a:stretch/>
        </p:blipFill>
        <p:spPr bwMode="auto">
          <a:xfrm>
            <a:off x="4404067" y="3370730"/>
            <a:ext cx="1817440" cy="172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02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318836" y="33554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План мероприятий</a:t>
            </a:r>
            <a:endParaRPr sz="5900" dirty="0">
              <a:latin typeface="Book Antiqua" panose="02040602050305030304" pitchFamily="18" charset="0"/>
            </a:endParaRPr>
          </a:p>
        </p:txBody>
      </p:sp>
      <p:pic>
        <p:nvPicPr>
          <p:cNvPr id="5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039024"/>
              </p:ext>
            </p:extLst>
          </p:nvPr>
        </p:nvGraphicFramePr>
        <p:xfrm>
          <a:off x="551146" y="1878905"/>
          <a:ext cx="9732722" cy="47984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79170">
                  <a:extLst>
                    <a:ext uri="{9D8B030D-6E8A-4147-A177-3AD203B41FA5}">
                      <a16:colId xmlns:a16="http://schemas.microsoft.com/office/drawing/2014/main" val="2308602493"/>
                    </a:ext>
                  </a:extLst>
                </a:gridCol>
                <a:gridCol w="4287192">
                  <a:extLst>
                    <a:ext uri="{9D8B030D-6E8A-4147-A177-3AD203B41FA5}">
                      <a16:colId xmlns:a16="http://schemas.microsoft.com/office/drawing/2014/main" val="2020810416"/>
                    </a:ext>
                  </a:extLst>
                </a:gridCol>
                <a:gridCol w="2433180">
                  <a:extLst>
                    <a:ext uri="{9D8B030D-6E8A-4147-A177-3AD203B41FA5}">
                      <a16:colId xmlns:a16="http://schemas.microsoft.com/office/drawing/2014/main" val="2073043566"/>
                    </a:ext>
                  </a:extLst>
                </a:gridCol>
                <a:gridCol w="2433180">
                  <a:extLst>
                    <a:ext uri="{9D8B030D-6E8A-4147-A177-3AD203B41FA5}">
                      <a16:colId xmlns:a16="http://schemas.microsoft.com/office/drawing/2014/main" val="1205635971"/>
                    </a:ext>
                  </a:extLst>
                </a:gridCol>
              </a:tblGrid>
              <a:tr h="66495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Ответственное Лицо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035554"/>
                  </a:ext>
                </a:extLst>
              </a:tr>
              <a:tr h="123492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Изучение причин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и проблем, последствий игровой зависимости и самого феномена игровой зависимости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16.02.2024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Куратор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, психолог, социальный педагог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87434"/>
                  </a:ext>
                </a:extLst>
              </a:tr>
              <a:tr h="9499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Book Antiqua" panose="02040602050305030304" pitchFamily="18" charset="0"/>
                        </a:rPr>
                        <a:t>Организация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досуга подростка и ограничение времени проведения за компьютером и телефоном</a:t>
                      </a:r>
                      <a:endParaRPr lang="ru-RU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17.02.2024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Куратор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99713"/>
                  </a:ext>
                </a:extLst>
              </a:tr>
              <a:tr h="7200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Book Antiqua" panose="02040602050305030304" pitchFamily="18" charset="0"/>
                        </a:rPr>
                        <a:t>Клуб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anose="02040602050305030304" pitchFamily="18" charset="0"/>
                        </a:rPr>
                        <a:t>анонимных игроков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— </a:t>
                      </a:r>
                      <a:r>
                        <a:rPr lang="ru-RU" sz="1800" dirty="0">
                          <a:latin typeface="Book Antiqua" panose="02040602050305030304" pitchFamily="18" charset="0"/>
                        </a:rPr>
                        <a:t>общение</a:t>
                      </a:r>
                      <a:r>
                        <a:rPr lang="ru-RU" sz="1800" baseline="0" dirty="0">
                          <a:latin typeface="Book Antiqua" panose="02040602050305030304" pitchFamily="18" charset="0"/>
                        </a:rPr>
                        <a:t> между собой</a:t>
                      </a:r>
                      <a:r>
                        <a:rPr lang="ru-RU" sz="1800" dirty="0">
                          <a:latin typeface="Book Antiqua" panose="02040602050305030304" pitchFamily="18" charset="0"/>
                        </a:rPr>
                        <a:t> подростков и поддержка друг друга на основе связующей общей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18.02.2024-21.02.2024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Куратор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08861"/>
                  </a:ext>
                </a:extLst>
              </a:tr>
              <a:tr h="37997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Индивидуальная терапия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22.02.2024-25.02.2024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Психолог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291546"/>
                  </a:ext>
                </a:extLst>
              </a:tr>
              <a:tr h="37997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ook Antiqua" panose="0204060205030503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Тренинг социальных навыков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30.02.2024-01.03.2024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ook Antiqua" panose="02040602050305030304" pitchFamily="18" charset="0"/>
                        </a:rPr>
                        <a:t>Психолог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9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2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356936" y="268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ru-RU" sz="5900" dirty="0">
                <a:latin typeface="Book Antiqua" panose="02040602050305030304" pitchFamily="18" charset="0"/>
              </a:rPr>
              <a:t>Ожидаемые результаты</a:t>
            </a:r>
            <a:endParaRPr sz="5900" dirty="0">
              <a:latin typeface="Book Antiqua" panose="02040602050305030304" pitchFamily="18" charset="0"/>
            </a:endParaRPr>
          </a:p>
        </p:txBody>
      </p:sp>
      <p:pic>
        <p:nvPicPr>
          <p:cNvPr id="4" name="Picture 4" descr="transparent background mo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936" y="5695302"/>
            <a:ext cx="1349036" cy="10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83168" y="5755343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КОНЕЦ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ИГРЫ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936" y="1927412"/>
            <a:ext cx="10687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работы проекта была реализована профилактическая работа с подростками, зависимыми от компьютерных игр: каждый из подростков был проинформирован о вреде компьютерной зависимости и смог проявить свои социальные навыки на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47313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/>
        </p:nvSpPr>
        <p:spPr>
          <a:xfrm>
            <a:off x="1450713" y="2180755"/>
            <a:ext cx="965057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alibri"/>
              <a:buNone/>
            </a:pPr>
            <a:r>
              <a:rPr lang="ru-RU" sz="5900" b="1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Спасибо за внимание!</a:t>
            </a:r>
            <a:endParaRPr sz="5900" dirty="0">
              <a:latin typeface="Book Antiqua" panose="02040602050305030304" pitchFamily="18" charset="0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3990304" y="3330955"/>
            <a:ext cx="4642333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Насырова Юлиана </a:t>
            </a:r>
            <a:r>
              <a:rPr lang="ru-RU" sz="2400" b="0" i="0" u="none" strike="noStrike" cap="none" dirty="0" err="1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Булатовна</a:t>
            </a:r>
            <a:br>
              <a:rPr lang="ru-RU" sz="2400" b="0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</a:br>
            <a:r>
              <a:rPr lang="ru-RU" sz="2400" b="0" i="0" u="none" strike="noStrike" cap="none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+ 7 (982) 876-68-50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</a:pPr>
            <a:r>
              <a:rPr lang="en-US" sz="2400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Calibri"/>
                <a:sym typeface="Calibri"/>
              </a:rPr>
              <a:t>noplaybabe@low.com</a:t>
            </a:r>
            <a:endParaRPr sz="2400" b="0" i="0" u="none" strike="noStrike" cap="none" dirty="0">
              <a:solidFill>
                <a:schemeClr val="accent1"/>
              </a:solidFill>
              <a:latin typeface="Book Antiqua" panose="020406020503050303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618" y="3770350"/>
            <a:ext cx="2190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450713" y="3094892"/>
            <a:ext cx="9686043" cy="33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32" y="3416924"/>
            <a:ext cx="219075" cy="2190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105" y="4075394"/>
            <a:ext cx="19410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иний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479</Words>
  <Application>Microsoft Office PowerPoint</Application>
  <PresentationFormat>Широкоэкранный</PresentationFormat>
  <Paragraphs>125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Bahnschrift SemiBold</vt:lpstr>
      <vt:lpstr>Book Antiqua</vt:lpstr>
      <vt:lpstr>Calibri</vt:lpstr>
      <vt:lpstr>Courier New</vt:lpstr>
      <vt:lpstr>Times New Roman</vt:lpstr>
      <vt:lpstr>Тема Office</vt:lpstr>
      <vt:lpstr>Конец игры</vt:lpstr>
      <vt:lpstr>Актуальность</vt:lpstr>
      <vt:lpstr>Социальная значимость</vt:lpstr>
      <vt:lpstr>Цель</vt:lpstr>
      <vt:lpstr>Задачи</vt:lpstr>
      <vt:lpstr>Целевые группы</vt:lpstr>
      <vt:lpstr>Правовая основа проекта</vt:lpstr>
      <vt:lpstr>Презентация PowerPoint</vt:lpstr>
      <vt:lpstr>Этапы</vt:lpstr>
      <vt:lpstr>Расходы на реализацию проекта</vt:lpstr>
      <vt:lpstr>А что же такое «Игровая зависимость»?</vt:lpstr>
      <vt:lpstr>Последствия </vt:lpstr>
      <vt:lpstr>План мероприятий</vt:lpstr>
      <vt:lpstr>Ожидаемые результаты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«НЕТ» подростковой игровой зависимости</dc:title>
  <dc:creator>Юлиана</dc:creator>
  <cp:lastModifiedBy>Юлиана Насырова</cp:lastModifiedBy>
  <cp:revision>57</cp:revision>
  <dcterms:modified xsi:type="dcterms:W3CDTF">2025-06-02T07:24:29Z</dcterms:modified>
</cp:coreProperties>
</file>