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12192000" cy="6858000"/>
  <p:embeddedFontLst>
    <p:embeddedFont>
      <p:font typeface="PT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jweF98PdhtT6PXhy2i8Q1mdDJm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F109B6-0553-4571-8D82-381215E82C19}">
  <a:tblStyle styleId="{51F109B6-0553-4571-8D82-381215E82C1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60E6724-B8FA-469E-94FD-3C2E00784B1A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AF1"/>
          </a:solidFill>
        </a:fill>
      </a:tcStyle>
    </a:wholeTbl>
    <a:band1H>
      <a:tcTxStyle/>
      <a:tcStyle>
        <a:fill>
          <a:solidFill>
            <a:srgbClr val="CED2E2"/>
          </a:solidFill>
        </a:fill>
      </a:tcStyle>
    </a:band1H>
    <a:band2H>
      <a:tcTxStyle/>
    </a:band2H>
    <a:band1V>
      <a:tcTxStyle/>
      <a:tcStyle>
        <a:fill>
          <a:solidFill>
            <a:srgbClr val="CED2E2"/>
          </a:solidFill>
        </a:fill>
      </a:tcStyle>
    </a:band1V>
    <a:band2V>
      <a:tcTxStyle/>
      <a:tcStyle>
        <a:fill>
          <a:solidFill>
            <a:srgbClr val="CED2E2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PTSans-regular.fntdata"/><Relationship Id="rId21" Type="http://schemas.openxmlformats.org/officeDocument/2006/relationships/slide" Target="slides/slide15.xml"/><Relationship Id="rId24" Type="http://schemas.openxmlformats.org/officeDocument/2006/relationships/font" Target="fonts/PTSans-italic.fntdata"/><Relationship Id="rId23" Type="http://schemas.openxmlformats.org/officeDocument/2006/relationships/font" Target="fonts/PT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PT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это тема, а содержание слайдов о чем?</a:t>
            </a:r>
            <a:endParaRPr/>
          </a:p>
        </p:txBody>
      </p:sp>
      <p:sp>
        <p:nvSpPr>
          <p:cNvPr id="58" name="Google Shape;58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1229032" y="1071715"/>
            <a:ext cx="9144000" cy="1946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1" sz="60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229032" y="3198915"/>
            <a:ext cx="9144000" cy="7438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477B2"/>
              </a:buClr>
              <a:buSzPts val="2400"/>
              <a:buNone/>
              <a:defRPr b="1" sz="2400">
                <a:solidFill>
                  <a:srgbClr val="3477B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7"/>
          <p:cNvSpPr txBox="1"/>
          <p:nvPr>
            <p:ph idx="12" type="sldNum"/>
          </p:nvPr>
        </p:nvSpPr>
        <p:spPr>
          <a:xfrm>
            <a:off x="10520515" y="6356349"/>
            <a:ext cx="383456" cy="365124"/>
          </a:xfrm>
          <a:prstGeom prst="rect">
            <a:avLst/>
          </a:prstGeom>
          <a:solidFill>
            <a:schemeClr val="lt1">
              <a:alpha val="3058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B1E3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bg>
      <p:bgPr>
        <a:blipFill>
          <a:blip r:embed="rId2">
            <a:alphaModFix amt="99000"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title"/>
          </p:nvPr>
        </p:nvSpPr>
        <p:spPr>
          <a:xfrm>
            <a:off x="1848463" y="365124"/>
            <a:ext cx="9505334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body"/>
          </p:nvPr>
        </p:nvSpPr>
        <p:spPr>
          <a:xfrm>
            <a:off x="1325880" y="2005011"/>
            <a:ext cx="5181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57C4"/>
              </a:buClr>
              <a:buSzPts val="2800"/>
              <a:buChar char="•"/>
              <a:defRPr>
                <a:solidFill>
                  <a:srgbClr val="0E57C4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2400"/>
              <a:buChar char="•"/>
              <a:defRPr>
                <a:solidFill>
                  <a:srgbClr val="0E57C4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2000"/>
              <a:buChar char="•"/>
              <a:defRPr>
                <a:solidFill>
                  <a:srgbClr val="0E57C4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1800"/>
              <a:buChar char="•"/>
              <a:defRPr>
                <a:solidFill>
                  <a:srgbClr val="0E57C4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1800"/>
              <a:buChar char="•"/>
              <a:defRPr>
                <a:solidFill>
                  <a:srgbClr val="0E57C4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2" type="body"/>
          </p:nvPr>
        </p:nvSpPr>
        <p:spPr>
          <a:xfrm>
            <a:off x="6659879" y="2005011"/>
            <a:ext cx="5181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57C4"/>
              </a:buClr>
              <a:buSzPts val="2800"/>
              <a:buChar char="•"/>
              <a:defRPr>
                <a:solidFill>
                  <a:srgbClr val="0E57C4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2400"/>
              <a:buChar char="•"/>
              <a:defRPr>
                <a:solidFill>
                  <a:srgbClr val="0E57C4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2000"/>
              <a:buChar char="•"/>
              <a:defRPr>
                <a:solidFill>
                  <a:srgbClr val="0E57C4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1800"/>
              <a:buChar char="•"/>
              <a:defRPr>
                <a:solidFill>
                  <a:srgbClr val="0E57C4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57C4"/>
              </a:buClr>
              <a:buSzPts val="1800"/>
              <a:buChar char="•"/>
              <a:defRPr>
                <a:solidFill>
                  <a:srgbClr val="0E57C4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2" type="sldNum"/>
          </p:nvPr>
        </p:nvSpPr>
        <p:spPr>
          <a:xfrm>
            <a:off x="10962967" y="6356349"/>
            <a:ext cx="390831" cy="365124"/>
          </a:xfrm>
          <a:prstGeom prst="rect">
            <a:avLst/>
          </a:prstGeom>
          <a:solidFill>
            <a:schemeClr val="lt1">
              <a:alpha val="3058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 showMasterSp="0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idx="12" type="sldNum"/>
          </p:nvPr>
        </p:nvSpPr>
        <p:spPr>
          <a:xfrm>
            <a:off x="10953133" y="6356349"/>
            <a:ext cx="400664" cy="365124"/>
          </a:xfrm>
          <a:prstGeom prst="rect">
            <a:avLst/>
          </a:prstGeom>
          <a:solidFill>
            <a:schemeClr val="lt1">
              <a:alpha val="3058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E57C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19"/>
          <p:cNvSpPr txBox="1"/>
          <p:nvPr>
            <p:ph type="title"/>
          </p:nvPr>
        </p:nvSpPr>
        <p:spPr>
          <a:xfrm>
            <a:off x="2487291" y="365124"/>
            <a:ext cx="8866507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1325880" y="1825624"/>
            <a:ext cx="5181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98DF1"/>
              </a:buClr>
              <a:buSzPts val="2800"/>
              <a:buChar char="•"/>
              <a:defRPr>
                <a:solidFill>
                  <a:srgbClr val="498DF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2400"/>
              <a:buChar char="•"/>
              <a:defRPr>
                <a:solidFill>
                  <a:srgbClr val="498DF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2000"/>
              <a:buChar char="•"/>
              <a:defRPr>
                <a:solidFill>
                  <a:srgbClr val="498DF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1800"/>
              <a:buChar char="•"/>
              <a:defRPr>
                <a:solidFill>
                  <a:srgbClr val="498DF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1800"/>
              <a:buChar char="•"/>
              <a:defRPr>
                <a:solidFill>
                  <a:srgbClr val="498DF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2" type="body"/>
          </p:nvPr>
        </p:nvSpPr>
        <p:spPr>
          <a:xfrm>
            <a:off x="6659879" y="1825624"/>
            <a:ext cx="5181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98DF1"/>
              </a:buClr>
              <a:buSzPts val="2800"/>
              <a:buChar char="•"/>
              <a:defRPr>
                <a:solidFill>
                  <a:srgbClr val="498DF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2400"/>
              <a:buChar char="•"/>
              <a:defRPr>
                <a:solidFill>
                  <a:srgbClr val="498DF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2000"/>
              <a:buChar char="•"/>
              <a:defRPr>
                <a:solidFill>
                  <a:srgbClr val="498DF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1800"/>
              <a:buChar char="•"/>
              <a:defRPr>
                <a:solidFill>
                  <a:srgbClr val="498DF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98DF1"/>
              </a:buClr>
              <a:buSzPts val="1800"/>
              <a:buChar char="•"/>
              <a:defRPr>
                <a:solidFill>
                  <a:srgbClr val="498DF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198" y="365124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198" y="182562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198" y="6356349"/>
            <a:ext cx="2743200" cy="365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598" y="6356349"/>
            <a:ext cx="4114800" cy="365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599" y="6356349"/>
            <a:ext cx="2743200" cy="365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"/>
          <p:cNvSpPr txBox="1"/>
          <p:nvPr>
            <p:ph type="ctrTitle"/>
          </p:nvPr>
        </p:nvSpPr>
        <p:spPr>
          <a:xfrm>
            <a:off x="2534758" y="2717875"/>
            <a:ext cx="78363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Разработка подсистемы диагностики эмоционального благополучия студентов</a:t>
            </a:r>
            <a:endParaRPr sz="4400"/>
          </a:p>
        </p:txBody>
      </p:sp>
      <p:sp>
        <p:nvSpPr>
          <p:cNvPr id="34" name="Google Shape;34;p1"/>
          <p:cNvSpPr txBox="1"/>
          <p:nvPr>
            <p:ph idx="1" type="subTitle"/>
          </p:nvPr>
        </p:nvSpPr>
        <p:spPr>
          <a:xfrm>
            <a:off x="5911425" y="199604"/>
            <a:ext cx="4459633" cy="7692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</a:rPr>
              <a:t>ПРОЕКТНО-ОБРАЗОВАТЕЛЬНЫЙ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</a:rPr>
              <a:t>ИНТЕНСИВ УНИВЕРСИТЕТА 20.35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4427325" y="4564774"/>
            <a:ext cx="4051271" cy="4572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2534799" y="3635474"/>
            <a:ext cx="7278372" cy="13898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1E5F9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1E5F9F"/>
                </a:solidFill>
                <a:latin typeface="Calibri"/>
                <a:ea typeface="Calibri"/>
                <a:cs typeface="Calibri"/>
                <a:sym typeface="Calibri"/>
              </a:rPr>
              <a:t>ProsperouS</a:t>
            </a:r>
            <a:endParaRPr b="0" i="0" sz="1400" u="none" cap="none" strike="noStrike">
              <a:solidFill>
                <a:srgbClr val="1E5F9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 txBox="1"/>
          <p:nvPr>
            <p:ph type="ctrTitle"/>
          </p:nvPr>
        </p:nvSpPr>
        <p:spPr>
          <a:xfrm>
            <a:off x="781050" y="323850"/>
            <a:ext cx="7486958" cy="542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Цель проекта</a:t>
            </a:r>
            <a:endParaRPr/>
          </a:p>
        </p:txBody>
      </p:sp>
      <p:sp>
        <p:nvSpPr>
          <p:cNvPr id="42" name="Google Shape;42;p2"/>
          <p:cNvSpPr txBox="1"/>
          <p:nvPr>
            <p:ph idx="1" type="subTitle"/>
          </p:nvPr>
        </p:nvSpPr>
        <p:spPr>
          <a:xfrm>
            <a:off x="781050" y="1000125"/>
            <a:ext cx="10277167" cy="539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 fontScale="72500" lnSpcReduction="20000"/>
          </a:bodyPr>
          <a:lstStyle/>
          <a:p>
            <a:pPr indent="-406400" lvl="0" marL="4572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Font typeface="Arial"/>
              <a:buAutoNum type="arabicPeriod"/>
            </a:pPr>
            <a:r>
              <a:rPr i="1" lang="ru-RU">
                <a:solidFill>
                  <a:schemeClr val="dk1"/>
                </a:solidFill>
              </a:rPr>
              <a:t>Цель проекта заключается в мониторинге  эмоционально благополучия студентов, предупреждения об очередной попытке срыва студентов и их эмоционального перегорания.</a:t>
            </a:r>
            <a:endParaRPr/>
          </a:p>
          <a:p>
            <a:pPr indent="-254000" lvl="0" marL="4572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-406400" lvl="0" marL="4572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Font typeface="Arial"/>
              <a:buAutoNum type="arabicPeriod"/>
            </a:pPr>
            <a:r>
              <a:rPr i="1" lang="ru-RU">
                <a:solidFill>
                  <a:schemeClr val="dk1"/>
                </a:solidFill>
              </a:rPr>
              <a:t>Итог проекта: сайт/приложение для обратной связи с возможностью накопления и использования данных о студентах, а также выявления студентов, нуждающихся в психологической помощи</a:t>
            </a:r>
            <a:endParaRPr/>
          </a:p>
          <a:p>
            <a:pPr indent="-254000" lvl="0" marL="4572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-406400" lvl="0" marL="4572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AutoNum type="arabicPeriod"/>
            </a:pPr>
            <a:r>
              <a:rPr i="1" lang="ru-RU">
                <a:solidFill>
                  <a:schemeClr val="dk1"/>
                </a:solidFill>
              </a:rPr>
              <a:t>Мы гарантируем сделать все возможное, для того, чтобы желание студентов использовать наш сайт/приложение росло</a:t>
            </a:r>
            <a:br>
              <a:rPr i="1" lang="ru-RU">
                <a:solidFill>
                  <a:schemeClr val="dk1"/>
                </a:solidFill>
              </a:rPr>
            </a:br>
            <a:r>
              <a:rPr i="1" lang="ru-RU">
                <a:solidFill>
                  <a:schemeClr val="dk1"/>
                </a:solidFill>
              </a:rPr>
              <a:t>Вот некоторые из вариантов, которые мы собираемся реализовать.</a:t>
            </a:r>
            <a:endParaRPr/>
          </a:p>
          <a:p>
            <a:pPr indent="0" lvl="0" marL="1143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None/>
            </a:pPr>
            <a:r>
              <a:rPr i="1" lang="ru-RU">
                <a:solidFill>
                  <a:schemeClr val="dk1"/>
                </a:solidFill>
              </a:rPr>
              <a:t>       1)Анализ эмоционального благополучия студента, по известному тесту Спилберга;</a:t>
            </a:r>
            <a:endParaRPr/>
          </a:p>
          <a:p>
            <a:pPr indent="0" lvl="0" marL="1143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None/>
            </a:pPr>
            <a:r>
              <a:rPr i="1" lang="ru-RU">
                <a:solidFill>
                  <a:schemeClr val="dk1"/>
                </a:solidFill>
              </a:rPr>
              <a:t>       2) Мониторинг эмоционального благополучия студента по кафедрам, факультетам внутри Вуза;</a:t>
            </a:r>
            <a:endParaRPr/>
          </a:p>
          <a:p>
            <a:pPr indent="0" lvl="0" marL="1143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None/>
            </a:pPr>
            <a:r>
              <a:rPr i="1" lang="ru-RU">
                <a:solidFill>
                  <a:schemeClr val="dk1"/>
                </a:solidFill>
              </a:rPr>
              <a:t>       3) Анонимность пользователя</a:t>
            </a:r>
            <a:endParaRPr/>
          </a:p>
          <a:p>
            <a:pPr indent="0" lvl="0" marL="114300" rtl="0" algn="ctr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37931"/>
              <a:buNone/>
            </a:pPr>
            <a:r>
              <a:rPr i="1" lang="ru-RU">
                <a:solidFill>
                  <a:schemeClr val="dk1"/>
                </a:solidFill>
              </a:rPr>
              <a:t>       4) Статистика кафедр/ факультетов с наиболее эмоционально благополучными студентами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>
            <p:ph type="ctrTitle"/>
          </p:nvPr>
        </p:nvSpPr>
        <p:spPr>
          <a:xfrm>
            <a:off x="-885516" y="347816"/>
            <a:ext cx="9144000" cy="5761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1152523" y="1019173"/>
            <a:ext cx="10701001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Научной проблемой нашего исследования являлось выяснение того,  какие аспекты психических состояний студентов можно оптимизировать.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разработан прототип с опросником  по тесту Спилберга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 исследования – выявление факторов оптимизации психоэмоционаньных состояний студентов.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 исследования – психоэмоциональные состояния.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Предмет исследования – составляющие психоэмоциональных состояний. 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Гипотеза.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Если использовать тест Спилберга для оц</a:t>
            </a:r>
            <a:r>
              <a:rPr lang="ru-RU" sz="1600"/>
              <a:t>енки эмоционального благополучия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студентов, то это поможет начать коррекцию негативной составляющей их психоэмоциональных состояний и усилению позитивной составляющей. Даст совет по обращению к психологу в нужное время. До того как произойдёт срыв.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Минобрнауки провели исследование по психоэмоциональному благополучию студентов 13 ведущих российских университетов. Всего опросили более 60 тысяч студентов и преподавателей.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исследовании учащихся в ВУЗах три четверти студентов демонстрировали признаки «психологического неблагополучия», а у 20% из них были синдромы умеренной или тяжелой депрессии.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ctrTitle"/>
          </p:nvPr>
        </p:nvSpPr>
        <p:spPr>
          <a:xfrm>
            <a:off x="1152525" y="0"/>
            <a:ext cx="91440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Как мы решаем задачу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1127448" y="692696"/>
            <a:ext cx="9361040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Провели исследование по теме проекта. Рассмотрели аналоги решений.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Повзаимодействовали с экспертами от университета 20.35 в рамках мероприятий «Проработка проекта» . </a:t>
            </a:r>
            <a:r>
              <a:rPr b="0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4/5 экспертов, которые были на «Трубе экспертов»  поставили наивысшую оценку нашего проекта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Кудрявцевой Екатериной Львовной (педагог - психолог)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Краснощёковым Кириллом Игоревич«Хакатон»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Отставновым Станиславом Сергеевичем</a:t>
            </a:r>
            <a:b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Шаровой Дарьей Евгеньевной</a:t>
            </a:r>
            <a:b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Борисовым Александром Владимировичем</a:t>
            </a:r>
            <a:b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Левицким Львом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Сделали рабочий прототип со всеми указанными возможностями, без финальной проработки дизайна и интеграции SQL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a. Разработали фундамент(прототип) сайта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b. Прорабатываем связь пользователя с разработчиками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c.Настраиваем точки связи с пользователем, напр. QR-коды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/>
          <p:nvPr>
            <p:ph type="ctrTitle"/>
          </p:nvPr>
        </p:nvSpPr>
        <p:spPr>
          <a:xfrm>
            <a:off x="809933" y="195416"/>
            <a:ext cx="9144000" cy="6904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нашего решения</a:t>
            </a:r>
            <a:endParaRPr/>
          </a:p>
        </p:txBody>
      </p:sp>
      <p:graphicFrame>
        <p:nvGraphicFramePr>
          <p:cNvPr id="61" name="Google Shape;61;p5"/>
          <p:cNvGraphicFramePr/>
          <p:nvPr/>
        </p:nvGraphicFramePr>
        <p:xfrm>
          <a:off x="490430" y="12096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{51F109B6-0553-4571-8D82-381215E82C19}</a:tableStyleId>
              </a:tblPr>
              <a:tblGrid>
                <a:gridCol w="1654375"/>
                <a:gridCol w="2383025"/>
                <a:gridCol w="2646350"/>
                <a:gridCol w="2227925"/>
                <a:gridCol w="2227925"/>
              </a:tblGrid>
              <a:tr h="1426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1"/>
                          </a:solidFill>
                        </a:rPr>
                        <a:t>Название</a:t>
                      </a:r>
                      <a:endParaRPr b="1"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1"/>
                          </a:solidFill>
                        </a:rPr>
                        <a:t>Ссылка</a:t>
                      </a:r>
                      <a:endParaRPr b="1"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1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 u="none" cap="none" strike="noStrike">
                          <a:solidFill>
                            <a:schemeClr val="dk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1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 u="none" cap="none" strike="noStrike">
                          <a:solidFill>
                            <a:schemeClr val="dk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1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 u="none" cap="none" strike="noStrike">
                          <a:solidFill>
                            <a:schemeClr val="dk1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9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MoodKit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https://clck.ru/Y4TuC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/>
                        <a:t>Расширенный функционал, по сравнению с </a:t>
                      </a:r>
                      <a:r>
                        <a:rPr b="0" i="0" lang="ru-RU" sz="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предложениями</a:t>
                      </a:r>
                      <a:r>
                        <a:rPr lang="ru-RU" sz="800" u="none" cap="none" strike="noStrike"/>
                        <a:t> на рынке</a:t>
                      </a:r>
                      <a:endParaRPr sz="8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/>
                        <a:t>Отсутствие русской локазизации, сбора и каталогизации данных </a:t>
                      </a:r>
                      <a:endParaRPr sz="8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/>
                        <a:t>Отсутствие русской локазизации и </a:t>
                      </a:r>
                      <a:r>
                        <a:rPr b="0" i="0" lang="ru-RU" sz="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кроссплатформенности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8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Daylio diary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https://clck.ru/JVcss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Удобный и понятный интерфейс</a:t>
                      </a:r>
                      <a:endParaRPr sz="9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Нет анализа собранных данных</a:t>
                      </a:r>
                      <a:endParaRPr sz="9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/>
                        <a:t>Множество параметров, дольше время на оставление фидбека, отсутствие кроссплатфоменности</a:t>
                      </a:r>
                      <a:endParaRPr sz="8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8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MoodNotes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https://clck.ru/S79ns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Много инфографиков и нативный интерфейс</a:t>
                      </a:r>
                      <a:endParaRPr sz="9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Нет возможности четко описать свое состояние </a:t>
                      </a:r>
                      <a:endParaRPr sz="9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/>
                        <a:t>Отсутствует возможность быстро повлиять на эмоциональное состояние человека</a:t>
                      </a:r>
                      <a:endParaRPr sz="8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/>
          <p:nvPr>
            <p:ph type="ctrTitle"/>
          </p:nvPr>
        </p:nvSpPr>
        <p:spPr>
          <a:xfrm>
            <a:off x="-2028517" y="262091"/>
            <a:ext cx="9144000" cy="728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 </a:t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828675" y="1381122"/>
            <a:ext cx="10592194" cy="3870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Сергеева Маргарита – Координатор и наставник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  Витебский Антон – 	креативный дизайнер/</a:t>
            </a:r>
            <a:r>
              <a:rPr b="0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планировщик бюджета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  Афанасьев Павел – 	веб-разработчик/генератор идей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Для достижения целей нам помогают различные компетенции , такие как: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Слаженность коллектива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Предпринимательский опыт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Опыт в разработке и поддержке сайтов и приложений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1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Понимание проблемы и целеустремлённость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Для достижения нашей цели нам необходимо получить компетенции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в базах данных SQL , продвижении и популяризации решения среди целевой аудитории, анализе больших массивов данных.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780" y="1305134"/>
            <a:ext cx="5423364" cy="444756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7"/>
          <p:cNvSpPr txBox="1"/>
          <p:nvPr>
            <p:ph type="ctrTitle"/>
          </p:nvPr>
        </p:nvSpPr>
        <p:spPr>
          <a:xfrm>
            <a:off x="895350" y="-456990"/>
            <a:ext cx="7667625" cy="17621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200"/>
              <a:t>Маркетинговое исследование по Ф. Котлеру </a:t>
            </a:r>
            <a:endParaRPr sz="3200"/>
          </a:p>
        </p:txBody>
      </p:sp>
      <p:graphicFrame>
        <p:nvGraphicFramePr>
          <p:cNvPr id="74" name="Google Shape;74;p7"/>
          <p:cNvGraphicFramePr/>
          <p:nvPr/>
        </p:nvGraphicFramePr>
        <p:xfrm>
          <a:off x="6611474" y="2895809"/>
          <a:ext cx="3000000" cy="3000000"/>
        </p:xfrm>
        <a:graphic>
          <a:graphicData uri="http://schemas.openxmlformats.org/drawingml/2006/table">
            <a:tbl>
              <a:tblPr bandCol="1" bandRow="1" firstCol="1" firstRow="1" lastCol="1" lastRow="1">
                <a:noFill/>
                <a:tableStyleId>{060E6724-B8FA-469E-94FD-3C2E00784B1A}</a:tableStyleId>
              </a:tblPr>
              <a:tblGrid>
                <a:gridCol w="1070100"/>
                <a:gridCol w="1071900"/>
                <a:gridCol w="1371600"/>
                <a:gridCol w="1981200"/>
              </a:tblGrid>
              <a:tr h="105200">
                <a:tc rowSpan="2">
                  <a:txBody>
                    <a:bodyPr/>
                    <a:lstStyle/>
                    <a:p>
                      <a:pPr indent="0" lvl="0" marL="2051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Участник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 gridSpan="3">
                  <a:txBody>
                    <a:bodyPr/>
                    <a:lstStyle/>
                    <a:p>
                      <a:pPr indent="0" lvl="0" marL="1287780" marR="1283335" rtl="0" algn="ctr">
                        <a:lnSpc>
                          <a:spcPct val="10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Практический интерес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 hMerge="1"/>
                <a:tc hMerge="1"/>
              </a:tr>
              <a:tr h="140150">
                <a:tc vMerge="1"/>
                <a:tc>
                  <a:txBody>
                    <a:bodyPr/>
                    <a:lstStyle/>
                    <a:p>
                      <a:pPr indent="0" lvl="0" marL="323215" marR="0" rtl="0" algn="l">
                        <a:lnSpc>
                          <a:spcPct val="10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Бесплатное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389890" marR="381635" rtl="0" algn="ctr">
                        <a:lnSpc>
                          <a:spcPct val="10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Платное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102235" marR="0" rtl="0" algn="l">
                        <a:lnSpc>
                          <a:spcPct val="10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Условно-бесплатное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  <a:tr h="43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0" rtl="0" algn="l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Разработчик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18859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Получение прибыли от рекламодателя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18859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Получение прибыли от потребителя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4135" marR="18796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Получение прибыли от потребителя</a:t>
                      </a:r>
                      <a:endParaRPr sz="1100" u="none" cap="none" strike="noStrike"/>
                    </a:p>
                    <a:p>
                      <a:pPr indent="0" lvl="0" marL="64135" marR="30353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 истечении пробного периода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Потребитель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35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Бесплатное использование продукта (приложения)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3500" marR="44894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Использование программного продукта без рекламы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4135" marR="11620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Возможность оценки платного программного продукта  до покупки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  <a:tr h="42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Магазин программных продуктов (приложений)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15303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Извлечение прибыли за показ рекламы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 sz="1100" u="none" cap="none" strike="noStrike"/>
                    </a:p>
                    <a:p>
                      <a:pPr indent="0" lvl="0" marL="63500" marR="18859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Получение прибыли за счет комиссии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4135" marR="18796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Получение прибыли за счет комиссии</a:t>
                      </a:r>
                      <a:endParaRPr sz="1100" u="none" cap="none" strike="noStrike"/>
                    </a:p>
                    <a:p>
                      <a:pPr indent="0" lvl="0" marL="64135" marR="303530" rtl="0" algn="l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по истечении пробного периода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  <a:tr h="28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sz="1400" u="none" cap="none" strike="noStrike"/>
                    </a:p>
                    <a:p>
                      <a:pPr indent="0" lvl="0" marL="635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Рекламодатель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3500" marR="18859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Таргетированная реклама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sz="1400" u="none" cap="none" strike="noStrike"/>
                    </a:p>
                    <a:p>
                      <a:pPr indent="0" lvl="0" marL="386715" marR="381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----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4135" marR="30480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Таргетированная реклама во время пробного периода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75" name="Google Shape;75;p7"/>
          <p:cNvSpPr txBox="1"/>
          <p:nvPr/>
        </p:nvSpPr>
        <p:spPr>
          <a:xfrm>
            <a:off x="6905625" y="1866900"/>
            <a:ext cx="4848225" cy="780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2702"/>
              <a:buFont typeface="Calibri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Интересы участников рынка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Расчетные данные из программы Альт-Инвест</a:t>
            </a:r>
            <a:endParaRPr sz="3600"/>
          </a:p>
        </p:txBody>
      </p:sp>
      <p:pic>
        <p:nvPicPr>
          <p:cNvPr id="81" name="Google Shape;81;p8"/>
          <p:cNvPicPr preferRelativeResize="0"/>
          <p:nvPr/>
        </p:nvPicPr>
        <p:blipFill rotWithShape="1">
          <a:blip r:embed="rId3">
            <a:alphaModFix/>
          </a:blip>
          <a:srcRect b="12259" l="4087" r="2778" t="26899"/>
          <a:stretch/>
        </p:blipFill>
        <p:spPr>
          <a:xfrm>
            <a:off x="101182" y="1192696"/>
            <a:ext cx="11954984" cy="4393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Расчетные данные из программы Альт-Инвест</a:t>
            </a:r>
            <a:endParaRPr sz="3600"/>
          </a:p>
        </p:txBody>
      </p:sp>
      <p:pic>
        <p:nvPicPr>
          <p:cNvPr id="87" name="Google Shape;87;p9"/>
          <p:cNvPicPr preferRelativeResize="0"/>
          <p:nvPr/>
        </p:nvPicPr>
        <p:blipFill rotWithShape="1">
          <a:blip r:embed="rId3">
            <a:alphaModFix/>
          </a:blip>
          <a:srcRect b="9887" l="3341" r="36322" t="27197"/>
          <a:stretch/>
        </p:blipFill>
        <p:spPr>
          <a:xfrm>
            <a:off x="779393" y="1113597"/>
            <a:ext cx="9452746" cy="5544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Расчетные данные из программы Альт-Инвест</a:t>
            </a:r>
            <a:endParaRPr sz="3600"/>
          </a:p>
        </p:txBody>
      </p:sp>
      <p:pic>
        <p:nvPicPr>
          <p:cNvPr id="93" name="Google Shape;9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589" y="966787"/>
            <a:ext cx="8635712" cy="2738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3012" y="3952876"/>
            <a:ext cx="6690863" cy="2288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Результаты проекта. Сайт.</a:t>
            </a:r>
            <a:endParaRPr sz="3600"/>
          </a:p>
        </p:txBody>
      </p:sp>
      <p:pic>
        <p:nvPicPr>
          <p:cNvPr id="100" name="Google Shape;10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459" y="831111"/>
            <a:ext cx="11119375" cy="597666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Результаты проекта. Аналитика.</a:t>
            </a:r>
            <a:endParaRPr sz="3600"/>
          </a:p>
        </p:txBody>
      </p:sp>
      <p:pic>
        <p:nvPicPr>
          <p:cNvPr id="106" name="Google Shape;10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917" y="835303"/>
            <a:ext cx="10934460" cy="587727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/>
          <p:nvPr>
            <p:ph type="ctrTitle"/>
          </p:nvPr>
        </p:nvSpPr>
        <p:spPr>
          <a:xfrm>
            <a:off x="1171882" y="69851"/>
            <a:ext cx="10242531" cy="7666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/>
              <a:t>Результаты проекта. QR-метка.</a:t>
            </a:r>
            <a:endParaRPr sz="3600"/>
          </a:p>
        </p:txBody>
      </p:sp>
      <p:pic>
        <p:nvPicPr>
          <p:cNvPr id="112" name="Google Shape;1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416" y="980728"/>
            <a:ext cx="4780102" cy="478010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3"/>
          <p:cNvSpPr txBox="1"/>
          <p:nvPr/>
        </p:nvSpPr>
        <p:spPr>
          <a:xfrm>
            <a:off x="5807968" y="478684"/>
            <a:ext cx="3816424" cy="2232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ru-R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Уже рабочая точка входа для тестирования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5833070" y="1844824"/>
            <a:ext cx="3816424" cy="2232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ru-R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Реализовано в google forms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9999"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1848463" y="365124"/>
            <a:ext cx="9505334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00" spcFirstLastPara="1" rIns="91400" wrap="square" tIns="456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Конкурсы </a:t>
            </a:r>
            <a:endParaRPr/>
          </a:p>
        </p:txBody>
      </p:sp>
      <p:sp>
        <p:nvSpPr>
          <p:cNvPr id="120" name="Google Shape;120;p14"/>
          <p:cNvSpPr txBox="1"/>
          <p:nvPr>
            <p:ph idx="1" type="body"/>
          </p:nvPr>
        </p:nvSpPr>
        <p:spPr>
          <a:xfrm>
            <a:off x="1329508" y="1423986"/>
            <a:ext cx="1054324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/>
          </a:bodyPr>
          <a:lstStyle/>
          <a:p>
            <a:pPr indent="0" lvl="0" marL="50799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ts val="2800"/>
              <a:buFont typeface="Arial"/>
              <a:buNone/>
            </a:pPr>
            <a:r>
              <a:rPr b="1" i="0" lang="ru-RU" sz="20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Наша команда проделала много усилий в данном мероприятии и не собирается останавливаться на достигнутом. Мы планируем показать наш проект на многих конкурсах  и постараемся завоевать первые места на каждом из них. Поговорив с экспертами, мы поняли, что можем попробовать себя даже на таком форуме, как “РОСМОЛОДЁЖЬ”</a:t>
            </a:r>
            <a:endParaRPr/>
          </a:p>
          <a:p>
            <a:pPr indent="0" lvl="0" marL="50799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ts val="2800"/>
              <a:buFont typeface="Arial"/>
              <a:buNone/>
            </a:pPr>
            <a:r>
              <a:rPr b="1" i="0" lang="ru-RU" sz="20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Вот  только малая часть конкурсов, в которых наша команда планирует проявить участие :</a:t>
            </a:r>
            <a:endParaRPr/>
          </a:p>
          <a:p>
            <a:pPr indent="0" lvl="0" marL="50799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ts val="2800"/>
              <a:buFont typeface="Arial"/>
              <a:buNone/>
            </a:pPr>
            <a:r>
              <a:rPr b="0" i="1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Международный конкурс на лучшую научную и учебную публикацию “Академус”</a:t>
            </a:r>
            <a:endParaRPr/>
          </a:p>
          <a:p>
            <a:pPr indent="0" lvl="0" marL="50799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ts val="2800"/>
              <a:buFont typeface="Arial"/>
              <a:buNone/>
            </a:pPr>
            <a:r>
              <a:rPr b="0" i="1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Всероссийский студенческий конкурс “Молодёжный патент”</a:t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799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ts val="2800"/>
              <a:buFont typeface="Arial"/>
              <a:buNone/>
            </a:pPr>
            <a:r>
              <a:rPr b="0" i="1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Ежегодный межвузовский конкурс “Кубок инноваций”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4"/>
          <p:cNvSpPr txBox="1"/>
          <p:nvPr>
            <p:ph idx="2" type="body"/>
          </p:nvPr>
        </p:nvSpPr>
        <p:spPr>
          <a:xfrm>
            <a:off x="9087824" y="7800974"/>
            <a:ext cx="885825" cy="49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 fontScale="85000" lnSpcReduction="20000"/>
          </a:bodyPr>
          <a:lstStyle/>
          <a:p>
            <a:pPr indent="-228599" lvl="0" marL="457200" marR="0" rtl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E57C4"/>
              </a:buClr>
              <a:buSzPct val="117647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E57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 txBox="1"/>
          <p:nvPr>
            <p:ph type="ctrTitle"/>
          </p:nvPr>
        </p:nvSpPr>
        <p:spPr>
          <a:xfrm>
            <a:off x="1229032" y="1071715"/>
            <a:ext cx="9144000" cy="1946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Спасибо за внимание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V Проектно-образовательный интенсив">
  <a:themeElements>
    <a:clrScheme name="Теплый синий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2021-03-09T07:27:16Z</dcterms:created>
  <dc:creator>Анастасия</dc:creator>
</cp:coreProperties>
</file>