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1" r:id="rId1"/>
    <p:sldMasterId id="2147483654" r:id="rId2"/>
    <p:sldMasterId id="2147483657" r:id="rId3"/>
  </p:sldMasterIdLst>
  <p:notesMasterIdLst>
    <p:notesMasterId r:id="rId16"/>
  </p:notesMasterIdLst>
  <p:sldIdLst>
    <p:sldId id="257" r:id="rId4"/>
    <p:sldId id="258" r:id="rId5"/>
    <p:sldId id="259" r:id="rId6"/>
    <p:sldId id="267" r:id="rId7"/>
    <p:sldId id="260" r:id="rId8"/>
    <p:sldId id="266" r:id="rId9"/>
    <p:sldId id="262" r:id="rId10"/>
    <p:sldId id="268" r:id="rId11"/>
    <p:sldId id="261" r:id="rId12"/>
    <p:sldId id="263" r:id="rId13"/>
    <p:sldId id="270" r:id="rId14"/>
    <p:sldId id="265" r:id="rId15"/>
  </p:sldIdLst>
  <p:sldSz cx="18288000" cy="10287000"/>
  <p:notesSz cx="18288000" cy="10287000"/>
  <p:embeddedFontLst>
    <p:embeddedFont>
      <p:font typeface="Montserrat" panose="00000500000000000000" pitchFamily="2" charset="-52"/>
      <p:regular r:id="rId17"/>
      <p:bold r:id="rId18"/>
      <p:italic r:id="rId19"/>
      <p:boldItalic r:id="rId20"/>
    </p:embeddedFont>
    <p:embeddedFont>
      <p:font typeface="Montserrat Black" panose="00000A00000000000000" pitchFamily="2" charset="-52"/>
      <p:bold r:id="rId21"/>
      <p:boldItalic r:id="rId22"/>
    </p:embeddedFont>
    <p:embeddedFont>
      <p:font typeface="Montserrat ExtraBold" panose="00000900000000000000" pitchFamily="2" charset="-52"/>
      <p:bold r:id="rId23"/>
      <p:boldItalic r:id="rId24"/>
    </p:embeddedFont>
    <p:embeddedFont>
      <p:font typeface="Montserrat SemiBold" panose="00000700000000000000" pitchFamily="2" charset="-52"/>
      <p:regular r:id="rId25"/>
      <p:bold r:id="rId26"/>
      <p:italic r:id="rId27"/>
      <p:boldItalic r:id="rId28"/>
    </p:embeddedFont>
    <p:embeddedFont>
      <p:font typeface="Tahoma" panose="020B0604030504040204" pitchFamily="34" charset="0"/>
      <p:regular r:id="rId29"/>
      <p:bold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8" roundtripDataSignature="AMtx7mglnbs4Nx2bTb/3RkyMmNXGlRrQ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74C9"/>
    <a:srgbClr val="C4D3EE"/>
    <a:srgbClr val="124AB2"/>
    <a:srgbClr val="EBF0F9"/>
    <a:srgbClr val="9BA3B0"/>
    <a:srgbClr val="FFCD33"/>
    <a:srgbClr val="B79B11"/>
    <a:srgbClr val="C7B6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DA1F59-B8AC-4AF4-B079-8D6381158F54}" v="1" dt="2024-11-07T16:05:58.363"/>
    <p1510:client id="{4476FF99-7509-4F00-AE44-0690C9A46E58}" v="32" dt="2024-11-06T19:16:10.683"/>
  </p1510:revLst>
</p1510:revInfo>
</file>

<file path=ppt/tableStyles.xml><?xml version="1.0" encoding="utf-8"?>
<a:tblStyleLst xmlns:a="http://schemas.openxmlformats.org/drawingml/2006/main" def="{EF45C47A-3232-4DBE-B793-6562DDC6B729}">
  <a:tblStyle styleId="{EF45C47A-3232-4DBE-B793-6562DDC6B729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E8ECF4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/>
        <a:fill>
          <a:solidFill>
            <a:srgbClr val="E8ECF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76" autoAdjust="0"/>
    <p:restoredTop sz="94660"/>
  </p:normalViewPr>
  <p:slideViewPr>
    <p:cSldViewPr snapToGrid="0">
      <p:cViewPr varScale="1">
        <p:scale>
          <a:sx n="54" d="100"/>
          <a:sy n="54" d="100"/>
        </p:scale>
        <p:origin x="965" y="6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presProps" Target="presProps.xml"/><Relationship Id="rId21" Type="http://schemas.openxmlformats.org/officeDocument/2006/relationships/font" Target="fonts/font5.fntdata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8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8.fntdata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7.xml"/><Relationship Id="rId19" Type="http://schemas.openxmlformats.org/officeDocument/2006/relationships/font" Target="fonts/font3.fntdata"/><Relationship Id="rId44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43" Type="http://schemas.microsoft.com/office/2016/11/relationships/changesInfo" Target="changesInfos/changesInfo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Михаил Петрунь" userId="3075f4230b4d0bb3" providerId="LiveId" clId="{33DA1F59-B8AC-4AF4-B079-8D6381158F54}"/>
    <pc:docChg chg="undo custSel modSld">
      <pc:chgData name="Михаил Петрунь" userId="3075f4230b4d0bb3" providerId="LiveId" clId="{33DA1F59-B8AC-4AF4-B079-8D6381158F54}" dt="2024-11-07T16:07:11.533" v="1157" actId="1076"/>
      <pc:docMkLst>
        <pc:docMk/>
      </pc:docMkLst>
      <pc:sldChg chg="modSp mod">
        <pc:chgData name="Михаил Петрунь" userId="3075f4230b4d0bb3" providerId="LiveId" clId="{33DA1F59-B8AC-4AF4-B079-8D6381158F54}" dt="2024-11-07T15:04:25.682" v="406" actId="255"/>
        <pc:sldMkLst>
          <pc:docMk/>
          <pc:sldMk cId="0" sldId="258"/>
        </pc:sldMkLst>
        <pc:spChg chg="mod">
          <ac:chgData name="Михаил Петрунь" userId="3075f4230b4d0bb3" providerId="LiveId" clId="{33DA1F59-B8AC-4AF4-B079-8D6381158F54}" dt="2024-11-07T15:04:25.682" v="406" actId="255"/>
          <ac:spMkLst>
            <pc:docMk/>
            <pc:sldMk cId="0" sldId="258"/>
            <ac:spMk id="10" creationId="{4A62BB2B-AC24-0003-D874-63A24EEF782E}"/>
          </ac:spMkLst>
        </pc:spChg>
        <pc:spChg chg="mod">
          <ac:chgData name="Михаил Петрунь" userId="3075f4230b4d0bb3" providerId="LiveId" clId="{33DA1F59-B8AC-4AF4-B079-8D6381158F54}" dt="2024-11-07T15:04:20.651" v="404" actId="255"/>
          <ac:spMkLst>
            <pc:docMk/>
            <pc:sldMk cId="0" sldId="258"/>
            <ac:spMk id="11" creationId="{9180C34C-9149-5D82-0745-3E58C6DDFC2C}"/>
          </ac:spMkLst>
        </pc:spChg>
      </pc:sldChg>
      <pc:sldChg chg="modSp mod">
        <pc:chgData name="Михаил Петрунь" userId="3075f4230b4d0bb3" providerId="LiveId" clId="{33DA1F59-B8AC-4AF4-B079-8D6381158F54}" dt="2024-11-07T16:02:44.095" v="1089" actId="1076"/>
        <pc:sldMkLst>
          <pc:docMk/>
          <pc:sldMk cId="0" sldId="260"/>
        </pc:sldMkLst>
        <pc:spChg chg="mod">
          <ac:chgData name="Михаил Петрунь" userId="3075f4230b4d0bb3" providerId="LiveId" clId="{33DA1F59-B8AC-4AF4-B079-8D6381158F54}" dt="2024-11-07T16:02:44.095" v="1089" actId="1076"/>
          <ac:spMkLst>
            <pc:docMk/>
            <pc:sldMk cId="0" sldId="260"/>
            <ac:spMk id="92" creationId="{00000000-0000-0000-0000-000000000000}"/>
          </ac:spMkLst>
        </pc:spChg>
      </pc:sldChg>
      <pc:sldChg chg="modSp mod">
        <pc:chgData name="Михаил Петрунь" userId="3075f4230b4d0bb3" providerId="LiveId" clId="{33DA1F59-B8AC-4AF4-B079-8D6381158F54}" dt="2024-11-07T16:07:11.533" v="1157" actId="1076"/>
        <pc:sldMkLst>
          <pc:docMk/>
          <pc:sldMk cId="0" sldId="261"/>
        </pc:sldMkLst>
        <pc:spChg chg="mod">
          <ac:chgData name="Михаил Петрунь" userId="3075f4230b4d0bb3" providerId="LiveId" clId="{33DA1F59-B8AC-4AF4-B079-8D6381158F54}" dt="2024-11-07T15:27:41.567" v="1070" actId="20577"/>
          <ac:spMkLst>
            <pc:docMk/>
            <pc:sldMk cId="0" sldId="261"/>
            <ac:spMk id="31" creationId="{FC515413-F507-4A34-82ED-04E98A4CDD31}"/>
          </ac:spMkLst>
        </pc:spChg>
        <pc:spChg chg="mod">
          <ac:chgData name="Михаил Петрунь" userId="3075f4230b4d0bb3" providerId="LiveId" clId="{33DA1F59-B8AC-4AF4-B079-8D6381158F54}" dt="2024-11-07T15:25:01.484" v="791" actId="20577"/>
          <ac:spMkLst>
            <pc:docMk/>
            <pc:sldMk cId="0" sldId="261"/>
            <ac:spMk id="36" creationId="{FC515413-F507-4A34-82ED-04E98A4CDD31}"/>
          </ac:spMkLst>
        </pc:spChg>
        <pc:spChg chg="mod">
          <ac:chgData name="Михаил Петрунь" userId="3075f4230b4d0bb3" providerId="LiveId" clId="{33DA1F59-B8AC-4AF4-B079-8D6381158F54}" dt="2024-11-07T16:07:11.533" v="1157" actId="1076"/>
          <ac:spMkLst>
            <pc:docMk/>
            <pc:sldMk cId="0" sldId="261"/>
            <ac:spMk id="52" creationId="{A6A2B0CA-74BA-36B3-1AD6-73405FDF8579}"/>
          </ac:spMkLst>
        </pc:spChg>
      </pc:sldChg>
      <pc:sldChg chg="modSp mod">
        <pc:chgData name="Михаил Петрунь" userId="3075f4230b4d0bb3" providerId="LiveId" clId="{33DA1F59-B8AC-4AF4-B079-8D6381158F54}" dt="2024-11-07T16:03:22.189" v="1094" actId="207"/>
        <pc:sldMkLst>
          <pc:docMk/>
          <pc:sldMk cId="0" sldId="262"/>
        </pc:sldMkLst>
        <pc:spChg chg="mod">
          <ac:chgData name="Михаил Петрунь" userId="3075f4230b4d0bb3" providerId="LiveId" clId="{33DA1F59-B8AC-4AF4-B079-8D6381158F54}" dt="2024-11-07T16:03:07.218" v="1092" actId="14100"/>
          <ac:spMkLst>
            <pc:docMk/>
            <pc:sldMk cId="0" sldId="262"/>
            <ac:spMk id="3" creationId="{33FF585F-6412-CF55-17E9-1B4AD53E540F}"/>
          </ac:spMkLst>
        </pc:spChg>
        <pc:spChg chg="mod">
          <ac:chgData name="Михаил Петрунь" userId="3075f4230b4d0bb3" providerId="LiveId" clId="{33DA1F59-B8AC-4AF4-B079-8D6381158F54}" dt="2024-11-07T15:09:38.108" v="581" actId="20577"/>
          <ac:spMkLst>
            <pc:docMk/>
            <pc:sldMk cId="0" sldId="262"/>
            <ac:spMk id="108" creationId="{00000000-0000-0000-0000-000000000000}"/>
          </ac:spMkLst>
        </pc:spChg>
        <pc:graphicFrameChg chg="mod modGraphic">
          <ac:chgData name="Михаил Петрунь" userId="3075f4230b4d0bb3" providerId="LiveId" clId="{33DA1F59-B8AC-4AF4-B079-8D6381158F54}" dt="2024-11-07T16:03:22.189" v="1094" actId="207"/>
          <ac:graphicFrameMkLst>
            <pc:docMk/>
            <pc:sldMk cId="0" sldId="262"/>
            <ac:graphicFrameMk id="111" creationId="{00000000-0000-0000-0000-000000000000}"/>
          </ac:graphicFrameMkLst>
        </pc:graphicFrameChg>
      </pc:sldChg>
      <pc:sldChg chg="modSp mod">
        <pc:chgData name="Михаил Петрунь" userId="3075f4230b4d0bb3" providerId="LiveId" clId="{33DA1F59-B8AC-4AF4-B079-8D6381158F54}" dt="2024-11-07T16:03:58.434" v="1113" actId="14100"/>
        <pc:sldMkLst>
          <pc:docMk/>
          <pc:sldMk cId="0" sldId="263"/>
        </pc:sldMkLst>
        <pc:spChg chg="mod">
          <ac:chgData name="Михаил Петрунь" userId="3075f4230b4d0bb3" providerId="LiveId" clId="{33DA1F59-B8AC-4AF4-B079-8D6381158F54}" dt="2024-11-07T16:03:58.434" v="1113" actId="14100"/>
          <ac:spMkLst>
            <pc:docMk/>
            <pc:sldMk cId="0" sldId="263"/>
            <ac:spMk id="24" creationId="{00000000-0000-0000-0000-000000000000}"/>
          </ac:spMkLst>
        </pc:spChg>
      </pc:sldChg>
      <pc:sldChg chg="addSp modSp mod">
        <pc:chgData name="Михаил Петрунь" userId="3075f4230b4d0bb3" providerId="LiveId" clId="{33DA1F59-B8AC-4AF4-B079-8D6381158F54}" dt="2024-11-07T16:06:28.771" v="1156" actId="1076"/>
        <pc:sldMkLst>
          <pc:docMk/>
          <pc:sldMk cId="0" sldId="265"/>
        </pc:sldMkLst>
        <pc:spChg chg="mod">
          <ac:chgData name="Михаил Петрунь" userId="3075f4230b4d0bb3" providerId="LiveId" clId="{33DA1F59-B8AC-4AF4-B079-8D6381158F54}" dt="2024-11-07T16:06:28.771" v="1156" actId="1076"/>
          <ac:spMkLst>
            <pc:docMk/>
            <pc:sldMk cId="0" sldId="265"/>
            <ac:spMk id="153" creationId="{00000000-0000-0000-0000-000000000000}"/>
          </ac:spMkLst>
        </pc:spChg>
        <pc:picChg chg="add mod modCrop">
          <ac:chgData name="Михаил Петрунь" userId="3075f4230b4d0bb3" providerId="LiveId" clId="{33DA1F59-B8AC-4AF4-B079-8D6381158F54}" dt="2024-11-07T16:05:51.403" v="1144" actId="1076"/>
          <ac:picMkLst>
            <pc:docMk/>
            <pc:sldMk cId="0" sldId="265"/>
            <ac:picMk id="3" creationId="{EB634DA1-EC2B-F922-75A9-1EAF86B47C86}"/>
          </ac:picMkLst>
        </pc:picChg>
      </pc:sldChg>
      <pc:sldChg chg="modSp mod">
        <pc:chgData name="Михаил Петрунь" userId="3075f4230b4d0bb3" providerId="LiveId" clId="{33DA1F59-B8AC-4AF4-B079-8D6381158F54}" dt="2024-11-07T15:28:07.386" v="1074" actId="20577"/>
        <pc:sldMkLst>
          <pc:docMk/>
          <pc:sldMk cId="1656691410" sldId="266"/>
        </pc:sldMkLst>
        <pc:spChg chg="mod">
          <ac:chgData name="Михаил Петрунь" userId="3075f4230b4d0bb3" providerId="LiveId" clId="{33DA1F59-B8AC-4AF4-B079-8D6381158F54}" dt="2024-11-07T15:22:32.891" v="714" actId="20577"/>
          <ac:spMkLst>
            <pc:docMk/>
            <pc:sldMk cId="1656691410" sldId="266"/>
            <ac:spMk id="12" creationId="{1D40E75A-9302-0649-DB97-CF00AB2A8706}"/>
          </ac:spMkLst>
        </pc:spChg>
        <pc:spChg chg="mod">
          <ac:chgData name="Михаил Петрунь" userId="3075f4230b4d0bb3" providerId="LiveId" clId="{33DA1F59-B8AC-4AF4-B079-8D6381158F54}" dt="2024-11-07T15:22:20.322" v="683" actId="20577"/>
          <ac:spMkLst>
            <pc:docMk/>
            <pc:sldMk cId="1656691410" sldId="266"/>
            <ac:spMk id="13" creationId="{5E368269-8108-B1B0-423C-08EE11831AA6}"/>
          </ac:spMkLst>
        </pc:spChg>
        <pc:spChg chg="mod">
          <ac:chgData name="Михаил Петрунь" userId="3075f4230b4d0bb3" providerId="LiveId" clId="{33DA1F59-B8AC-4AF4-B079-8D6381158F54}" dt="2024-11-07T15:28:07.386" v="1074" actId="20577"/>
          <ac:spMkLst>
            <pc:docMk/>
            <pc:sldMk cId="1656691410" sldId="266"/>
            <ac:spMk id="14" creationId="{C6F50778-280D-1B98-D62F-F48A9AA45676}"/>
          </ac:spMkLst>
        </pc:spChg>
      </pc:sldChg>
      <pc:sldChg chg="modSp mod">
        <pc:chgData name="Михаил Петрунь" userId="3075f4230b4d0bb3" providerId="LiveId" clId="{33DA1F59-B8AC-4AF4-B079-8D6381158F54}" dt="2024-11-07T16:03:29.804" v="1098" actId="20577"/>
        <pc:sldMkLst>
          <pc:docMk/>
          <pc:sldMk cId="3331211826" sldId="268"/>
        </pc:sldMkLst>
        <pc:spChg chg="mod">
          <ac:chgData name="Михаил Петрунь" userId="3075f4230b4d0bb3" providerId="LiveId" clId="{33DA1F59-B8AC-4AF4-B079-8D6381158F54}" dt="2024-11-07T16:03:29.804" v="1098" actId="20577"/>
          <ac:spMkLst>
            <pc:docMk/>
            <pc:sldMk cId="3331211826" sldId="268"/>
            <ac:spMk id="2" creationId="{BEF1F06F-85CC-F93C-1353-D24CF6F8CD6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0358438" y="0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5715000" y="771525"/>
            <a:ext cx="6858000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771063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887068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59" name="Google Shape;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40590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67" name="Google Shape;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80253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ru-RU" dirty="0"/>
              <a:t>Упомянуть, про проблему с обучением сотрудников новым программам</a:t>
            </a:r>
            <a:endParaRPr dirty="0"/>
          </a:p>
        </p:txBody>
      </p:sp>
      <p:sp>
        <p:nvSpPr>
          <p:cNvPr id="76" name="Google Shape;7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434292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DE1461C6-AFDE-8BAC-F381-A15D618F2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:notes">
            <a:extLst>
              <a:ext uri="{FF2B5EF4-FFF2-40B4-BE49-F238E27FC236}">
                <a16:creationId xmlns:a16="http://schemas.microsoft.com/office/drawing/2014/main" id="{E93FBB95-BC8A-9A45-CFC6-8AF668EF8F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95" name="Google Shape;95;p6:notes">
            <a:extLst>
              <a:ext uri="{FF2B5EF4-FFF2-40B4-BE49-F238E27FC236}">
                <a16:creationId xmlns:a16="http://schemas.microsoft.com/office/drawing/2014/main" id="{641C87E0-CBAE-EA34-56B6-DF1C6610C6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262883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86" name="Google Shape;8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321826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72FB8BA6-5938-936F-5224-6FD8FA90A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:notes">
            <a:extLst>
              <a:ext uri="{FF2B5EF4-FFF2-40B4-BE49-F238E27FC236}">
                <a16:creationId xmlns:a16="http://schemas.microsoft.com/office/drawing/2014/main" id="{7CE70C60-9B8E-D183-82F0-BBC5829B5A3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95" name="Google Shape;95;p6:notes">
            <a:extLst>
              <a:ext uri="{FF2B5EF4-FFF2-40B4-BE49-F238E27FC236}">
                <a16:creationId xmlns:a16="http://schemas.microsoft.com/office/drawing/2014/main" id="{771BFBA3-8D10-BBBB-95D6-338FD608DF5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177690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04" name="Google Shape;10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76936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>
          <a:extLst>
            <a:ext uri="{FF2B5EF4-FFF2-40B4-BE49-F238E27FC236}">
              <a16:creationId xmlns:a16="http://schemas.microsoft.com/office/drawing/2014/main" id="{F0B8F1B6-6933-B8B4-BFB0-7DD646D38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>
            <a:extLst>
              <a:ext uri="{FF2B5EF4-FFF2-40B4-BE49-F238E27FC236}">
                <a16:creationId xmlns:a16="http://schemas.microsoft.com/office/drawing/2014/main" id="{894F59EF-A926-E0EE-A5F0-6FA73F0564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40" name="Google Shape;140;p9:notes">
            <a:extLst>
              <a:ext uri="{FF2B5EF4-FFF2-40B4-BE49-F238E27FC236}">
                <a16:creationId xmlns:a16="http://schemas.microsoft.com/office/drawing/2014/main" id="{1FC3E5DD-6F94-B3F0-3B1F-F49DBF5893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129019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95" name="Google Shape;9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936112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14" name="Google Shape;11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110419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>
          <a:extLst>
            <a:ext uri="{FF2B5EF4-FFF2-40B4-BE49-F238E27FC236}">
              <a16:creationId xmlns:a16="http://schemas.microsoft.com/office/drawing/2014/main" id="{716F67C9-6CB7-9A01-4348-6EB7BC8E7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>
            <a:extLst>
              <a:ext uri="{FF2B5EF4-FFF2-40B4-BE49-F238E27FC236}">
                <a16:creationId xmlns:a16="http://schemas.microsoft.com/office/drawing/2014/main" id="{6247E02F-3594-1E39-FC65-51369C01E2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40" name="Google Shape;140;p9:notes">
            <a:extLst>
              <a:ext uri="{FF2B5EF4-FFF2-40B4-BE49-F238E27FC236}">
                <a16:creationId xmlns:a16="http://schemas.microsoft.com/office/drawing/2014/main" id="{3731D079-4C1E-214D-0ADB-0EDE6E9F80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243845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0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49" name="Google Shape;14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94703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8291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userDrawn="1">
  <p:cSld name="Титульный слайд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2240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6920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preserve="1" userDrawn="1">
  <p:cSld name="Титульный слайд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1394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5863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preserve="1" userDrawn="1">
  <p:cSld name="Титульный слайд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9220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61;p2">
            <a:extLst>
              <a:ext uri="{FF2B5EF4-FFF2-40B4-BE49-F238E27FC236}">
                <a16:creationId xmlns:a16="http://schemas.microsoft.com/office/drawing/2014/main" id="{D1F19068-D88F-440A-BF0E-C42FAFE1BA1B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 l="-1581" b="14702"/>
          <a:stretch/>
        </p:blipFill>
        <p:spPr>
          <a:xfrm>
            <a:off x="7352779" y="419100"/>
            <a:ext cx="10935222" cy="811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64;p2">
            <a:extLst>
              <a:ext uri="{FF2B5EF4-FFF2-40B4-BE49-F238E27FC236}">
                <a16:creationId xmlns:a16="http://schemas.microsoft.com/office/drawing/2014/main" id="{B7A8184D-222C-416A-9F2B-5AB7DC0B7419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 r="1499"/>
          <a:stretch/>
        </p:blipFill>
        <p:spPr>
          <a:xfrm>
            <a:off x="-12779" y="0"/>
            <a:ext cx="16181656" cy="102941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54626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78;p4">
            <a:extLst>
              <a:ext uri="{FF2B5EF4-FFF2-40B4-BE49-F238E27FC236}">
                <a16:creationId xmlns:a16="http://schemas.microsoft.com/office/drawing/2014/main" id="{BC8EC264-9801-4D9C-81A6-B0BAA6B42D0A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 l="20528" b="14702"/>
          <a:stretch/>
        </p:blipFill>
        <p:spPr>
          <a:xfrm>
            <a:off x="0" y="2171701"/>
            <a:ext cx="8555249" cy="811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229778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1;p2">
            <a:extLst>
              <a:ext uri="{FF2B5EF4-FFF2-40B4-BE49-F238E27FC236}">
                <a16:creationId xmlns:a16="http://schemas.microsoft.com/office/drawing/2014/main" id="{1BF70F08-7864-49F1-9881-233F90C8DF17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 l="20528" t="8289" b="-1058"/>
          <a:stretch/>
        </p:blipFill>
        <p:spPr>
          <a:xfrm>
            <a:off x="0" y="0"/>
            <a:ext cx="7428297" cy="76635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733742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d.k.kolesnikova@urfu.me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danil.pluzhnikov.76@mail.ru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"/>
          <p:cNvSpPr txBox="1"/>
          <p:nvPr/>
        </p:nvSpPr>
        <p:spPr>
          <a:xfrm>
            <a:off x="5245768" y="2740861"/>
            <a:ext cx="13243806" cy="2097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lvl="0"/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Цифровой помощник для технологов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"/>
          <p:cNvSpPr txBox="1"/>
          <p:nvPr/>
        </p:nvSpPr>
        <p:spPr>
          <a:xfrm>
            <a:off x="472195" y="1929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ПРОБЛЕМА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72" name="Google Shape;72;p3"/>
          <p:cNvSpPr txBox="1"/>
          <p:nvPr/>
        </p:nvSpPr>
        <p:spPr>
          <a:xfrm>
            <a:off x="16494121" y="757724"/>
            <a:ext cx="1259700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02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FF847116-EE01-194C-4464-824679FF5180}"/>
              </a:ext>
            </a:extLst>
          </p:cNvPr>
          <p:cNvSpPr/>
          <p:nvPr/>
        </p:nvSpPr>
        <p:spPr>
          <a:xfrm>
            <a:off x="9903532" y="2374900"/>
            <a:ext cx="4774545" cy="4774545"/>
          </a:xfrm>
          <a:prstGeom prst="ellipse">
            <a:avLst/>
          </a:prstGeom>
          <a:solidFill>
            <a:srgbClr val="124A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C6FA2185-D6F1-260F-8CD7-C146EEA4B29E}"/>
              </a:ext>
            </a:extLst>
          </p:cNvPr>
          <p:cNvSpPr/>
          <p:nvPr/>
        </p:nvSpPr>
        <p:spPr>
          <a:xfrm>
            <a:off x="3791255" y="2374900"/>
            <a:ext cx="4774545" cy="4774545"/>
          </a:xfrm>
          <a:prstGeom prst="ellipse">
            <a:avLst/>
          </a:prstGeom>
          <a:solidFill>
            <a:srgbClr val="124A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97806A-F561-195D-BBC1-206E55DB9DC8}"/>
              </a:ext>
            </a:extLst>
          </p:cNvPr>
          <p:cNvSpPr txBox="1"/>
          <p:nvPr/>
        </p:nvSpPr>
        <p:spPr>
          <a:xfrm>
            <a:off x="10527360" y="3885009"/>
            <a:ext cx="35268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chemeClr val="bg1"/>
                </a:solidFill>
                <a:latin typeface="Montserrat SemiBold" panose="020B0604020202020204" charset="-52"/>
                <a:ea typeface="Tahoma" panose="020B0604030504040204" pitchFamily="34" charset="0"/>
                <a:cs typeface="Tahoma" panose="020B0604030504040204" pitchFamily="34" charset="0"/>
              </a:rPr>
              <a:t>21</a:t>
            </a:r>
          </a:p>
          <a:p>
            <a:pPr algn="ctr"/>
            <a:r>
              <a:rPr lang="ru-RU" sz="5400" dirty="0">
                <a:solidFill>
                  <a:schemeClr val="bg1"/>
                </a:solidFill>
                <a:latin typeface="Montserrat SemiBold" panose="020B0604020202020204" charset="-52"/>
                <a:ea typeface="Tahoma" panose="020B0604030504040204" pitchFamily="34" charset="0"/>
                <a:cs typeface="Tahoma" panose="020B0604030504040204" pitchFamily="34" charset="0"/>
              </a:rPr>
              <a:t>день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A110F7-6C38-3DB6-8E55-71B39E455568}"/>
              </a:ext>
            </a:extLst>
          </p:cNvPr>
          <p:cNvSpPr txBox="1"/>
          <p:nvPr/>
        </p:nvSpPr>
        <p:spPr>
          <a:xfrm>
            <a:off x="4246886" y="3795652"/>
            <a:ext cx="38632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chemeClr val="bg1"/>
                </a:solidFill>
                <a:latin typeface="Montserrat SemiBold" panose="020B0604020202020204" charset="-52"/>
                <a:ea typeface="Tahoma" panose="020B0604030504040204" pitchFamily="34" charset="0"/>
                <a:cs typeface="Tahoma" panose="020B0604030504040204" pitchFamily="34" charset="0"/>
              </a:rPr>
              <a:t>86</a:t>
            </a:r>
          </a:p>
          <a:p>
            <a:pPr algn="ctr"/>
            <a:r>
              <a:rPr lang="ru-RU" sz="5400" dirty="0">
                <a:solidFill>
                  <a:schemeClr val="bg1"/>
                </a:solidFill>
                <a:latin typeface="Montserrat SemiBold" panose="020B0604020202020204" charset="-52"/>
                <a:ea typeface="Tahoma" panose="020B0604030504040204" pitchFamily="34" charset="0"/>
                <a:cs typeface="Tahoma" panose="020B0604030504040204" pitchFamily="34" charset="0"/>
              </a:rPr>
              <a:t>часов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62BB2B-AC24-0003-D874-63A24EEF782E}"/>
              </a:ext>
            </a:extLst>
          </p:cNvPr>
          <p:cNvSpPr txBox="1"/>
          <p:nvPr/>
        </p:nvSpPr>
        <p:spPr>
          <a:xfrm>
            <a:off x="10167392" y="7456214"/>
            <a:ext cx="42468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124AB2"/>
                </a:solidFill>
                <a:latin typeface="Montserrat SemiBold" panose="020B0604020202020204" charset="-52"/>
                <a:ea typeface="Tahoma" panose="020B0604030504040204" pitchFamily="34" charset="0"/>
                <a:cs typeface="Tahoma" panose="020B0604030504040204" pitchFamily="34" charset="0"/>
              </a:rPr>
              <a:t>В среднем необходимо, чтобы согласовать чертеж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80C34C-9149-5D82-0745-3E58C6DDFC2C}"/>
              </a:ext>
            </a:extLst>
          </p:cNvPr>
          <p:cNvSpPr txBox="1"/>
          <p:nvPr/>
        </p:nvSpPr>
        <p:spPr>
          <a:xfrm>
            <a:off x="4055115" y="7456214"/>
            <a:ext cx="424682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124AB2"/>
                </a:solidFill>
                <a:latin typeface="Montserrat SemiBold" panose="020B0604020202020204" charset="-52"/>
                <a:ea typeface="Tahoma" panose="020B0604030504040204" pitchFamily="34" charset="0"/>
                <a:cs typeface="Tahoma" panose="020B0604030504040204" pitchFamily="34" charset="0"/>
              </a:rPr>
              <a:t>В среднем необходимо технологу, чтобы составить тех. карты и описания изделия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>
            <a:extLst>
              <a:ext uri="{FF2B5EF4-FFF2-40B4-BE49-F238E27FC236}">
                <a16:creationId xmlns:a16="http://schemas.microsoft.com/office/drawing/2014/main" id="{364CFD90-D0E1-4BC3-9D8B-7503E2632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91278" y="3450485"/>
            <a:ext cx="5070938" cy="4965700"/>
          </a:xfrm>
          <a:prstGeom prst="ellipse">
            <a:avLst/>
          </a:prstGeom>
          <a:noFill/>
          <a:ln>
            <a:solidFill>
              <a:srgbClr val="124A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44" name="Прямоугольник: Скругленные углы 24">
            <a:extLst>
              <a:ext uri="{FF2B5EF4-FFF2-40B4-BE49-F238E27FC236}">
                <a16:creationId xmlns:a16="http://schemas.microsoft.com/office/drawing/2014/main" id="{94A75A79-A67A-4A23-8588-7FC5EB9A5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18474" y="7148451"/>
            <a:ext cx="5257219" cy="938969"/>
          </a:xfrm>
          <a:prstGeom prst="roundRect">
            <a:avLst>
              <a:gd name="adj" fmla="val 50000"/>
            </a:avLst>
          </a:prstGeom>
          <a:solidFill>
            <a:srgbClr val="FFC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124AB2"/>
                </a:solidFill>
                <a:latin typeface="Montserrat SemiBold" panose="020B0604020202020204" charset="-52"/>
                <a:ea typeface="Tahoma" panose="020B0604030504040204" pitchFamily="34" charset="0"/>
                <a:cs typeface="Tahoma" panose="020B0604030504040204" pitchFamily="34" charset="0"/>
              </a:rPr>
              <a:t>Обучение практикантов и новых сотрудников</a:t>
            </a:r>
          </a:p>
        </p:txBody>
      </p:sp>
      <p:sp>
        <p:nvSpPr>
          <p:cNvPr id="43" name="Прямоугольник: Скругленные углы 24">
            <a:extLst>
              <a:ext uri="{FF2B5EF4-FFF2-40B4-BE49-F238E27FC236}">
                <a16:creationId xmlns:a16="http://schemas.microsoft.com/office/drawing/2014/main" id="{94A75A79-A67A-4A23-8588-7FC5EB9A5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57869" y="5283494"/>
            <a:ext cx="4980691" cy="938969"/>
          </a:xfrm>
          <a:prstGeom prst="roundRect">
            <a:avLst>
              <a:gd name="adj" fmla="val 50000"/>
            </a:avLst>
          </a:prstGeom>
          <a:solidFill>
            <a:srgbClr val="124A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Montserrat SemiBold" panose="020B0604020202020204" charset="-52"/>
                <a:ea typeface="Tahoma" panose="020B0604030504040204" pitchFamily="34" charset="0"/>
                <a:cs typeface="Tahoma" panose="020B0604030504040204" pitchFamily="34" charset="0"/>
              </a:rPr>
              <a:t>Построение </a:t>
            </a:r>
            <a:r>
              <a:rPr lang="ru-RU" sz="2400" dirty="0" err="1">
                <a:solidFill>
                  <a:schemeClr val="bg1"/>
                </a:solidFill>
                <a:latin typeface="Montserrat SemiBold" panose="020B0604020202020204" charset="-52"/>
                <a:ea typeface="Tahoma" panose="020B0604030504040204" pitchFamily="34" charset="0"/>
                <a:cs typeface="Tahoma" panose="020B0604030504040204" pitchFamily="34" charset="0"/>
              </a:rPr>
              <a:t>тех.карт</a:t>
            </a:r>
            <a:endParaRPr lang="ru-RU" sz="2400" dirty="0">
              <a:solidFill>
                <a:schemeClr val="bg1"/>
              </a:solidFill>
              <a:latin typeface="Montserrat SemiBold" panose="020B0604020202020204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Прямоугольник: Скругленные углы 24">
            <a:extLst>
              <a:ext uri="{FF2B5EF4-FFF2-40B4-BE49-F238E27FC236}">
                <a16:creationId xmlns:a16="http://schemas.microsoft.com/office/drawing/2014/main" id="{94A75A79-A67A-4A23-8588-7FC5EB9A5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72707" y="5340373"/>
            <a:ext cx="4980691" cy="938969"/>
          </a:xfrm>
          <a:prstGeom prst="roundRect">
            <a:avLst>
              <a:gd name="adj" fmla="val 50000"/>
            </a:avLst>
          </a:prstGeom>
          <a:solidFill>
            <a:srgbClr val="FFC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2400" dirty="0">
                <a:solidFill>
                  <a:srgbClr val="124AB2"/>
                </a:solidFill>
                <a:latin typeface="Montserrat SemiBold" panose="020B0604020202020204" charset="-52"/>
                <a:ea typeface="Tahoma" panose="020B0604030504040204" pitchFamily="34" charset="0"/>
                <a:cs typeface="Tahoma" panose="020B0604030504040204" pitchFamily="34" charset="0"/>
              </a:rPr>
              <a:t>Перевод изображений</a:t>
            </a:r>
          </a:p>
        </p:txBody>
      </p:sp>
      <p:sp>
        <p:nvSpPr>
          <p:cNvPr id="36" name="Прямоугольник: Скругленные углы 24">
            <a:extLst>
              <a:ext uri="{FF2B5EF4-FFF2-40B4-BE49-F238E27FC236}">
                <a16:creationId xmlns:a16="http://schemas.microsoft.com/office/drawing/2014/main" id="{94A75A79-A67A-4A23-8588-7FC5EB9A5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474181" y="3523799"/>
            <a:ext cx="4980691" cy="938969"/>
          </a:xfrm>
          <a:prstGeom prst="roundRect">
            <a:avLst>
              <a:gd name="adj" fmla="val 50000"/>
            </a:avLst>
          </a:prstGeom>
          <a:solidFill>
            <a:srgbClr val="FFC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2400" dirty="0">
                <a:solidFill>
                  <a:srgbClr val="124AB2"/>
                </a:solidFill>
                <a:latin typeface="Montserrat SemiBold" panose="020B0604020202020204" charset="-52"/>
                <a:ea typeface="Tahoma" panose="020B0604030504040204" pitchFamily="34" charset="0"/>
                <a:cs typeface="Tahoma" panose="020B0604030504040204" pitchFamily="34" charset="0"/>
              </a:rPr>
              <a:t>Создание описания</a:t>
            </a:r>
          </a:p>
        </p:txBody>
      </p:sp>
      <p:sp>
        <p:nvSpPr>
          <p:cNvPr id="79" name="Google Shape;79;p4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4"/>
          <p:cNvSpPr txBox="1"/>
          <p:nvPr/>
        </p:nvSpPr>
        <p:spPr>
          <a:xfrm>
            <a:off x="472194" y="192921"/>
            <a:ext cx="9814805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РЕШЕНИЕ ПРОБЛЕМЫ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81" name="Google Shape;81;p4"/>
          <p:cNvSpPr txBox="1"/>
          <p:nvPr/>
        </p:nvSpPr>
        <p:spPr>
          <a:xfrm>
            <a:off x="16438560" y="757724"/>
            <a:ext cx="13708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03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C9A428ED-E8E6-4EBE-8C7C-8E6E2E5012C8}"/>
              </a:ext>
            </a:extLst>
          </p:cNvPr>
          <p:cNvSpPr txBox="1">
            <a:spLocks/>
          </p:cNvSpPr>
          <p:nvPr/>
        </p:nvSpPr>
        <p:spPr>
          <a:xfrm>
            <a:off x="6968103" y="5097781"/>
            <a:ext cx="3717288" cy="2141425"/>
          </a:xfrm>
        </p:spPr>
        <p:txBody>
          <a:bodyPr rtlCol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4400" b="1" noProof="1">
                <a:solidFill>
                  <a:srgbClr val="124AB2"/>
                </a:solidFill>
                <a:latin typeface="Montserrat SemiBold" panose="020B0604020202020204" charset="-52"/>
                <a:ea typeface="Tahoma" panose="020B0604030504040204" pitchFamily="34" charset="0"/>
                <a:cs typeface="Tahoma" panose="020B0604030504040204" pitchFamily="34" charset="0"/>
              </a:rPr>
              <a:t>Цифровой помощник</a:t>
            </a:r>
          </a:p>
        </p:txBody>
      </p:sp>
      <p:sp>
        <p:nvSpPr>
          <p:cNvPr id="15" name="Прямоугольник: Скругленные углы 24">
            <a:extLst>
              <a:ext uri="{FF2B5EF4-FFF2-40B4-BE49-F238E27FC236}">
                <a16:creationId xmlns:a16="http://schemas.microsoft.com/office/drawing/2014/main" id="{94A75A79-A67A-4A23-8588-7FC5EB9A5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07283" y="3523799"/>
            <a:ext cx="4980691" cy="938969"/>
          </a:xfrm>
          <a:prstGeom prst="roundRect">
            <a:avLst>
              <a:gd name="adj" fmla="val 50000"/>
            </a:avLst>
          </a:prstGeom>
          <a:solidFill>
            <a:srgbClr val="124A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2400" dirty="0">
                <a:solidFill>
                  <a:schemeClr val="bg1"/>
                </a:solidFill>
                <a:latin typeface="Montserrat SemiBold" panose="020B0604020202020204" charset="-52"/>
                <a:ea typeface="Tahoma" panose="020B0604030504040204" pitchFamily="34" charset="0"/>
                <a:cs typeface="Tahoma" panose="020B0604030504040204" pitchFamily="34" charset="0"/>
              </a:rPr>
              <a:t>Автозаполнение данных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BBC62739-FA35-49F8-8929-743B31F55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4530" y="3373827"/>
            <a:ext cx="1236910" cy="1236910"/>
          </a:xfrm>
          <a:prstGeom prst="ellipse">
            <a:avLst/>
          </a:prstGeom>
          <a:solidFill>
            <a:srgbClr val="124A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grpSp>
        <p:nvGrpSpPr>
          <p:cNvPr id="21" name="Группа 20" descr="Значки линейчатой диаграммы и линейной диаграммы.">
            <a:extLst>
              <a:ext uri="{FF2B5EF4-FFF2-40B4-BE49-F238E27FC236}">
                <a16:creationId xmlns:a16="http://schemas.microsoft.com/office/drawing/2014/main" id="{044C3643-8A0E-47C1-BEB8-C73203B5E58D}"/>
              </a:ext>
            </a:extLst>
          </p:cNvPr>
          <p:cNvGrpSpPr/>
          <p:nvPr/>
        </p:nvGrpSpPr>
        <p:grpSpPr>
          <a:xfrm>
            <a:off x="6761551" y="3670242"/>
            <a:ext cx="602667" cy="602667"/>
            <a:chOff x="4319588" y="2492375"/>
            <a:chExt cx="287338" cy="287338"/>
          </a:xfrm>
          <a:solidFill>
            <a:schemeClr val="bg1"/>
          </a:solidFill>
        </p:grpSpPr>
        <p:sp>
          <p:nvSpPr>
            <p:cNvPr id="22" name="Полилиния 372">
              <a:extLst>
                <a:ext uri="{FF2B5EF4-FFF2-40B4-BE49-F238E27FC236}">
                  <a16:creationId xmlns:a16="http://schemas.microsoft.com/office/drawing/2014/main" id="{56E8F5A5-5318-470B-8F42-337C264086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9588" y="2587625"/>
              <a:ext cx="287338" cy="192088"/>
            </a:xfrm>
            <a:custGeom>
              <a:avLst/>
              <a:gdLst>
                <a:gd name="T0" fmla="*/ 843 w 904"/>
                <a:gd name="T1" fmla="*/ 572 h 602"/>
                <a:gd name="T2" fmla="*/ 843 w 904"/>
                <a:gd name="T3" fmla="*/ 12 h 602"/>
                <a:gd name="T4" fmla="*/ 841 w 904"/>
                <a:gd name="T5" fmla="*/ 7 h 602"/>
                <a:gd name="T6" fmla="*/ 836 w 904"/>
                <a:gd name="T7" fmla="*/ 3 h 602"/>
                <a:gd name="T8" fmla="*/ 831 w 904"/>
                <a:gd name="T9" fmla="*/ 1 h 602"/>
                <a:gd name="T10" fmla="*/ 708 w 904"/>
                <a:gd name="T11" fmla="*/ 0 h 602"/>
                <a:gd name="T12" fmla="*/ 702 w 904"/>
                <a:gd name="T13" fmla="*/ 2 h 602"/>
                <a:gd name="T14" fmla="*/ 697 w 904"/>
                <a:gd name="T15" fmla="*/ 5 h 602"/>
                <a:gd name="T16" fmla="*/ 694 w 904"/>
                <a:gd name="T17" fmla="*/ 9 h 602"/>
                <a:gd name="T18" fmla="*/ 693 w 904"/>
                <a:gd name="T19" fmla="*/ 16 h 602"/>
                <a:gd name="T20" fmla="*/ 632 w 904"/>
                <a:gd name="T21" fmla="*/ 572 h 602"/>
                <a:gd name="T22" fmla="*/ 632 w 904"/>
                <a:gd name="T23" fmla="*/ 283 h 602"/>
                <a:gd name="T24" fmla="*/ 630 w 904"/>
                <a:gd name="T25" fmla="*/ 277 h 602"/>
                <a:gd name="T26" fmla="*/ 626 w 904"/>
                <a:gd name="T27" fmla="*/ 274 h 602"/>
                <a:gd name="T28" fmla="*/ 621 w 904"/>
                <a:gd name="T29" fmla="*/ 271 h 602"/>
                <a:gd name="T30" fmla="*/ 497 w 904"/>
                <a:gd name="T31" fmla="*/ 271 h 602"/>
                <a:gd name="T32" fmla="*/ 491 w 904"/>
                <a:gd name="T33" fmla="*/ 272 h 602"/>
                <a:gd name="T34" fmla="*/ 487 w 904"/>
                <a:gd name="T35" fmla="*/ 275 h 602"/>
                <a:gd name="T36" fmla="*/ 483 w 904"/>
                <a:gd name="T37" fmla="*/ 281 h 602"/>
                <a:gd name="T38" fmla="*/ 482 w 904"/>
                <a:gd name="T39" fmla="*/ 286 h 602"/>
                <a:gd name="T40" fmla="*/ 421 w 904"/>
                <a:gd name="T41" fmla="*/ 572 h 602"/>
                <a:gd name="T42" fmla="*/ 421 w 904"/>
                <a:gd name="T43" fmla="*/ 193 h 602"/>
                <a:gd name="T44" fmla="*/ 419 w 904"/>
                <a:gd name="T45" fmla="*/ 187 h 602"/>
                <a:gd name="T46" fmla="*/ 415 w 904"/>
                <a:gd name="T47" fmla="*/ 183 h 602"/>
                <a:gd name="T48" fmla="*/ 409 w 904"/>
                <a:gd name="T49" fmla="*/ 181 h 602"/>
                <a:gd name="T50" fmla="*/ 286 w 904"/>
                <a:gd name="T51" fmla="*/ 181 h 602"/>
                <a:gd name="T52" fmla="*/ 281 w 904"/>
                <a:gd name="T53" fmla="*/ 182 h 602"/>
                <a:gd name="T54" fmla="*/ 275 w 904"/>
                <a:gd name="T55" fmla="*/ 185 h 602"/>
                <a:gd name="T56" fmla="*/ 272 w 904"/>
                <a:gd name="T57" fmla="*/ 190 h 602"/>
                <a:gd name="T58" fmla="*/ 271 w 904"/>
                <a:gd name="T59" fmla="*/ 196 h 602"/>
                <a:gd name="T60" fmla="*/ 211 w 904"/>
                <a:gd name="T61" fmla="*/ 572 h 602"/>
                <a:gd name="T62" fmla="*/ 211 w 904"/>
                <a:gd name="T63" fmla="*/ 404 h 602"/>
                <a:gd name="T64" fmla="*/ 209 w 904"/>
                <a:gd name="T65" fmla="*/ 399 h 602"/>
                <a:gd name="T66" fmla="*/ 205 w 904"/>
                <a:gd name="T67" fmla="*/ 394 h 602"/>
                <a:gd name="T68" fmla="*/ 199 w 904"/>
                <a:gd name="T69" fmla="*/ 392 h 602"/>
                <a:gd name="T70" fmla="*/ 76 w 904"/>
                <a:gd name="T71" fmla="*/ 391 h 602"/>
                <a:gd name="T72" fmla="*/ 69 w 904"/>
                <a:gd name="T73" fmla="*/ 392 h 602"/>
                <a:gd name="T74" fmla="*/ 65 w 904"/>
                <a:gd name="T75" fmla="*/ 396 h 602"/>
                <a:gd name="T76" fmla="*/ 62 w 904"/>
                <a:gd name="T77" fmla="*/ 401 h 602"/>
                <a:gd name="T78" fmla="*/ 61 w 904"/>
                <a:gd name="T79" fmla="*/ 406 h 602"/>
                <a:gd name="T80" fmla="*/ 15 w 904"/>
                <a:gd name="T81" fmla="*/ 572 h 602"/>
                <a:gd name="T82" fmla="*/ 9 w 904"/>
                <a:gd name="T83" fmla="*/ 573 h 602"/>
                <a:gd name="T84" fmla="*/ 5 w 904"/>
                <a:gd name="T85" fmla="*/ 577 h 602"/>
                <a:gd name="T86" fmla="*/ 2 w 904"/>
                <a:gd name="T87" fmla="*/ 581 h 602"/>
                <a:gd name="T88" fmla="*/ 0 w 904"/>
                <a:gd name="T89" fmla="*/ 587 h 602"/>
                <a:gd name="T90" fmla="*/ 2 w 904"/>
                <a:gd name="T91" fmla="*/ 593 h 602"/>
                <a:gd name="T92" fmla="*/ 5 w 904"/>
                <a:gd name="T93" fmla="*/ 598 h 602"/>
                <a:gd name="T94" fmla="*/ 9 w 904"/>
                <a:gd name="T95" fmla="*/ 601 h 602"/>
                <a:gd name="T96" fmla="*/ 15 w 904"/>
                <a:gd name="T97" fmla="*/ 602 h 602"/>
                <a:gd name="T98" fmla="*/ 196 w 904"/>
                <a:gd name="T99" fmla="*/ 602 h 602"/>
                <a:gd name="T100" fmla="*/ 406 w 904"/>
                <a:gd name="T101" fmla="*/ 602 h 602"/>
                <a:gd name="T102" fmla="*/ 617 w 904"/>
                <a:gd name="T103" fmla="*/ 602 h 602"/>
                <a:gd name="T104" fmla="*/ 828 w 904"/>
                <a:gd name="T105" fmla="*/ 602 h 602"/>
                <a:gd name="T106" fmla="*/ 891 w 904"/>
                <a:gd name="T107" fmla="*/ 602 h 602"/>
                <a:gd name="T108" fmla="*/ 896 w 904"/>
                <a:gd name="T109" fmla="*/ 600 h 602"/>
                <a:gd name="T110" fmla="*/ 901 w 904"/>
                <a:gd name="T111" fmla="*/ 596 h 602"/>
                <a:gd name="T112" fmla="*/ 903 w 904"/>
                <a:gd name="T113" fmla="*/ 591 h 602"/>
                <a:gd name="T114" fmla="*/ 903 w 904"/>
                <a:gd name="T115" fmla="*/ 584 h 602"/>
                <a:gd name="T116" fmla="*/ 901 w 904"/>
                <a:gd name="T117" fmla="*/ 579 h 602"/>
                <a:gd name="T118" fmla="*/ 896 w 904"/>
                <a:gd name="T119" fmla="*/ 575 h 602"/>
                <a:gd name="T120" fmla="*/ 891 w 904"/>
                <a:gd name="T121" fmla="*/ 572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4" h="602">
                  <a:moveTo>
                    <a:pt x="889" y="572"/>
                  </a:moveTo>
                  <a:lnTo>
                    <a:pt x="843" y="572"/>
                  </a:lnTo>
                  <a:lnTo>
                    <a:pt x="843" y="16"/>
                  </a:lnTo>
                  <a:lnTo>
                    <a:pt x="843" y="12"/>
                  </a:lnTo>
                  <a:lnTo>
                    <a:pt x="842" y="9"/>
                  </a:lnTo>
                  <a:lnTo>
                    <a:pt x="841" y="7"/>
                  </a:lnTo>
                  <a:lnTo>
                    <a:pt x="838" y="5"/>
                  </a:lnTo>
                  <a:lnTo>
                    <a:pt x="836" y="3"/>
                  </a:lnTo>
                  <a:lnTo>
                    <a:pt x="834" y="2"/>
                  </a:lnTo>
                  <a:lnTo>
                    <a:pt x="831" y="1"/>
                  </a:lnTo>
                  <a:lnTo>
                    <a:pt x="828" y="1"/>
                  </a:lnTo>
                  <a:lnTo>
                    <a:pt x="708" y="0"/>
                  </a:lnTo>
                  <a:lnTo>
                    <a:pt x="704" y="1"/>
                  </a:lnTo>
                  <a:lnTo>
                    <a:pt x="702" y="2"/>
                  </a:lnTo>
                  <a:lnTo>
                    <a:pt x="699" y="3"/>
                  </a:lnTo>
                  <a:lnTo>
                    <a:pt x="697" y="5"/>
                  </a:lnTo>
                  <a:lnTo>
                    <a:pt x="695" y="7"/>
                  </a:lnTo>
                  <a:lnTo>
                    <a:pt x="694" y="9"/>
                  </a:lnTo>
                  <a:lnTo>
                    <a:pt x="693" y="12"/>
                  </a:lnTo>
                  <a:lnTo>
                    <a:pt x="693" y="16"/>
                  </a:lnTo>
                  <a:lnTo>
                    <a:pt x="693" y="572"/>
                  </a:lnTo>
                  <a:lnTo>
                    <a:pt x="632" y="572"/>
                  </a:lnTo>
                  <a:lnTo>
                    <a:pt x="632" y="286"/>
                  </a:lnTo>
                  <a:lnTo>
                    <a:pt x="632" y="283"/>
                  </a:lnTo>
                  <a:lnTo>
                    <a:pt x="631" y="281"/>
                  </a:lnTo>
                  <a:lnTo>
                    <a:pt x="630" y="277"/>
                  </a:lnTo>
                  <a:lnTo>
                    <a:pt x="628" y="275"/>
                  </a:lnTo>
                  <a:lnTo>
                    <a:pt x="626" y="274"/>
                  </a:lnTo>
                  <a:lnTo>
                    <a:pt x="623" y="272"/>
                  </a:lnTo>
                  <a:lnTo>
                    <a:pt x="621" y="271"/>
                  </a:lnTo>
                  <a:lnTo>
                    <a:pt x="617" y="271"/>
                  </a:lnTo>
                  <a:lnTo>
                    <a:pt x="497" y="271"/>
                  </a:lnTo>
                  <a:lnTo>
                    <a:pt x="494" y="271"/>
                  </a:lnTo>
                  <a:lnTo>
                    <a:pt x="491" y="272"/>
                  </a:lnTo>
                  <a:lnTo>
                    <a:pt x="489" y="274"/>
                  </a:lnTo>
                  <a:lnTo>
                    <a:pt x="487" y="275"/>
                  </a:lnTo>
                  <a:lnTo>
                    <a:pt x="484" y="277"/>
                  </a:lnTo>
                  <a:lnTo>
                    <a:pt x="483" y="281"/>
                  </a:lnTo>
                  <a:lnTo>
                    <a:pt x="482" y="283"/>
                  </a:lnTo>
                  <a:lnTo>
                    <a:pt x="482" y="286"/>
                  </a:lnTo>
                  <a:lnTo>
                    <a:pt x="482" y="572"/>
                  </a:lnTo>
                  <a:lnTo>
                    <a:pt x="421" y="572"/>
                  </a:lnTo>
                  <a:lnTo>
                    <a:pt x="421" y="196"/>
                  </a:lnTo>
                  <a:lnTo>
                    <a:pt x="421" y="193"/>
                  </a:lnTo>
                  <a:lnTo>
                    <a:pt x="420" y="190"/>
                  </a:lnTo>
                  <a:lnTo>
                    <a:pt x="419" y="187"/>
                  </a:lnTo>
                  <a:lnTo>
                    <a:pt x="417" y="185"/>
                  </a:lnTo>
                  <a:lnTo>
                    <a:pt x="415" y="183"/>
                  </a:lnTo>
                  <a:lnTo>
                    <a:pt x="413" y="182"/>
                  </a:lnTo>
                  <a:lnTo>
                    <a:pt x="409" y="181"/>
                  </a:lnTo>
                  <a:lnTo>
                    <a:pt x="406" y="181"/>
                  </a:lnTo>
                  <a:lnTo>
                    <a:pt x="286" y="181"/>
                  </a:lnTo>
                  <a:lnTo>
                    <a:pt x="283" y="181"/>
                  </a:lnTo>
                  <a:lnTo>
                    <a:pt x="281" y="182"/>
                  </a:lnTo>
                  <a:lnTo>
                    <a:pt x="277" y="183"/>
                  </a:lnTo>
                  <a:lnTo>
                    <a:pt x="275" y="185"/>
                  </a:lnTo>
                  <a:lnTo>
                    <a:pt x="273" y="187"/>
                  </a:lnTo>
                  <a:lnTo>
                    <a:pt x="272" y="190"/>
                  </a:lnTo>
                  <a:lnTo>
                    <a:pt x="271" y="193"/>
                  </a:lnTo>
                  <a:lnTo>
                    <a:pt x="271" y="196"/>
                  </a:lnTo>
                  <a:lnTo>
                    <a:pt x="271" y="572"/>
                  </a:lnTo>
                  <a:lnTo>
                    <a:pt x="211" y="572"/>
                  </a:lnTo>
                  <a:lnTo>
                    <a:pt x="211" y="406"/>
                  </a:lnTo>
                  <a:lnTo>
                    <a:pt x="211" y="404"/>
                  </a:lnTo>
                  <a:lnTo>
                    <a:pt x="210" y="401"/>
                  </a:lnTo>
                  <a:lnTo>
                    <a:pt x="209" y="399"/>
                  </a:lnTo>
                  <a:lnTo>
                    <a:pt x="207" y="396"/>
                  </a:lnTo>
                  <a:lnTo>
                    <a:pt x="205" y="394"/>
                  </a:lnTo>
                  <a:lnTo>
                    <a:pt x="201" y="393"/>
                  </a:lnTo>
                  <a:lnTo>
                    <a:pt x="199" y="392"/>
                  </a:lnTo>
                  <a:lnTo>
                    <a:pt x="196" y="391"/>
                  </a:lnTo>
                  <a:lnTo>
                    <a:pt x="76" y="391"/>
                  </a:lnTo>
                  <a:lnTo>
                    <a:pt x="73" y="392"/>
                  </a:lnTo>
                  <a:lnTo>
                    <a:pt x="69" y="392"/>
                  </a:lnTo>
                  <a:lnTo>
                    <a:pt x="67" y="394"/>
                  </a:lnTo>
                  <a:lnTo>
                    <a:pt x="65" y="396"/>
                  </a:lnTo>
                  <a:lnTo>
                    <a:pt x="63" y="399"/>
                  </a:lnTo>
                  <a:lnTo>
                    <a:pt x="62" y="401"/>
                  </a:lnTo>
                  <a:lnTo>
                    <a:pt x="61" y="404"/>
                  </a:lnTo>
                  <a:lnTo>
                    <a:pt x="61" y="406"/>
                  </a:lnTo>
                  <a:lnTo>
                    <a:pt x="61" y="572"/>
                  </a:lnTo>
                  <a:lnTo>
                    <a:pt x="15" y="572"/>
                  </a:lnTo>
                  <a:lnTo>
                    <a:pt x="13" y="572"/>
                  </a:lnTo>
                  <a:lnTo>
                    <a:pt x="9" y="573"/>
                  </a:lnTo>
                  <a:lnTo>
                    <a:pt x="7" y="575"/>
                  </a:lnTo>
                  <a:lnTo>
                    <a:pt x="5" y="577"/>
                  </a:lnTo>
                  <a:lnTo>
                    <a:pt x="3" y="579"/>
                  </a:lnTo>
                  <a:lnTo>
                    <a:pt x="2" y="581"/>
                  </a:lnTo>
                  <a:lnTo>
                    <a:pt x="1" y="584"/>
                  </a:lnTo>
                  <a:lnTo>
                    <a:pt x="0" y="587"/>
                  </a:lnTo>
                  <a:lnTo>
                    <a:pt x="1" y="591"/>
                  </a:lnTo>
                  <a:lnTo>
                    <a:pt x="2" y="593"/>
                  </a:lnTo>
                  <a:lnTo>
                    <a:pt x="3" y="596"/>
                  </a:lnTo>
                  <a:lnTo>
                    <a:pt x="5" y="598"/>
                  </a:lnTo>
                  <a:lnTo>
                    <a:pt x="7" y="600"/>
                  </a:lnTo>
                  <a:lnTo>
                    <a:pt x="9" y="601"/>
                  </a:lnTo>
                  <a:lnTo>
                    <a:pt x="13" y="602"/>
                  </a:lnTo>
                  <a:lnTo>
                    <a:pt x="15" y="602"/>
                  </a:lnTo>
                  <a:lnTo>
                    <a:pt x="76" y="602"/>
                  </a:lnTo>
                  <a:lnTo>
                    <a:pt x="196" y="602"/>
                  </a:lnTo>
                  <a:lnTo>
                    <a:pt x="286" y="602"/>
                  </a:lnTo>
                  <a:lnTo>
                    <a:pt x="406" y="602"/>
                  </a:lnTo>
                  <a:lnTo>
                    <a:pt x="497" y="602"/>
                  </a:lnTo>
                  <a:lnTo>
                    <a:pt x="617" y="602"/>
                  </a:lnTo>
                  <a:lnTo>
                    <a:pt x="708" y="602"/>
                  </a:lnTo>
                  <a:lnTo>
                    <a:pt x="828" y="602"/>
                  </a:lnTo>
                  <a:lnTo>
                    <a:pt x="889" y="602"/>
                  </a:lnTo>
                  <a:lnTo>
                    <a:pt x="891" y="602"/>
                  </a:lnTo>
                  <a:lnTo>
                    <a:pt x="894" y="601"/>
                  </a:lnTo>
                  <a:lnTo>
                    <a:pt x="896" y="600"/>
                  </a:lnTo>
                  <a:lnTo>
                    <a:pt x="898" y="598"/>
                  </a:lnTo>
                  <a:lnTo>
                    <a:pt x="901" y="596"/>
                  </a:lnTo>
                  <a:lnTo>
                    <a:pt x="902" y="593"/>
                  </a:lnTo>
                  <a:lnTo>
                    <a:pt x="903" y="591"/>
                  </a:lnTo>
                  <a:lnTo>
                    <a:pt x="904" y="587"/>
                  </a:lnTo>
                  <a:lnTo>
                    <a:pt x="903" y="584"/>
                  </a:lnTo>
                  <a:lnTo>
                    <a:pt x="902" y="581"/>
                  </a:lnTo>
                  <a:lnTo>
                    <a:pt x="901" y="579"/>
                  </a:lnTo>
                  <a:lnTo>
                    <a:pt x="898" y="577"/>
                  </a:lnTo>
                  <a:lnTo>
                    <a:pt x="896" y="575"/>
                  </a:lnTo>
                  <a:lnTo>
                    <a:pt x="894" y="573"/>
                  </a:lnTo>
                  <a:lnTo>
                    <a:pt x="891" y="572"/>
                  </a:lnTo>
                  <a:lnTo>
                    <a:pt x="889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3" name="Полилиния 373">
              <a:extLst>
                <a:ext uri="{FF2B5EF4-FFF2-40B4-BE49-F238E27FC236}">
                  <a16:creationId xmlns:a16="http://schemas.microsoft.com/office/drawing/2014/main" id="{6AA1356D-8F1B-4281-BEC5-5B4EBF7467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8638" y="2492375"/>
              <a:ext cx="252413" cy="157163"/>
            </a:xfrm>
            <a:custGeom>
              <a:avLst/>
              <a:gdLst>
                <a:gd name="T0" fmla="*/ 77 w 797"/>
                <a:gd name="T1" fmla="*/ 494 h 497"/>
                <a:gd name="T2" fmla="*/ 97 w 797"/>
                <a:gd name="T3" fmla="*/ 483 h 497"/>
                <a:gd name="T4" fmla="*/ 112 w 797"/>
                <a:gd name="T5" fmla="*/ 466 h 497"/>
                <a:gd name="T6" fmla="*/ 120 w 797"/>
                <a:gd name="T7" fmla="*/ 443 h 497"/>
                <a:gd name="T8" fmla="*/ 116 w 797"/>
                <a:gd name="T9" fmla="*/ 416 h 497"/>
                <a:gd name="T10" fmla="*/ 267 w 797"/>
                <a:gd name="T11" fmla="*/ 298 h 497"/>
                <a:gd name="T12" fmla="*/ 300 w 797"/>
                <a:gd name="T13" fmla="*/ 299 h 497"/>
                <a:gd name="T14" fmla="*/ 325 w 797"/>
                <a:gd name="T15" fmla="*/ 287 h 497"/>
                <a:gd name="T16" fmla="*/ 451 w 797"/>
                <a:gd name="T17" fmla="*/ 327 h 497"/>
                <a:gd name="T18" fmla="*/ 454 w 797"/>
                <a:gd name="T19" fmla="*/ 349 h 497"/>
                <a:gd name="T20" fmla="*/ 464 w 797"/>
                <a:gd name="T21" fmla="*/ 369 h 497"/>
                <a:gd name="T22" fmla="*/ 482 w 797"/>
                <a:gd name="T23" fmla="*/ 384 h 497"/>
                <a:gd name="T24" fmla="*/ 505 w 797"/>
                <a:gd name="T25" fmla="*/ 391 h 497"/>
                <a:gd name="T26" fmla="*/ 529 w 797"/>
                <a:gd name="T27" fmla="*/ 389 h 497"/>
                <a:gd name="T28" fmla="*/ 550 w 797"/>
                <a:gd name="T29" fmla="*/ 378 h 497"/>
                <a:gd name="T30" fmla="*/ 564 w 797"/>
                <a:gd name="T31" fmla="*/ 360 h 497"/>
                <a:gd name="T32" fmla="*/ 571 w 797"/>
                <a:gd name="T33" fmla="*/ 337 h 497"/>
                <a:gd name="T34" fmla="*/ 565 w 797"/>
                <a:gd name="T35" fmla="*/ 304 h 497"/>
                <a:gd name="T36" fmla="*/ 724 w 797"/>
                <a:gd name="T37" fmla="*/ 119 h 497"/>
                <a:gd name="T38" fmla="*/ 750 w 797"/>
                <a:gd name="T39" fmla="*/ 119 h 497"/>
                <a:gd name="T40" fmla="*/ 771 w 797"/>
                <a:gd name="T41" fmla="*/ 110 h 497"/>
                <a:gd name="T42" fmla="*/ 787 w 797"/>
                <a:gd name="T43" fmla="*/ 94 h 497"/>
                <a:gd name="T44" fmla="*/ 796 w 797"/>
                <a:gd name="T45" fmla="*/ 72 h 497"/>
                <a:gd name="T46" fmla="*/ 796 w 797"/>
                <a:gd name="T47" fmla="*/ 48 h 497"/>
                <a:gd name="T48" fmla="*/ 787 w 797"/>
                <a:gd name="T49" fmla="*/ 27 h 497"/>
                <a:gd name="T50" fmla="*/ 771 w 797"/>
                <a:gd name="T51" fmla="*/ 10 h 497"/>
                <a:gd name="T52" fmla="*/ 750 w 797"/>
                <a:gd name="T53" fmla="*/ 1 h 497"/>
                <a:gd name="T54" fmla="*/ 725 w 797"/>
                <a:gd name="T55" fmla="*/ 1 h 497"/>
                <a:gd name="T56" fmla="*/ 703 w 797"/>
                <a:gd name="T57" fmla="*/ 10 h 497"/>
                <a:gd name="T58" fmla="*/ 687 w 797"/>
                <a:gd name="T59" fmla="*/ 27 h 497"/>
                <a:gd name="T60" fmla="*/ 678 w 797"/>
                <a:gd name="T61" fmla="*/ 48 h 497"/>
                <a:gd name="T62" fmla="*/ 680 w 797"/>
                <a:gd name="T63" fmla="*/ 79 h 497"/>
                <a:gd name="T64" fmla="*/ 531 w 797"/>
                <a:gd name="T65" fmla="*/ 275 h 497"/>
                <a:gd name="T66" fmla="*/ 504 w 797"/>
                <a:gd name="T67" fmla="*/ 272 h 497"/>
                <a:gd name="T68" fmla="*/ 478 w 797"/>
                <a:gd name="T69" fmla="*/ 281 h 497"/>
                <a:gd name="T70" fmla="*/ 345 w 797"/>
                <a:gd name="T71" fmla="*/ 248 h 497"/>
                <a:gd name="T72" fmla="*/ 344 w 797"/>
                <a:gd name="T73" fmla="*/ 229 h 497"/>
                <a:gd name="T74" fmla="*/ 336 w 797"/>
                <a:gd name="T75" fmla="*/ 207 h 497"/>
                <a:gd name="T76" fmla="*/ 319 w 797"/>
                <a:gd name="T77" fmla="*/ 191 h 497"/>
                <a:gd name="T78" fmla="*/ 298 w 797"/>
                <a:gd name="T79" fmla="*/ 181 h 497"/>
                <a:gd name="T80" fmla="*/ 273 w 797"/>
                <a:gd name="T81" fmla="*/ 181 h 497"/>
                <a:gd name="T82" fmla="*/ 252 w 797"/>
                <a:gd name="T83" fmla="*/ 191 h 497"/>
                <a:gd name="T84" fmla="*/ 236 w 797"/>
                <a:gd name="T85" fmla="*/ 207 h 497"/>
                <a:gd name="T86" fmla="*/ 226 w 797"/>
                <a:gd name="T87" fmla="*/ 229 h 497"/>
                <a:gd name="T88" fmla="*/ 227 w 797"/>
                <a:gd name="T89" fmla="*/ 254 h 497"/>
                <a:gd name="T90" fmla="*/ 86 w 797"/>
                <a:gd name="T91" fmla="*/ 382 h 497"/>
                <a:gd name="T92" fmla="*/ 53 w 797"/>
                <a:gd name="T93" fmla="*/ 377 h 497"/>
                <a:gd name="T94" fmla="*/ 31 w 797"/>
                <a:gd name="T95" fmla="*/ 383 h 497"/>
                <a:gd name="T96" fmla="*/ 13 w 797"/>
                <a:gd name="T97" fmla="*/ 398 h 497"/>
                <a:gd name="T98" fmla="*/ 2 w 797"/>
                <a:gd name="T99" fmla="*/ 419 h 497"/>
                <a:gd name="T100" fmla="*/ 0 w 797"/>
                <a:gd name="T101" fmla="*/ 443 h 497"/>
                <a:gd name="T102" fmla="*/ 6 w 797"/>
                <a:gd name="T103" fmla="*/ 466 h 497"/>
                <a:gd name="T104" fmla="*/ 21 w 797"/>
                <a:gd name="T105" fmla="*/ 483 h 497"/>
                <a:gd name="T106" fmla="*/ 42 w 797"/>
                <a:gd name="T107" fmla="*/ 494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97" h="497">
                  <a:moveTo>
                    <a:pt x="60" y="497"/>
                  </a:moveTo>
                  <a:lnTo>
                    <a:pt x="65" y="497"/>
                  </a:lnTo>
                  <a:lnTo>
                    <a:pt x="72" y="496"/>
                  </a:lnTo>
                  <a:lnTo>
                    <a:pt x="77" y="494"/>
                  </a:lnTo>
                  <a:lnTo>
                    <a:pt x="83" y="493"/>
                  </a:lnTo>
                  <a:lnTo>
                    <a:pt x="89" y="489"/>
                  </a:lnTo>
                  <a:lnTo>
                    <a:pt x="93" y="486"/>
                  </a:lnTo>
                  <a:lnTo>
                    <a:pt x="97" y="483"/>
                  </a:lnTo>
                  <a:lnTo>
                    <a:pt x="102" y="480"/>
                  </a:lnTo>
                  <a:lnTo>
                    <a:pt x="106" y="475"/>
                  </a:lnTo>
                  <a:lnTo>
                    <a:pt x="109" y="470"/>
                  </a:lnTo>
                  <a:lnTo>
                    <a:pt x="112" y="466"/>
                  </a:lnTo>
                  <a:lnTo>
                    <a:pt x="115" y="460"/>
                  </a:lnTo>
                  <a:lnTo>
                    <a:pt x="117" y="455"/>
                  </a:lnTo>
                  <a:lnTo>
                    <a:pt x="119" y="449"/>
                  </a:lnTo>
                  <a:lnTo>
                    <a:pt x="120" y="443"/>
                  </a:lnTo>
                  <a:lnTo>
                    <a:pt x="120" y="437"/>
                  </a:lnTo>
                  <a:lnTo>
                    <a:pt x="119" y="429"/>
                  </a:lnTo>
                  <a:lnTo>
                    <a:pt x="118" y="423"/>
                  </a:lnTo>
                  <a:lnTo>
                    <a:pt x="116" y="416"/>
                  </a:lnTo>
                  <a:lnTo>
                    <a:pt x="114" y="410"/>
                  </a:lnTo>
                  <a:lnTo>
                    <a:pt x="251" y="290"/>
                  </a:lnTo>
                  <a:lnTo>
                    <a:pt x="259" y="295"/>
                  </a:lnTo>
                  <a:lnTo>
                    <a:pt x="267" y="298"/>
                  </a:lnTo>
                  <a:lnTo>
                    <a:pt x="277" y="301"/>
                  </a:lnTo>
                  <a:lnTo>
                    <a:pt x="285" y="302"/>
                  </a:lnTo>
                  <a:lnTo>
                    <a:pt x="293" y="301"/>
                  </a:lnTo>
                  <a:lnTo>
                    <a:pt x="300" y="299"/>
                  </a:lnTo>
                  <a:lnTo>
                    <a:pt x="307" y="297"/>
                  </a:lnTo>
                  <a:lnTo>
                    <a:pt x="313" y="294"/>
                  </a:lnTo>
                  <a:lnTo>
                    <a:pt x="318" y="291"/>
                  </a:lnTo>
                  <a:lnTo>
                    <a:pt x="325" y="287"/>
                  </a:lnTo>
                  <a:lnTo>
                    <a:pt x="329" y="282"/>
                  </a:lnTo>
                  <a:lnTo>
                    <a:pt x="333" y="277"/>
                  </a:lnTo>
                  <a:lnTo>
                    <a:pt x="451" y="324"/>
                  </a:lnTo>
                  <a:lnTo>
                    <a:pt x="451" y="327"/>
                  </a:lnTo>
                  <a:lnTo>
                    <a:pt x="451" y="332"/>
                  </a:lnTo>
                  <a:lnTo>
                    <a:pt x="451" y="337"/>
                  </a:lnTo>
                  <a:lnTo>
                    <a:pt x="452" y="343"/>
                  </a:lnTo>
                  <a:lnTo>
                    <a:pt x="454" y="349"/>
                  </a:lnTo>
                  <a:lnTo>
                    <a:pt x="456" y="354"/>
                  </a:lnTo>
                  <a:lnTo>
                    <a:pt x="458" y="360"/>
                  </a:lnTo>
                  <a:lnTo>
                    <a:pt x="461" y="365"/>
                  </a:lnTo>
                  <a:lnTo>
                    <a:pt x="464" y="369"/>
                  </a:lnTo>
                  <a:lnTo>
                    <a:pt x="469" y="374"/>
                  </a:lnTo>
                  <a:lnTo>
                    <a:pt x="473" y="378"/>
                  </a:lnTo>
                  <a:lnTo>
                    <a:pt x="477" y="381"/>
                  </a:lnTo>
                  <a:lnTo>
                    <a:pt x="482" y="384"/>
                  </a:lnTo>
                  <a:lnTo>
                    <a:pt x="488" y="386"/>
                  </a:lnTo>
                  <a:lnTo>
                    <a:pt x="493" y="389"/>
                  </a:lnTo>
                  <a:lnTo>
                    <a:pt x="499" y="391"/>
                  </a:lnTo>
                  <a:lnTo>
                    <a:pt x="505" y="391"/>
                  </a:lnTo>
                  <a:lnTo>
                    <a:pt x="511" y="392"/>
                  </a:lnTo>
                  <a:lnTo>
                    <a:pt x="518" y="391"/>
                  </a:lnTo>
                  <a:lnTo>
                    <a:pt x="523" y="391"/>
                  </a:lnTo>
                  <a:lnTo>
                    <a:pt x="529" y="389"/>
                  </a:lnTo>
                  <a:lnTo>
                    <a:pt x="535" y="386"/>
                  </a:lnTo>
                  <a:lnTo>
                    <a:pt x="540" y="384"/>
                  </a:lnTo>
                  <a:lnTo>
                    <a:pt x="545" y="381"/>
                  </a:lnTo>
                  <a:lnTo>
                    <a:pt x="550" y="378"/>
                  </a:lnTo>
                  <a:lnTo>
                    <a:pt x="553" y="374"/>
                  </a:lnTo>
                  <a:lnTo>
                    <a:pt x="558" y="369"/>
                  </a:lnTo>
                  <a:lnTo>
                    <a:pt x="561" y="365"/>
                  </a:lnTo>
                  <a:lnTo>
                    <a:pt x="564" y="360"/>
                  </a:lnTo>
                  <a:lnTo>
                    <a:pt x="567" y="354"/>
                  </a:lnTo>
                  <a:lnTo>
                    <a:pt x="568" y="349"/>
                  </a:lnTo>
                  <a:lnTo>
                    <a:pt x="570" y="343"/>
                  </a:lnTo>
                  <a:lnTo>
                    <a:pt x="571" y="337"/>
                  </a:lnTo>
                  <a:lnTo>
                    <a:pt x="571" y="332"/>
                  </a:lnTo>
                  <a:lnTo>
                    <a:pt x="570" y="322"/>
                  </a:lnTo>
                  <a:lnTo>
                    <a:pt x="568" y="312"/>
                  </a:lnTo>
                  <a:lnTo>
                    <a:pt x="565" y="304"/>
                  </a:lnTo>
                  <a:lnTo>
                    <a:pt x="560" y="296"/>
                  </a:lnTo>
                  <a:lnTo>
                    <a:pt x="711" y="114"/>
                  </a:lnTo>
                  <a:lnTo>
                    <a:pt x="717" y="117"/>
                  </a:lnTo>
                  <a:lnTo>
                    <a:pt x="724" y="119"/>
                  </a:lnTo>
                  <a:lnTo>
                    <a:pt x="730" y="120"/>
                  </a:lnTo>
                  <a:lnTo>
                    <a:pt x="737" y="120"/>
                  </a:lnTo>
                  <a:lnTo>
                    <a:pt x="743" y="120"/>
                  </a:lnTo>
                  <a:lnTo>
                    <a:pt x="750" y="119"/>
                  </a:lnTo>
                  <a:lnTo>
                    <a:pt x="755" y="118"/>
                  </a:lnTo>
                  <a:lnTo>
                    <a:pt x="760" y="116"/>
                  </a:lnTo>
                  <a:lnTo>
                    <a:pt x="766" y="113"/>
                  </a:lnTo>
                  <a:lnTo>
                    <a:pt x="771" y="110"/>
                  </a:lnTo>
                  <a:lnTo>
                    <a:pt x="775" y="106"/>
                  </a:lnTo>
                  <a:lnTo>
                    <a:pt x="780" y="103"/>
                  </a:lnTo>
                  <a:lnTo>
                    <a:pt x="784" y="99"/>
                  </a:lnTo>
                  <a:lnTo>
                    <a:pt x="787" y="94"/>
                  </a:lnTo>
                  <a:lnTo>
                    <a:pt x="790" y="89"/>
                  </a:lnTo>
                  <a:lnTo>
                    <a:pt x="792" y="84"/>
                  </a:lnTo>
                  <a:lnTo>
                    <a:pt x="795" y="79"/>
                  </a:lnTo>
                  <a:lnTo>
                    <a:pt x="796" y="72"/>
                  </a:lnTo>
                  <a:lnTo>
                    <a:pt x="797" y="67"/>
                  </a:lnTo>
                  <a:lnTo>
                    <a:pt x="797" y="60"/>
                  </a:lnTo>
                  <a:lnTo>
                    <a:pt x="797" y="54"/>
                  </a:lnTo>
                  <a:lnTo>
                    <a:pt x="796" y="48"/>
                  </a:lnTo>
                  <a:lnTo>
                    <a:pt x="795" y="42"/>
                  </a:lnTo>
                  <a:lnTo>
                    <a:pt x="792" y="37"/>
                  </a:lnTo>
                  <a:lnTo>
                    <a:pt x="790" y="31"/>
                  </a:lnTo>
                  <a:lnTo>
                    <a:pt x="787" y="27"/>
                  </a:lnTo>
                  <a:lnTo>
                    <a:pt x="784" y="22"/>
                  </a:lnTo>
                  <a:lnTo>
                    <a:pt x="780" y="17"/>
                  </a:lnTo>
                  <a:lnTo>
                    <a:pt x="775" y="14"/>
                  </a:lnTo>
                  <a:lnTo>
                    <a:pt x="771" y="10"/>
                  </a:lnTo>
                  <a:lnTo>
                    <a:pt x="766" y="8"/>
                  </a:lnTo>
                  <a:lnTo>
                    <a:pt x="760" y="5"/>
                  </a:lnTo>
                  <a:lnTo>
                    <a:pt x="755" y="2"/>
                  </a:lnTo>
                  <a:lnTo>
                    <a:pt x="750" y="1"/>
                  </a:lnTo>
                  <a:lnTo>
                    <a:pt x="743" y="0"/>
                  </a:lnTo>
                  <a:lnTo>
                    <a:pt x="737" y="0"/>
                  </a:lnTo>
                  <a:lnTo>
                    <a:pt x="731" y="0"/>
                  </a:lnTo>
                  <a:lnTo>
                    <a:pt x="725" y="1"/>
                  </a:lnTo>
                  <a:lnTo>
                    <a:pt x="719" y="2"/>
                  </a:lnTo>
                  <a:lnTo>
                    <a:pt x="713" y="5"/>
                  </a:lnTo>
                  <a:lnTo>
                    <a:pt x="709" y="8"/>
                  </a:lnTo>
                  <a:lnTo>
                    <a:pt x="703" y="10"/>
                  </a:lnTo>
                  <a:lnTo>
                    <a:pt x="699" y="14"/>
                  </a:lnTo>
                  <a:lnTo>
                    <a:pt x="695" y="17"/>
                  </a:lnTo>
                  <a:lnTo>
                    <a:pt x="691" y="22"/>
                  </a:lnTo>
                  <a:lnTo>
                    <a:pt x="687" y="27"/>
                  </a:lnTo>
                  <a:lnTo>
                    <a:pt x="684" y="31"/>
                  </a:lnTo>
                  <a:lnTo>
                    <a:pt x="682" y="37"/>
                  </a:lnTo>
                  <a:lnTo>
                    <a:pt x="680" y="42"/>
                  </a:lnTo>
                  <a:lnTo>
                    <a:pt x="678" y="48"/>
                  </a:lnTo>
                  <a:lnTo>
                    <a:pt x="677" y="54"/>
                  </a:lnTo>
                  <a:lnTo>
                    <a:pt x="677" y="60"/>
                  </a:lnTo>
                  <a:lnTo>
                    <a:pt x="678" y="70"/>
                  </a:lnTo>
                  <a:lnTo>
                    <a:pt x="680" y="79"/>
                  </a:lnTo>
                  <a:lnTo>
                    <a:pt x="683" y="87"/>
                  </a:lnTo>
                  <a:lnTo>
                    <a:pt x="688" y="96"/>
                  </a:lnTo>
                  <a:lnTo>
                    <a:pt x="537" y="277"/>
                  </a:lnTo>
                  <a:lnTo>
                    <a:pt x="531" y="275"/>
                  </a:lnTo>
                  <a:lnTo>
                    <a:pt x="524" y="273"/>
                  </a:lnTo>
                  <a:lnTo>
                    <a:pt x="518" y="272"/>
                  </a:lnTo>
                  <a:lnTo>
                    <a:pt x="511" y="271"/>
                  </a:lnTo>
                  <a:lnTo>
                    <a:pt x="504" y="272"/>
                  </a:lnTo>
                  <a:lnTo>
                    <a:pt x="496" y="273"/>
                  </a:lnTo>
                  <a:lnTo>
                    <a:pt x="490" y="275"/>
                  </a:lnTo>
                  <a:lnTo>
                    <a:pt x="484" y="278"/>
                  </a:lnTo>
                  <a:lnTo>
                    <a:pt x="478" y="281"/>
                  </a:lnTo>
                  <a:lnTo>
                    <a:pt x="472" y="286"/>
                  </a:lnTo>
                  <a:lnTo>
                    <a:pt x="467" y="291"/>
                  </a:lnTo>
                  <a:lnTo>
                    <a:pt x="463" y="295"/>
                  </a:lnTo>
                  <a:lnTo>
                    <a:pt x="345" y="248"/>
                  </a:lnTo>
                  <a:lnTo>
                    <a:pt x="345" y="245"/>
                  </a:lnTo>
                  <a:lnTo>
                    <a:pt x="345" y="240"/>
                  </a:lnTo>
                  <a:lnTo>
                    <a:pt x="345" y="235"/>
                  </a:lnTo>
                  <a:lnTo>
                    <a:pt x="344" y="229"/>
                  </a:lnTo>
                  <a:lnTo>
                    <a:pt x="343" y="223"/>
                  </a:lnTo>
                  <a:lnTo>
                    <a:pt x="341" y="218"/>
                  </a:lnTo>
                  <a:lnTo>
                    <a:pt x="339" y="213"/>
                  </a:lnTo>
                  <a:lnTo>
                    <a:pt x="336" y="207"/>
                  </a:lnTo>
                  <a:lnTo>
                    <a:pt x="332" y="203"/>
                  </a:lnTo>
                  <a:lnTo>
                    <a:pt x="328" y="199"/>
                  </a:lnTo>
                  <a:lnTo>
                    <a:pt x="324" y="194"/>
                  </a:lnTo>
                  <a:lnTo>
                    <a:pt x="319" y="191"/>
                  </a:lnTo>
                  <a:lnTo>
                    <a:pt x="314" y="188"/>
                  </a:lnTo>
                  <a:lnTo>
                    <a:pt x="309" y="186"/>
                  </a:lnTo>
                  <a:lnTo>
                    <a:pt x="303" y="184"/>
                  </a:lnTo>
                  <a:lnTo>
                    <a:pt x="298" y="181"/>
                  </a:lnTo>
                  <a:lnTo>
                    <a:pt x="292" y="181"/>
                  </a:lnTo>
                  <a:lnTo>
                    <a:pt x="285" y="180"/>
                  </a:lnTo>
                  <a:lnTo>
                    <a:pt x="280" y="181"/>
                  </a:lnTo>
                  <a:lnTo>
                    <a:pt x="273" y="181"/>
                  </a:lnTo>
                  <a:lnTo>
                    <a:pt x="268" y="184"/>
                  </a:lnTo>
                  <a:lnTo>
                    <a:pt x="262" y="186"/>
                  </a:lnTo>
                  <a:lnTo>
                    <a:pt x="257" y="188"/>
                  </a:lnTo>
                  <a:lnTo>
                    <a:pt x="252" y="191"/>
                  </a:lnTo>
                  <a:lnTo>
                    <a:pt x="248" y="194"/>
                  </a:lnTo>
                  <a:lnTo>
                    <a:pt x="243" y="199"/>
                  </a:lnTo>
                  <a:lnTo>
                    <a:pt x="239" y="203"/>
                  </a:lnTo>
                  <a:lnTo>
                    <a:pt x="236" y="207"/>
                  </a:lnTo>
                  <a:lnTo>
                    <a:pt x="233" y="213"/>
                  </a:lnTo>
                  <a:lnTo>
                    <a:pt x="230" y="218"/>
                  </a:lnTo>
                  <a:lnTo>
                    <a:pt x="228" y="223"/>
                  </a:lnTo>
                  <a:lnTo>
                    <a:pt x="226" y="229"/>
                  </a:lnTo>
                  <a:lnTo>
                    <a:pt x="225" y="235"/>
                  </a:lnTo>
                  <a:lnTo>
                    <a:pt x="225" y="240"/>
                  </a:lnTo>
                  <a:lnTo>
                    <a:pt x="226" y="248"/>
                  </a:lnTo>
                  <a:lnTo>
                    <a:pt x="227" y="254"/>
                  </a:lnTo>
                  <a:lnTo>
                    <a:pt x="229" y="261"/>
                  </a:lnTo>
                  <a:lnTo>
                    <a:pt x="231" y="267"/>
                  </a:lnTo>
                  <a:lnTo>
                    <a:pt x="94" y="387"/>
                  </a:lnTo>
                  <a:lnTo>
                    <a:pt x="86" y="382"/>
                  </a:lnTo>
                  <a:lnTo>
                    <a:pt x="78" y="379"/>
                  </a:lnTo>
                  <a:lnTo>
                    <a:pt x="68" y="377"/>
                  </a:lnTo>
                  <a:lnTo>
                    <a:pt x="60" y="377"/>
                  </a:lnTo>
                  <a:lnTo>
                    <a:pt x="53" y="377"/>
                  </a:lnTo>
                  <a:lnTo>
                    <a:pt x="47" y="378"/>
                  </a:lnTo>
                  <a:lnTo>
                    <a:pt x="42" y="379"/>
                  </a:lnTo>
                  <a:lnTo>
                    <a:pt x="36" y="381"/>
                  </a:lnTo>
                  <a:lnTo>
                    <a:pt x="31" y="383"/>
                  </a:lnTo>
                  <a:lnTo>
                    <a:pt x="26" y="386"/>
                  </a:lnTo>
                  <a:lnTo>
                    <a:pt x="21" y="391"/>
                  </a:lnTo>
                  <a:lnTo>
                    <a:pt x="17" y="394"/>
                  </a:lnTo>
                  <a:lnTo>
                    <a:pt x="13" y="398"/>
                  </a:lnTo>
                  <a:lnTo>
                    <a:pt x="9" y="402"/>
                  </a:lnTo>
                  <a:lnTo>
                    <a:pt x="6" y="408"/>
                  </a:lnTo>
                  <a:lnTo>
                    <a:pt x="4" y="413"/>
                  </a:lnTo>
                  <a:lnTo>
                    <a:pt x="2" y="419"/>
                  </a:lnTo>
                  <a:lnTo>
                    <a:pt x="1" y="425"/>
                  </a:lnTo>
                  <a:lnTo>
                    <a:pt x="0" y="430"/>
                  </a:lnTo>
                  <a:lnTo>
                    <a:pt x="0" y="437"/>
                  </a:lnTo>
                  <a:lnTo>
                    <a:pt x="0" y="443"/>
                  </a:lnTo>
                  <a:lnTo>
                    <a:pt x="1" y="449"/>
                  </a:lnTo>
                  <a:lnTo>
                    <a:pt x="2" y="455"/>
                  </a:lnTo>
                  <a:lnTo>
                    <a:pt x="4" y="460"/>
                  </a:lnTo>
                  <a:lnTo>
                    <a:pt x="6" y="466"/>
                  </a:lnTo>
                  <a:lnTo>
                    <a:pt x="9" y="470"/>
                  </a:lnTo>
                  <a:lnTo>
                    <a:pt x="13" y="475"/>
                  </a:lnTo>
                  <a:lnTo>
                    <a:pt x="17" y="480"/>
                  </a:lnTo>
                  <a:lnTo>
                    <a:pt x="21" y="483"/>
                  </a:lnTo>
                  <a:lnTo>
                    <a:pt x="26" y="486"/>
                  </a:lnTo>
                  <a:lnTo>
                    <a:pt x="31" y="489"/>
                  </a:lnTo>
                  <a:lnTo>
                    <a:pt x="36" y="493"/>
                  </a:lnTo>
                  <a:lnTo>
                    <a:pt x="42" y="494"/>
                  </a:lnTo>
                  <a:lnTo>
                    <a:pt x="47" y="496"/>
                  </a:lnTo>
                  <a:lnTo>
                    <a:pt x="53" y="497"/>
                  </a:lnTo>
                  <a:lnTo>
                    <a:pt x="60" y="4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sp>
        <p:nvSpPr>
          <p:cNvPr id="35" name="Овал 34">
            <a:extLst>
              <a:ext uri="{FF2B5EF4-FFF2-40B4-BE49-F238E27FC236}">
                <a16:creationId xmlns:a16="http://schemas.microsoft.com/office/drawing/2014/main" id="{BBC62739-FA35-49F8-8929-743B31F55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48808" y="3373827"/>
            <a:ext cx="1236910" cy="1236910"/>
          </a:xfrm>
          <a:prstGeom prst="ellipse">
            <a:avLst/>
          </a:prstGeom>
          <a:solidFill>
            <a:srgbClr val="B79B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4" name="Полилиния 1676" descr="Значок флажка. ">
            <a:extLst>
              <a:ext uri="{FF2B5EF4-FFF2-40B4-BE49-F238E27FC236}">
                <a16:creationId xmlns:a16="http://schemas.microsoft.com/office/drawing/2014/main" id="{6FB02354-C73F-4DCF-8004-E9CCA66963EA}"/>
              </a:ext>
            </a:extLst>
          </p:cNvPr>
          <p:cNvSpPr>
            <a:spLocks noEditPoints="1"/>
          </p:cNvSpPr>
          <p:nvPr/>
        </p:nvSpPr>
        <p:spPr bwMode="auto">
          <a:xfrm>
            <a:off x="10115335" y="3723244"/>
            <a:ext cx="516225" cy="538075"/>
          </a:xfrm>
          <a:custGeom>
            <a:avLst/>
            <a:gdLst>
              <a:gd name="T0" fmla="*/ 374 w 719"/>
              <a:gd name="T1" fmla="*/ 267 h 719"/>
              <a:gd name="T2" fmla="*/ 366 w 719"/>
              <a:gd name="T3" fmla="*/ 263 h 719"/>
              <a:gd name="T4" fmla="*/ 362 w 719"/>
              <a:gd name="T5" fmla="*/ 254 h 719"/>
              <a:gd name="T6" fmla="*/ 366 w 719"/>
              <a:gd name="T7" fmla="*/ 247 h 719"/>
              <a:gd name="T8" fmla="*/ 374 w 719"/>
              <a:gd name="T9" fmla="*/ 243 h 719"/>
              <a:gd name="T10" fmla="*/ 621 w 719"/>
              <a:gd name="T11" fmla="*/ 244 h 719"/>
              <a:gd name="T12" fmla="*/ 627 w 719"/>
              <a:gd name="T13" fmla="*/ 250 h 719"/>
              <a:gd name="T14" fmla="*/ 627 w 719"/>
              <a:gd name="T15" fmla="*/ 260 h 719"/>
              <a:gd name="T16" fmla="*/ 621 w 719"/>
              <a:gd name="T17" fmla="*/ 265 h 719"/>
              <a:gd name="T18" fmla="*/ 616 w 719"/>
              <a:gd name="T19" fmla="*/ 528 h 719"/>
              <a:gd name="T20" fmla="*/ 370 w 719"/>
              <a:gd name="T21" fmla="*/ 527 h 719"/>
              <a:gd name="T22" fmla="*/ 363 w 719"/>
              <a:gd name="T23" fmla="*/ 521 h 719"/>
              <a:gd name="T24" fmla="*/ 363 w 719"/>
              <a:gd name="T25" fmla="*/ 512 h 719"/>
              <a:gd name="T26" fmla="*/ 370 w 719"/>
              <a:gd name="T27" fmla="*/ 505 h 719"/>
              <a:gd name="T28" fmla="*/ 616 w 719"/>
              <a:gd name="T29" fmla="*/ 504 h 719"/>
              <a:gd name="T30" fmla="*/ 625 w 719"/>
              <a:gd name="T31" fmla="*/ 507 h 719"/>
              <a:gd name="T32" fmla="*/ 628 w 719"/>
              <a:gd name="T33" fmla="*/ 516 h 719"/>
              <a:gd name="T34" fmla="*/ 625 w 719"/>
              <a:gd name="T35" fmla="*/ 525 h 719"/>
              <a:gd name="T36" fmla="*/ 616 w 719"/>
              <a:gd name="T37" fmla="*/ 528 h 719"/>
              <a:gd name="T38" fmla="*/ 171 w 719"/>
              <a:gd name="T39" fmla="*/ 279 h 719"/>
              <a:gd name="T40" fmla="*/ 164 w 719"/>
              <a:gd name="T41" fmla="*/ 282 h 719"/>
              <a:gd name="T42" fmla="*/ 155 w 719"/>
              <a:gd name="T43" fmla="*/ 279 h 719"/>
              <a:gd name="T44" fmla="*/ 92 w 719"/>
              <a:gd name="T45" fmla="*/ 214 h 719"/>
              <a:gd name="T46" fmla="*/ 92 w 719"/>
              <a:gd name="T47" fmla="*/ 205 h 719"/>
              <a:gd name="T48" fmla="*/ 98 w 719"/>
              <a:gd name="T49" fmla="*/ 198 h 719"/>
              <a:gd name="T50" fmla="*/ 107 w 719"/>
              <a:gd name="T51" fmla="*/ 198 h 719"/>
              <a:gd name="T52" fmla="*/ 164 w 719"/>
              <a:gd name="T53" fmla="*/ 253 h 719"/>
              <a:gd name="T54" fmla="*/ 309 w 719"/>
              <a:gd name="T55" fmla="*/ 109 h 719"/>
              <a:gd name="T56" fmla="*/ 318 w 719"/>
              <a:gd name="T57" fmla="*/ 109 h 719"/>
              <a:gd name="T58" fmla="*/ 325 w 719"/>
              <a:gd name="T59" fmla="*/ 114 h 719"/>
              <a:gd name="T60" fmla="*/ 325 w 719"/>
              <a:gd name="T61" fmla="*/ 124 h 719"/>
              <a:gd name="T62" fmla="*/ 323 w 719"/>
              <a:gd name="T63" fmla="*/ 414 h 719"/>
              <a:gd name="T64" fmla="*/ 168 w 719"/>
              <a:gd name="T65" fmla="*/ 568 h 719"/>
              <a:gd name="T66" fmla="*/ 158 w 719"/>
              <a:gd name="T67" fmla="*/ 568 h 719"/>
              <a:gd name="T68" fmla="*/ 94 w 719"/>
              <a:gd name="T69" fmla="*/ 505 h 719"/>
              <a:gd name="T70" fmla="*/ 91 w 719"/>
              <a:gd name="T71" fmla="*/ 497 h 719"/>
              <a:gd name="T72" fmla="*/ 94 w 719"/>
              <a:gd name="T73" fmla="*/ 488 h 719"/>
              <a:gd name="T74" fmla="*/ 103 w 719"/>
              <a:gd name="T75" fmla="*/ 485 h 719"/>
              <a:gd name="T76" fmla="*/ 111 w 719"/>
              <a:gd name="T77" fmla="*/ 488 h 719"/>
              <a:gd name="T78" fmla="*/ 306 w 719"/>
              <a:gd name="T79" fmla="*/ 397 h 719"/>
              <a:gd name="T80" fmla="*/ 314 w 719"/>
              <a:gd name="T81" fmla="*/ 394 h 719"/>
              <a:gd name="T82" fmla="*/ 323 w 719"/>
              <a:gd name="T83" fmla="*/ 398 h 719"/>
              <a:gd name="T84" fmla="*/ 326 w 719"/>
              <a:gd name="T85" fmla="*/ 406 h 719"/>
              <a:gd name="T86" fmla="*/ 323 w 719"/>
              <a:gd name="T87" fmla="*/ 414 h 719"/>
              <a:gd name="T88" fmla="*/ 12 w 719"/>
              <a:gd name="T89" fmla="*/ 0 h 719"/>
              <a:gd name="T90" fmla="*/ 3 w 719"/>
              <a:gd name="T91" fmla="*/ 5 h 719"/>
              <a:gd name="T92" fmla="*/ 0 w 719"/>
              <a:gd name="T93" fmla="*/ 13 h 719"/>
              <a:gd name="T94" fmla="*/ 1 w 719"/>
              <a:gd name="T95" fmla="*/ 713 h 719"/>
              <a:gd name="T96" fmla="*/ 8 w 719"/>
              <a:gd name="T97" fmla="*/ 719 h 719"/>
              <a:gd name="T98" fmla="*/ 707 w 719"/>
              <a:gd name="T99" fmla="*/ 719 h 719"/>
              <a:gd name="T100" fmla="*/ 716 w 719"/>
              <a:gd name="T101" fmla="*/ 716 h 719"/>
              <a:gd name="T102" fmla="*/ 719 w 719"/>
              <a:gd name="T103" fmla="*/ 707 h 719"/>
              <a:gd name="T104" fmla="*/ 718 w 719"/>
              <a:gd name="T105" fmla="*/ 8 h 719"/>
              <a:gd name="T106" fmla="*/ 711 w 719"/>
              <a:gd name="T107" fmla="*/ 2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719" h="719">
                <a:moveTo>
                  <a:pt x="616" y="267"/>
                </a:moveTo>
                <a:lnTo>
                  <a:pt x="374" y="267"/>
                </a:lnTo>
                <a:lnTo>
                  <a:pt x="370" y="265"/>
                </a:lnTo>
                <a:lnTo>
                  <a:pt x="366" y="263"/>
                </a:lnTo>
                <a:lnTo>
                  <a:pt x="363" y="260"/>
                </a:lnTo>
                <a:lnTo>
                  <a:pt x="362" y="254"/>
                </a:lnTo>
                <a:lnTo>
                  <a:pt x="363" y="250"/>
                </a:lnTo>
                <a:lnTo>
                  <a:pt x="366" y="247"/>
                </a:lnTo>
                <a:lnTo>
                  <a:pt x="370" y="244"/>
                </a:lnTo>
                <a:lnTo>
                  <a:pt x="374" y="243"/>
                </a:lnTo>
                <a:lnTo>
                  <a:pt x="616" y="243"/>
                </a:lnTo>
                <a:lnTo>
                  <a:pt x="621" y="244"/>
                </a:lnTo>
                <a:lnTo>
                  <a:pt x="625" y="247"/>
                </a:lnTo>
                <a:lnTo>
                  <a:pt x="627" y="250"/>
                </a:lnTo>
                <a:lnTo>
                  <a:pt x="628" y="254"/>
                </a:lnTo>
                <a:lnTo>
                  <a:pt x="627" y="260"/>
                </a:lnTo>
                <a:lnTo>
                  <a:pt x="625" y="263"/>
                </a:lnTo>
                <a:lnTo>
                  <a:pt x="621" y="265"/>
                </a:lnTo>
                <a:lnTo>
                  <a:pt x="616" y="267"/>
                </a:lnTo>
                <a:close/>
                <a:moveTo>
                  <a:pt x="616" y="528"/>
                </a:moveTo>
                <a:lnTo>
                  <a:pt x="374" y="528"/>
                </a:lnTo>
                <a:lnTo>
                  <a:pt x="370" y="527"/>
                </a:lnTo>
                <a:lnTo>
                  <a:pt x="366" y="525"/>
                </a:lnTo>
                <a:lnTo>
                  <a:pt x="363" y="521"/>
                </a:lnTo>
                <a:lnTo>
                  <a:pt x="362" y="516"/>
                </a:lnTo>
                <a:lnTo>
                  <a:pt x="363" y="512"/>
                </a:lnTo>
                <a:lnTo>
                  <a:pt x="366" y="507"/>
                </a:lnTo>
                <a:lnTo>
                  <a:pt x="370" y="505"/>
                </a:lnTo>
                <a:lnTo>
                  <a:pt x="374" y="504"/>
                </a:lnTo>
                <a:lnTo>
                  <a:pt x="616" y="504"/>
                </a:lnTo>
                <a:lnTo>
                  <a:pt x="621" y="505"/>
                </a:lnTo>
                <a:lnTo>
                  <a:pt x="625" y="507"/>
                </a:lnTo>
                <a:lnTo>
                  <a:pt x="627" y="512"/>
                </a:lnTo>
                <a:lnTo>
                  <a:pt x="628" y="516"/>
                </a:lnTo>
                <a:lnTo>
                  <a:pt x="627" y="521"/>
                </a:lnTo>
                <a:lnTo>
                  <a:pt x="625" y="525"/>
                </a:lnTo>
                <a:lnTo>
                  <a:pt x="621" y="527"/>
                </a:lnTo>
                <a:lnTo>
                  <a:pt x="616" y="528"/>
                </a:lnTo>
                <a:close/>
                <a:moveTo>
                  <a:pt x="323" y="127"/>
                </a:moveTo>
                <a:lnTo>
                  <a:pt x="171" y="279"/>
                </a:lnTo>
                <a:lnTo>
                  <a:pt x="168" y="282"/>
                </a:lnTo>
                <a:lnTo>
                  <a:pt x="164" y="282"/>
                </a:lnTo>
                <a:lnTo>
                  <a:pt x="158" y="282"/>
                </a:lnTo>
                <a:lnTo>
                  <a:pt x="155" y="279"/>
                </a:lnTo>
                <a:lnTo>
                  <a:pt x="94" y="218"/>
                </a:lnTo>
                <a:lnTo>
                  <a:pt x="92" y="214"/>
                </a:lnTo>
                <a:lnTo>
                  <a:pt x="91" y="209"/>
                </a:lnTo>
                <a:lnTo>
                  <a:pt x="92" y="205"/>
                </a:lnTo>
                <a:lnTo>
                  <a:pt x="94" y="201"/>
                </a:lnTo>
                <a:lnTo>
                  <a:pt x="98" y="198"/>
                </a:lnTo>
                <a:lnTo>
                  <a:pt x="103" y="197"/>
                </a:lnTo>
                <a:lnTo>
                  <a:pt x="107" y="198"/>
                </a:lnTo>
                <a:lnTo>
                  <a:pt x="111" y="201"/>
                </a:lnTo>
                <a:lnTo>
                  <a:pt x="164" y="253"/>
                </a:lnTo>
                <a:lnTo>
                  <a:pt x="306" y="111"/>
                </a:lnTo>
                <a:lnTo>
                  <a:pt x="309" y="109"/>
                </a:lnTo>
                <a:lnTo>
                  <a:pt x="314" y="108"/>
                </a:lnTo>
                <a:lnTo>
                  <a:pt x="318" y="109"/>
                </a:lnTo>
                <a:lnTo>
                  <a:pt x="323" y="111"/>
                </a:lnTo>
                <a:lnTo>
                  <a:pt x="325" y="114"/>
                </a:lnTo>
                <a:lnTo>
                  <a:pt x="326" y="119"/>
                </a:lnTo>
                <a:lnTo>
                  <a:pt x="325" y="124"/>
                </a:lnTo>
                <a:lnTo>
                  <a:pt x="323" y="127"/>
                </a:lnTo>
                <a:close/>
                <a:moveTo>
                  <a:pt x="323" y="414"/>
                </a:moveTo>
                <a:lnTo>
                  <a:pt x="171" y="565"/>
                </a:lnTo>
                <a:lnTo>
                  <a:pt x="168" y="568"/>
                </a:lnTo>
                <a:lnTo>
                  <a:pt x="164" y="569"/>
                </a:lnTo>
                <a:lnTo>
                  <a:pt x="158" y="568"/>
                </a:lnTo>
                <a:lnTo>
                  <a:pt x="155" y="565"/>
                </a:lnTo>
                <a:lnTo>
                  <a:pt x="94" y="505"/>
                </a:lnTo>
                <a:lnTo>
                  <a:pt x="92" y="502"/>
                </a:lnTo>
                <a:lnTo>
                  <a:pt x="91" y="497"/>
                </a:lnTo>
                <a:lnTo>
                  <a:pt x="92" y="493"/>
                </a:lnTo>
                <a:lnTo>
                  <a:pt x="94" y="488"/>
                </a:lnTo>
                <a:lnTo>
                  <a:pt x="98" y="486"/>
                </a:lnTo>
                <a:lnTo>
                  <a:pt x="103" y="485"/>
                </a:lnTo>
                <a:lnTo>
                  <a:pt x="107" y="486"/>
                </a:lnTo>
                <a:lnTo>
                  <a:pt x="111" y="488"/>
                </a:lnTo>
                <a:lnTo>
                  <a:pt x="164" y="540"/>
                </a:lnTo>
                <a:lnTo>
                  <a:pt x="306" y="397"/>
                </a:lnTo>
                <a:lnTo>
                  <a:pt x="309" y="395"/>
                </a:lnTo>
                <a:lnTo>
                  <a:pt x="314" y="394"/>
                </a:lnTo>
                <a:lnTo>
                  <a:pt x="318" y="395"/>
                </a:lnTo>
                <a:lnTo>
                  <a:pt x="323" y="398"/>
                </a:lnTo>
                <a:lnTo>
                  <a:pt x="325" y="401"/>
                </a:lnTo>
                <a:lnTo>
                  <a:pt x="326" y="406"/>
                </a:lnTo>
                <a:lnTo>
                  <a:pt x="325" y="410"/>
                </a:lnTo>
                <a:lnTo>
                  <a:pt x="323" y="414"/>
                </a:lnTo>
                <a:close/>
                <a:moveTo>
                  <a:pt x="707" y="0"/>
                </a:moveTo>
                <a:lnTo>
                  <a:pt x="12" y="0"/>
                </a:lnTo>
                <a:lnTo>
                  <a:pt x="8" y="2"/>
                </a:lnTo>
                <a:lnTo>
                  <a:pt x="3" y="5"/>
                </a:lnTo>
                <a:lnTo>
                  <a:pt x="1" y="8"/>
                </a:lnTo>
                <a:lnTo>
                  <a:pt x="0" y="13"/>
                </a:lnTo>
                <a:lnTo>
                  <a:pt x="0" y="707"/>
                </a:lnTo>
                <a:lnTo>
                  <a:pt x="1" y="713"/>
                </a:lnTo>
                <a:lnTo>
                  <a:pt x="3" y="716"/>
                </a:lnTo>
                <a:lnTo>
                  <a:pt x="8" y="719"/>
                </a:lnTo>
                <a:lnTo>
                  <a:pt x="12" y="719"/>
                </a:lnTo>
                <a:lnTo>
                  <a:pt x="707" y="719"/>
                </a:lnTo>
                <a:lnTo>
                  <a:pt x="711" y="719"/>
                </a:lnTo>
                <a:lnTo>
                  <a:pt x="716" y="716"/>
                </a:lnTo>
                <a:lnTo>
                  <a:pt x="718" y="713"/>
                </a:lnTo>
                <a:lnTo>
                  <a:pt x="719" y="707"/>
                </a:lnTo>
                <a:lnTo>
                  <a:pt x="719" y="13"/>
                </a:lnTo>
                <a:lnTo>
                  <a:pt x="718" y="8"/>
                </a:lnTo>
                <a:lnTo>
                  <a:pt x="716" y="5"/>
                </a:lnTo>
                <a:lnTo>
                  <a:pt x="711" y="2"/>
                </a:lnTo>
                <a:lnTo>
                  <a:pt x="70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BBC62739-FA35-49F8-8929-743B31F55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72823" y="5191403"/>
            <a:ext cx="1236910" cy="1236910"/>
          </a:xfrm>
          <a:prstGeom prst="ellipse">
            <a:avLst/>
          </a:prstGeom>
          <a:solidFill>
            <a:srgbClr val="B79B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BBC62739-FA35-49F8-8929-743B31F55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738613" y="5134485"/>
            <a:ext cx="1236910" cy="1236910"/>
          </a:xfrm>
          <a:prstGeom prst="ellipse">
            <a:avLst/>
          </a:prstGeom>
          <a:solidFill>
            <a:srgbClr val="124A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BBC62739-FA35-49F8-8929-743B31F55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4530" y="7008980"/>
            <a:ext cx="1236910" cy="1236910"/>
          </a:xfrm>
          <a:prstGeom prst="ellipse">
            <a:avLst/>
          </a:prstGeom>
          <a:solidFill>
            <a:srgbClr val="124A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BBC62739-FA35-49F8-8929-743B31F55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885138" y="7008653"/>
            <a:ext cx="1236910" cy="1236910"/>
          </a:xfrm>
          <a:prstGeom prst="ellipse">
            <a:avLst/>
          </a:prstGeom>
          <a:solidFill>
            <a:srgbClr val="B79B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32" name="Полилиния 4346" descr="Значок диаграммы ящик с усами. ">
            <a:extLst>
              <a:ext uri="{FF2B5EF4-FFF2-40B4-BE49-F238E27FC236}">
                <a16:creationId xmlns:a16="http://schemas.microsoft.com/office/drawing/2014/main" id="{D131817A-5B27-4718-8BAC-45C9CEDA45D9}"/>
              </a:ext>
            </a:extLst>
          </p:cNvPr>
          <p:cNvSpPr>
            <a:spLocks noEditPoints="1"/>
          </p:cNvSpPr>
          <p:nvPr/>
        </p:nvSpPr>
        <p:spPr bwMode="auto">
          <a:xfrm>
            <a:off x="6005916" y="5562947"/>
            <a:ext cx="570724" cy="570724"/>
          </a:xfrm>
          <a:custGeom>
            <a:avLst/>
            <a:gdLst>
              <a:gd name="T0" fmla="*/ 706 w 898"/>
              <a:gd name="T1" fmla="*/ 479 h 898"/>
              <a:gd name="T2" fmla="*/ 652 w 898"/>
              <a:gd name="T3" fmla="*/ 556 h 898"/>
              <a:gd name="T4" fmla="*/ 632 w 898"/>
              <a:gd name="T5" fmla="*/ 551 h 898"/>
              <a:gd name="T6" fmla="*/ 576 w 898"/>
              <a:gd name="T7" fmla="*/ 477 h 898"/>
              <a:gd name="T8" fmla="*/ 571 w 898"/>
              <a:gd name="T9" fmla="*/ 398 h 898"/>
              <a:gd name="T10" fmla="*/ 628 w 898"/>
              <a:gd name="T11" fmla="*/ 129 h 898"/>
              <a:gd name="T12" fmla="*/ 643 w 898"/>
              <a:gd name="T13" fmla="*/ 114 h 898"/>
              <a:gd name="T14" fmla="*/ 658 w 898"/>
              <a:gd name="T15" fmla="*/ 129 h 898"/>
              <a:gd name="T16" fmla="*/ 717 w 898"/>
              <a:gd name="T17" fmla="*/ 398 h 898"/>
              <a:gd name="T18" fmla="*/ 621 w 898"/>
              <a:gd name="T19" fmla="*/ 758 h 898"/>
              <a:gd name="T20" fmla="*/ 589 w 898"/>
              <a:gd name="T21" fmla="*/ 727 h 898"/>
              <a:gd name="T22" fmla="*/ 589 w 898"/>
              <a:gd name="T23" fmla="*/ 680 h 898"/>
              <a:gd name="T24" fmla="*/ 621 w 898"/>
              <a:gd name="T25" fmla="*/ 648 h 898"/>
              <a:gd name="T26" fmla="*/ 667 w 898"/>
              <a:gd name="T27" fmla="*/ 648 h 898"/>
              <a:gd name="T28" fmla="*/ 699 w 898"/>
              <a:gd name="T29" fmla="*/ 680 h 898"/>
              <a:gd name="T30" fmla="*/ 699 w 898"/>
              <a:gd name="T31" fmla="*/ 727 h 898"/>
              <a:gd name="T32" fmla="*/ 667 w 898"/>
              <a:gd name="T33" fmla="*/ 758 h 898"/>
              <a:gd name="T34" fmla="*/ 536 w 898"/>
              <a:gd name="T35" fmla="*/ 294 h 898"/>
              <a:gd name="T36" fmla="*/ 479 w 898"/>
              <a:gd name="T37" fmla="*/ 546 h 898"/>
              <a:gd name="T38" fmla="*/ 461 w 898"/>
              <a:gd name="T39" fmla="*/ 558 h 898"/>
              <a:gd name="T40" fmla="*/ 450 w 898"/>
              <a:gd name="T41" fmla="*/ 299 h 898"/>
              <a:gd name="T42" fmla="*/ 390 w 898"/>
              <a:gd name="T43" fmla="*/ 287 h 898"/>
              <a:gd name="T44" fmla="*/ 398 w 898"/>
              <a:gd name="T45" fmla="*/ 211 h 898"/>
              <a:gd name="T46" fmla="*/ 454 w 898"/>
              <a:gd name="T47" fmla="*/ 118 h 898"/>
              <a:gd name="T48" fmla="*/ 475 w 898"/>
              <a:gd name="T49" fmla="*/ 118 h 898"/>
              <a:gd name="T50" fmla="*/ 530 w 898"/>
              <a:gd name="T51" fmla="*/ 211 h 898"/>
              <a:gd name="T52" fmla="*/ 465 w 898"/>
              <a:gd name="T53" fmla="*/ 763 h 898"/>
              <a:gd name="T54" fmla="*/ 422 w 898"/>
              <a:gd name="T55" fmla="*/ 745 h 898"/>
              <a:gd name="T56" fmla="*/ 405 w 898"/>
              <a:gd name="T57" fmla="*/ 703 h 898"/>
              <a:gd name="T58" fmla="*/ 422 w 898"/>
              <a:gd name="T59" fmla="*/ 661 h 898"/>
              <a:gd name="T60" fmla="*/ 465 w 898"/>
              <a:gd name="T61" fmla="*/ 643 h 898"/>
              <a:gd name="T62" fmla="*/ 506 w 898"/>
              <a:gd name="T63" fmla="*/ 661 h 898"/>
              <a:gd name="T64" fmla="*/ 525 w 898"/>
              <a:gd name="T65" fmla="*/ 703 h 898"/>
              <a:gd name="T66" fmla="*/ 506 w 898"/>
              <a:gd name="T67" fmla="*/ 745 h 898"/>
              <a:gd name="T68" fmla="*/ 465 w 898"/>
              <a:gd name="T69" fmla="*/ 763 h 898"/>
              <a:gd name="T70" fmla="*/ 318 w 898"/>
              <a:gd name="T71" fmla="*/ 419 h 898"/>
              <a:gd name="T72" fmla="*/ 263 w 898"/>
              <a:gd name="T73" fmla="*/ 556 h 898"/>
              <a:gd name="T74" fmla="*/ 242 w 898"/>
              <a:gd name="T75" fmla="*/ 551 h 898"/>
              <a:gd name="T76" fmla="*/ 186 w 898"/>
              <a:gd name="T77" fmla="*/ 417 h 898"/>
              <a:gd name="T78" fmla="*/ 181 w 898"/>
              <a:gd name="T79" fmla="*/ 339 h 898"/>
              <a:gd name="T80" fmla="*/ 240 w 898"/>
              <a:gd name="T81" fmla="*/ 129 h 898"/>
              <a:gd name="T82" fmla="*/ 255 w 898"/>
              <a:gd name="T83" fmla="*/ 114 h 898"/>
              <a:gd name="T84" fmla="*/ 270 w 898"/>
              <a:gd name="T85" fmla="*/ 129 h 898"/>
              <a:gd name="T86" fmla="*/ 329 w 898"/>
              <a:gd name="T87" fmla="*/ 339 h 898"/>
              <a:gd name="T88" fmla="*/ 231 w 898"/>
              <a:gd name="T89" fmla="*/ 758 h 898"/>
              <a:gd name="T90" fmla="*/ 200 w 898"/>
              <a:gd name="T91" fmla="*/ 727 h 898"/>
              <a:gd name="T92" fmla="*/ 200 w 898"/>
              <a:gd name="T93" fmla="*/ 680 h 898"/>
              <a:gd name="T94" fmla="*/ 231 w 898"/>
              <a:gd name="T95" fmla="*/ 648 h 898"/>
              <a:gd name="T96" fmla="*/ 278 w 898"/>
              <a:gd name="T97" fmla="*/ 648 h 898"/>
              <a:gd name="T98" fmla="*/ 311 w 898"/>
              <a:gd name="T99" fmla="*/ 680 h 898"/>
              <a:gd name="T100" fmla="*/ 311 w 898"/>
              <a:gd name="T101" fmla="*/ 727 h 898"/>
              <a:gd name="T102" fmla="*/ 278 w 898"/>
              <a:gd name="T103" fmla="*/ 758 h 898"/>
              <a:gd name="T104" fmla="*/ 10 w 898"/>
              <a:gd name="T105" fmla="*/ 2 h 898"/>
              <a:gd name="T106" fmla="*/ 1 w 898"/>
              <a:gd name="T107" fmla="*/ 886 h 898"/>
              <a:gd name="T108" fmla="*/ 883 w 898"/>
              <a:gd name="T109" fmla="*/ 898 h 898"/>
              <a:gd name="T110" fmla="*/ 898 w 898"/>
              <a:gd name="T111" fmla="*/ 883 h 898"/>
              <a:gd name="T112" fmla="*/ 886 w 898"/>
              <a:gd name="T113" fmla="*/ 0 h 8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8" h="898">
                <a:moveTo>
                  <a:pt x="718" y="464"/>
                </a:moveTo>
                <a:lnTo>
                  <a:pt x="718" y="467"/>
                </a:lnTo>
                <a:lnTo>
                  <a:pt x="717" y="470"/>
                </a:lnTo>
                <a:lnTo>
                  <a:pt x="716" y="472"/>
                </a:lnTo>
                <a:lnTo>
                  <a:pt x="714" y="474"/>
                </a:lnTo>
                <a:lnTo>
                  <a:pt x="712" y="477"/>
                </a:lnTo>
                <a:lnTo>
                  <a:pt x="710" y="478"/>
                </a:lnTo>
                <a:lnTo>
                  <a:pt x="706" y="479"/>
                </a:lnTo>
                <a:lnTo>
                  <a:pt x="703" y="479"/>
                </a:lnTo>
                <a:lnTo>
                  <a:pt x="658" y="479"/>
                </a:lnTo>
                <a:lnTo>
                  <a:pt x="658" y="543"/>
                </a:lnTo>
                <a:lnTo>
                  <a:pt x="658" y="546"/>
                </a:lnTo>
                <a:lnTo>
                  <a:pt x="657" y="549"/>
                </a:lnTo>
                <a:lnTo>
                  <a:pt x="656" y="551"/>
                </a:lnTo>
                <a:lnTo>
                  <a:pt x="654" y="554"/>
                </a:lnTo>
                <a:lnTo>
                  <a:pt x="652" y="556"/>
                </a:lnTo>
                <a:lnTo>
                  <a:pt x="650" y="557"/>
                </a:lnTo>
                <a:lnTo>
                  <a:pt x="647" y="558"/>
                </a:lnTo>
                <a:lnTo>
                  <a:pt x="643" y="558"/>
                </a:lnTo>
                <a:lnTo>
                  <a:pt x="641" y="558"/>
                </a:lnTo>
                <a:lnTo>
                  <a:pt x="638" y="557"/>
                </a:lnTo>
                <a:lnTo>
                  <a:pt x="636" y="556"/>
                </a:lnTo>
                <a:lnTo>
                  <a:pt x="634" y="554"/>
                </a:lnTo>
                <a:lnTo>
                  <a:pt x="632" y="551"/>
                </a:lnTo>
                <a:lnTo>
                  <a:pt x="631" y="549"/>
                </a:lnTo>
                <a:lnTo>
                  <a:pt x="629" y="546"/>
                </a:lnTo>
                <a:lnTo>
                  <a:pt x="628" y="543"/>
                </a:lnTo>
                <a:lnTo>
                  <a:pt x="628" y="479"/>
                </a:lnTo>
                <a:lnTo>
                  <a:pt x="583" y="479"/>
                </a:lnTo>
                <a:lnTo>
                  <a:pt x="581" y="479"/>
                </a:lnTo>
                <a:lnTo>
                  <a:pt x="578" y="478"/>
                </a:lnTo>
                <a:lnTo>
                  <a:pt x="576" y="477"/>
                </a:lnTo>
                <a:lnTo>
                  <a:pt x="574" y="474"/>
                </a:lnTo>
                <a:lnTo>
                  <a:pt x="572" y="472"/>
                </a:lnTo>
                <a:lnTo>
                  <a:pt x="571" y="470"/>
                </a:lnTo>
                <a:lnTo>
                  <a:pt x="570" y="467"/>
                </a:lnTo>
                <a:lnTo>
                  <a:pt x="570" y="464"/>
                </a:lnTo>
                <a:lnTo>
                  <a:pt x="570" y="404"/>
                </a:lnTo>
                <a:lnTo>
                  <a:pt x="570" y="402"/>
                </a:lnTo>
                <a:lnTo>
                  <a:pt x="571" y="398"/>
                </a:lnTo>
                <a:lnTo>
                  <a:pt x="572" y="396"/>
                </a:lnTo>
                <a:lnTo>
                  <a:pt x="574" y="394"/>
                </a:lnTo>
                <a:lnTo>
                  <a:pt x="576" y="392"/>
                </a:lnTo>
                <a:lnTo>
                  <a:pt x="578" y="391"/>
                </a:lnTo>
                <a:lnTo>
                  <a:pt x="581" y="390"/>
                </a:lnTo>
                <a:lnTo>
                  <a:pt x="583" y="389"/>
                </a:lnTo>
                <a:lnTo>
                  <a:pt x="628" y="389"/>
                </a:lnTo>
                <a:lnTo>
                  <a:pt x="628" y="129"/>
                </a:lnTo>
                <a:lnTo>
                  <a:pt x="629" y="126"/>
                </a:lnTo>
                <a:lnTo>
                  <a:pt x="631" y="123"/>
                </a:lnTo>
                <a:lnTo>
                  <a:pt x="632" y="121"/>
                </a:lnTo>
                <a:lnTo>
                  <a:pt x="634" y="118"/>
                </a:lnTo>
                <a:lnTo>
                  <a:pt x="636" y="117"/>
                </a:lnTo>
                <a:lnTo>
                  <a:pt x="638" y="115"/>
                </a:lnTo>
                <a:lnTo>
                  <a:pt x="641" y="114"/>
                </a:lnTo>
                <a:lnTo>
                  <a:pt x="643" y="114"/>
                </a:lnTo>
                <a:lnTo>
                  <a:pt x="647" y="114"/>
                </a:lnTo>
                <a:lnTo>
                  <a:pt x="650" y="115"/>
                </a:lnTo>
                <a:lnTo>
                  <a:pt x="652" y="117"/>
                </a:lnTo>
                <a:lnTo>
                  <a:pt x="654" y="118"/>
                </a:lnTo>
                <a:lnTo>
                  <a:pt x="656" y="121"/>
                </a:lnTo>
                <a:lnTo>
                  <a:pt x="657" y="123"/>
                </a:lnTo>
                <a:lnTo>
                  <a:pt x="658" y="127"/>
                </a:lnTo>
                <a:lnTo>
                  <a:pt x="658" y="129"/>
                </a:lnTo>
                <a:lnTo>
                  <a:pt x="658" y="389"/>
                </a:lnTo>
                <a:lnTo>
                  <a:pt x="703" y="389"/>
                </a:lnTo>
                <a:lnTo>
                  <a:pt x="706" y="390"/>
                </a:lnTo>
                <a:lnTo>
                  <a:pt x="710" y="391"/>
                </a:lnTo>
                <a:lnTo>
                  <a:pt x="712" y="392"/>
                </a:lnTo>
                <a:lnTo>
                  <a:pt x="714" y="394"/>
                </a:lnTo>
                <a:lnTo>
                  <a:pt x="716" y="396"/>
                </a:lnTo>
                <a:lnTo>
                  <a:pt x="717" y="398"/>
                </a:lnTo>
                <a:lnTo>
                  <a:pt x="718" y="402"/>
                </a:lnTo>
                <a:lnTo>
                  <a:pt x="718" y="404"/>
                </a:lnTo>
                <a:lnTo>
                  <a:pt x="718" y="464"/>
                </a:lnTo>
                <a:close/>
                <a:moveTo>
                  <a:pt x="643" y="763"/>
                </a:moveTo>
                <a:lnTo>
                  <a:pt x="638" y="762"/>
                </a:lnTo>
                <a:lnTo>
                  <a:pt x="632" y="762"/>
                </a:lnTo>
                <a:lnTo>
                  <a:pt x="626" y="760"/>
                </a:lnTo>
                <a:lnTo>
                  <a:pt x="621" y="758"/>
                </a:lnTo>
                <a:lnTo>
                  <a:pt x="616" y="756"/>
                </a:lnTo>
                <a:lnTo>
                  <a:pt x="610" y="753"/>
                </a:lnTo>
                <a:lnTo>
                  <a:pt x="606" y="749"/>
                </a:lnTo>
                <a:lnTo>
                  <a:pt x="602" y="745"/>
                </a:lnTo>
                <a:lnTo>
                  <a:pt x="597" y="741"/>
                </a:lnTo>
                <a:lnTo>
                  <a:pt x="594" y="737"/>
                </a:lnTo>
                <a:lnTo>
                  <a:pt x="591" y="731"/>
                </a:lnTo>
                <a:lnTo>
                  <a:pt x="589" y="727"/>
                </a:lnTo>
                <a:lnTo>
                  <a:pt x="587" y="720"/>
                </a:lnTo>
                <a:lnTo>
                  <a:pt x="586" y="715"/>
                </a:lnTo>
                <a:lnTo>
                  <a:pt x="584" y="710"/>
                </a:lnTo>
                <a:lnTo>
                  <a:pt x="583" y="703"/>
                </a:lnTo>
                <a:lnTo>
                  <a:pt x="584" y="697"/>
                </a:lnTo>
                <a:lnTo>
                  <a:pt x="586" y="692"/>
                </a:lnTo>
                <a:lnTo>
                  <a:pt x="587" y="685"/>
                </a:lnTo>
                <a:lnTo>
                  <a:pt x="589" y="680"/>
                </a:lnTo>
                <a:lnTo>
                  <a:pt x="591" y="674"/>
                </a:lnTo>
                <a:lnTo>
                  <a:pt x="594" y="670"/>
                </a:lnTo>
                <a:lnTo>
                  <a:pt x="597" y="665"/>
                </a:lnTo>
                <a:lnTo>
                  <a:pt x="602" y="661"/>
                </a:lnTo>
                <a:lnTo>
                  <a:pt x="606" y="657"/>
                </a:lnTo>
                <a:lnTo>
                  <a:pt x="610" y="653"/>
                </a:lnTo>
                <a:lnTo>
                  <a:pt x="616" y="651"/>
                </a:lnTo>
                <a:lnTo>
                  <a:pt x="621" y="648"/>
                </a:lnTo>
                <a:lnTo>
                  <a:pt x="626" y="646"/>
                </a:lnTo>
                <a:lnTo>
                  <a:pt x="632" y="645"/>
                </a:lnTo>
                <a:lnTo>
                  <a:pt x="638" y="643"/>
                </a:lnTo>
                <a:lnTo>
                  <a:pt x="643" y="643"/>
                </a:lnTo>
                <a:lnTo>
                  <a:pt x="650" y="643"/>
                </a:lnTo>
                <a:lnTo>
                  <a:pt x="656" y="645"/>
                </a:lnTo>
                <a:lnTo>
                  <a:pt x="662" y="646"/>
                </a:lnTo>
                <a:lnTo>
                  <a:pt x="667" y="648"/>
                </a:lnTo>
                <a:lnTo>
                  <a:pt x="672" y="651"/>
                </a:lnTo>
                <a:lnTo>
                  <a:pt x="678" y="653"/>
                </a:lnTo>
                <a:lnTo>
                  <a:pt x="682" y="657"/>
                </a:lnTo>
                <a:lnTo>
                  <a:pt x="686" y="661"/>
                </a:lnTo>
                <a:lnTo>
                  <a:pt x="690" y="665"/>
                </a:lnTo>
                <a:lnTo>
                  <a:pt x="694" y="670"/>
                </a:lnTo>
                <a:lnTo>
                  <a:pt x="697" y="674"/>
                </a:lnTo>
                <a:lnTo>
                  <a:pt x="699" y="680"/>
                </a:lnTo>
                <a:lnTo>
                  <a:pt x="701" y="685"/>
                </a:lnTo>
                <a:lnTo>
                  <a:pt x="702" y="692"/>
                </a:lnTo>
                <a:lnTo>
                  <a:pt x="703" y="697"/>
                </a:lnTo>
                <a:lnTo>
                  <a:pt x="703" y="703"/>
                </a:lnTo>
                <a:lnTo>
                  <a:pt x="703" y="710"/>
                </a:lnTo>
                <a:lnTo>
                  <a:pt x="702" y="715"/>
                </a:lnTo>
                <a:lnTo>
                  <a:pt x="701" y="720"/>
                </a:lnTo>
                <a:lnTo>
                  <a:pt x="699" y="727"/>
                </a:lnTo>
                <a:lnTo>
                  <a:pt x="697" y="731"/>
                </a:lnTo>
                <a:lnTo>
                  <a:pt x="694" y="737"/>
                </a:lnTo>
                <a:lnTo>
                  <a:pt x="690" y="741"/>
                </a:lnTo>
                <a:lnTo>
                  <a:pt x="686" y="745"/>
                </a:lnTo>
                <a:lnTo>
                  <a:pt x="682" y="749"/>
                </a:lnTo>
                <a:lnTo>
                  <a:pt x="678" y="753"/>
                </a:lnTo>
                <a:lnTo>
                  <a:pt x="672" y="756"/>
                </a:lnTo>
                <a:lnTo>
                  <a:pt x="667" y="758"/>
                </a:lnTo>
                <a:lnTo>
                  <a:pt x="662" y="760"/>
                </a:lnTo>
                <a:lnTo>
                  <a:pt x="656" y="762"/>
                </a:lnTo>
                <a:lnTo>
                  <a:pt x="650" y="762"/>
                </a:lnTo>
                <a:lnTo>
                  <a:pt x="643" y="763"/>
                </a:lnTo>
                <a:close/>
                <a:moveTo>
                  <a:pt x="540" y="284"/>
                </a:moveTo>
                <a:lnTo>
                  <a:pt x="538" y="287"/>
                </a:lnTo>
                <a:lnTo>
                  <a:pt x="537" y="290"/>
                </a:lnTo>
                <a:lnTo>
                  <a:pt x="536" y="294"/>
                </a:lnTo>
                <a:lnTo>
                  <a:pt x="534" y="296"/>
                </a:lnTo>
                <a:lnTo>
                  <a:pt x="532" y="297"/>
                </a:lnTo>
                <a:lnTo>
                  <a:pt x="530" y="298"/>
                </a:lnTo>
                <a:lnTo>
                  <a:pt x="527" y="299"/>
                </a:lnTo>
                <a:lnTo>
                  <a:pt x="525" y="299"/>
                </a:lnTo>
                <a:lnTo>
                  <a:pt x="480" y="299"/>
                </a:lnTo>
                <a:lnTo>
                  <a:pt x="480" y="543"/>
                </a:lnTo>
                <a:lnTo>
                  <a:pt x="479" y="546"/>
                </a:lnTo>
                <a:lnTo>
                  <a:pt x="479" y="549"/>
                </a:lnTo>
                <a:lnTo>
                  <a:pt x="476" y="551"/>
                </a:lnTo>
                <a:lnTo>
                  <a:pt x="475" y="554"/>
                </a:lnTo>
                <a:lnTo>
                  <a:pt x="472" y="556"/>
                </a:lnTo>
                <a:lnTo>
                  <a:pt x="470" y="557"/>
                </a:lnTo>
                <a:lnTo>
                  <a:pt x="467" y="558"/>
                </a:lnTo>
                <a:lnTo>
                  <a:pt x="465" y="558"/>
                </a:lnTo>
                <a:lnTo>
                  <a:pt x="461" y="558"/>
                </a:lnTo>
                <a:lnTo>
                  <a:pt x="458" y="557"/>
                </a:lnTo>
                <a:lnTo>
                  <a:pt x="456" y="556"/>
                </a:lnTo>
                <a:lnTo>
                  <a:pt x="454" y="554"/>
                </a:lnTo>
                <a:lnTo>
                  <a:pt x="452" y="551"/>
                </a:lnTo>
                <a:lnTo>
                  <a:pt x="451" y="549"/>
                </a:lnTo>
                <a:lnTo>
                  <a:pt x="450" y="546"/>
                </a:lnTo>
                <a:lnTo>
                  <a:pt x="450" y="543"/>
                </a:lnTo>
                <a:lnTo>
                  <a:pt x="450" y="299"/>
                </a:lnTo>
                <a:lnTo>
                  <a:pt x="405" y="299"/>
                </a:lnTo>
                <a:lnTo>
                  <a:pt x="402" y="299"/>
                </a:lnTo>
                <a:lnTo>
                  <a:pt x="398" y="298"/>
                </a:lnTo>
                <a:lnTo>
                  <a:pt x="396" y="297"/>
                </a:lnTo>
                <a:lnTo>
                  <a:pt x="394" y="296"/>
                </a:lnTo>
                <a:lnTo>
                  <a:pt x="392" y="294"/>
                </a:lnTo>
                <a:lnTo>
                  <a:pt x="391" y="290"/>
                </a:lnTo>
                <a:lnTo>
                  <a:pt x="390" y="287"/>
                </a:lnTo>
                <a:lnTo>
                  <a:pt x="390" y="284"/>
                </a:lnTo>
                <a:lnTo>
                  <a:pt x="390" y="225"/>
                </a:lnTo>
                <a:lnTo>
                  <a:pt x="390" y="222"/>
                </a:lnTo>
                <a:lnTo>
                  <a:pt x="391" y="219"/>
                </a:lnTo>
                <a:lnTo>
                  <a:pt x="392" y="217"/>
                </a:lnTo>
                <a:lnTo>
                  <a:pt x="394" y="214"/>
                </a:lnTo>
                <a:lnTo>
                  <a:pt x="396" y="212"/>
                </a:lnTo>
                <a:lnTo>
                  <a:pt x="398" y="211"/>
                </a:lnTo>
                <a:lnTo>
                  <a:pt x="402" y="210"/>
                </a:lnTo>
                <a:lnTo>
                  <a:pt x="405" y="210"/>
                </a:lnTo>
                <a:lnTo>
                  <a:pt x="450" y="210"/>
                </a:lnTo>
                <a:lnTo>
                  <a:pt x="450" y="129"/>
                </a:lnTo>
                <a:lnTo>
                  <a:pt x="450" y="126"/>
                </a:lnTo>
                <a:lnTo>
                  <a:pt x="451" y="123"/>
                </a:lnTo>
                <a:lnTo>
                  <a:pt x="452" y="121"/>
                </a:lnTo>
                <a:lnTo>
                  <a:pt x="454" y="118"/>
                </a:lnTo>
                <a:lnTo>
                  <a:pt x="456" y="117"/>
                </a:lnTo>
                <a:lnTo>
                  <a:pt x="458" y="115"/>
                </a:lnTo>
                <a:lnTo>
                  <a:pt x="461" y="114"/>
                </a:lnTo>
                <a:lnTo>
                  <a:pt x="465" y="114"/>
                </a:lnTo>
                <a:lnTo>
                  <a:pt x="467" y="114"/>
                </a:lnTo>
                <a:lnTo>
                  <a:pt x="470" y="115"/>
                </a:lnTo>
                <a:lnTo>
                  <a:pt x="472" y="117"/>
                </a:lnTo>
                <a:lnTo>
                  <a:pt x="475" y="118"/>
                </a:lnTo>
                <a:lnTo>
                  <a:pt x="476" y="121"/>
                </a:lnTo>
                <a:lnTo>
                  <a:pt x="479" y="123"/>
                </a:lnTo>
                <a:lnTo>
                  <a:pt x="479" y="127"/>
                </a:lnTo>
                <a:lnTo>
                  <a:pt x="480" y="129"/>
                </a:lnTo>
                <a:lnTo>
                  <a:pt x="480" y="210"/>
                </a:lnTo>
                <a:lnTo>
                  <a:pt x="525" y="210"/>
                </a:lnTo>
                <a:lnTo>
                  <a:pt x="527" y="210"/>
                </a:lnTo>
                <a:lnTo>
                  <a:pt x="530" y="211"/>
                </a:lnTo>
                <a:lnTo>
                  <a:pt x="532" y="212"/>
                </a:lnTo>
                <a:lnTo>
                  <a:pt x="534" y="214"/>
                </a:lnTo>
                <a:lnTo>
                  <a:pt x="536" y="217"/>
                </a:lnTo>
                <a:lnTo>
                  <a:pt x="537" y="219"/>
                </a:lnTo>
                <a:lnTo>
                  <a:pt x="538" y="222"/>
                </a:lnTo>
                <a:lnTo>
                  <a:pt x="540" y="225"/>
                </a:lnTo>
                <a:lnTo>
                  <a:pt x="540" y="284"/>
                </a:lnTo>
                <a:close/>
                <a:moveTo>
                  <a:pt x="465" y="763"/>
                </a:moveTo>
                <a:lnTo>
                  <a:pt x="458" y="762"/>
                </a:lnTo>
                <a:lnTo>
                  <a:pt x="452" y="762"/>
                </a:lnTo>
                <a:lnTo>
                  <a:pt x="446" y="760"/>
                </a:lnTo>
                <a:lnTo>
                  <a:pt x="441" y="758"/>
                </a:lnTo>
                <a:lnTo>
                  <a:pt x="436" y="756"/>
                </a:lnTo>
                <a:lnTo>
                  <a:pt x="430" y="753"/>
                </a:lnTo>
                <a:lnTo>
                  <a:pt x="426" y="749"/>
                </a:lnTo>
                <a:lnTo>
                  <a:pt x="422" y="745"/>
                </a:lnTo>
                <a:lnTo>
                  <a:pt x="419" y="741"/>
                </a:lnTo>
                <a:lnTo>
                  <a:pt x="414" y="737"/>
                </a:lnTo>
                <a:lnTo>
                  <a:pt x="412" y="731"/>
                </a:lnTo>
                <a:lnTo>
                  <a:pt x="409" y="727"/>
                </a:lnTo>
                <a:lnTo>
                  <a:pt x="407" y="720"/>
                </a:lnTo>
                <a:lnTo>
                  <a:pt x="406" y="715"/>
                </a:lnTo>
                <a:lnTo>
                  <a:pt x="405" y="710"/>
                </a:lnTo>
                <a:lnTo>
                  <a:pt x="405" y="703"/>
                </a:lnTo>
                <a:lnTo>
                  <a:pt x="405" y="697"/>
                </a:lnTo>
                <a:lnTo>
                  <a:pt x="406" y="692"/>
                </a:lnTo>
                <a:lnTo>
                  <a:pt x="407" y="685"/>
                </a:lnTo>
                <a:lnTo>
                  <a:pt x="409" y="680"/>
                </a:lnTo>
                <a:lnTo>
                  <a:pt x="412" y="674"/>
                </a:lnTo>
                <a:lnTo>
                  <a:pt x="414" y="670"/>
                </a:lnTo>
                <a:lnTo>
                  <a:pt x="419" y="665"/>
                </a:lnTo>
                <a:lnTo>
                  <a:pt x="422" y="661"/>
                </a:lnTo>
                <a:lnTo>
                  <a:pt x="426" y="657"/>
                </a:lnTo>
                <a:lnTo>
                  <a:pt x="430" y="653"/>
                </a:lnTo>
                <a:lnTo>
                  <a:pt x="436" y="651"/>
                </a:lnTo>
                <a:lnTo>
                  <a:pt x="441" y="648"/>
                </a:lnTo>
                <a:lnTo>
                  <a:pt x="446" y="646"/>
                </a:lnTo>
                <a:lnTo>
                  <a:pt x="452" y="645"/>
                </a:lnTo>
                <a:lnTo>
                  <a:pt x="458" y="643"/>
                </a:lnTo>
                <a:lnTo>
                  <a:pt x="465" y="643"/>
                </a:lnTo>
                <a:lnTo>
                  <a:pt x="470" y="643"/>
                </a:lnTo>
                <a:lnTo>
                  <a:pt x="476" y="645"/>
                </a:lnTo>
                <a:lnTo>
                  <a:pt x="482" y="646"/>
                </a:lnTo>
                <a:lnTo>
                  <a:pt x="487" y="648"/>
                </a:lnTo>
                <a:lnTo>
                  <a:pt x="492" y="651"/>
                </a:lnTo>
                <a:lnTo>
                  <a:pt x="498" y="653"/>
                </a:lnTo>
                <a:lnTo>
                  <a:pt x="502" y="657"/>
                </a:lnTo>
                <a:lnTo>
                  <a:pt x="506" y="661"/>
                </a:lnTo>
                <a:lnTo>
                  <a:pt x="511" y="665"/>
                </a:lnTo>
                <a:lnTo>
                  <a:pt x="514" y="670"/>
                </a:lnTo>
                <a:lnTo>
                  <a:pt x="517" y="674"/>
                </a:lnTo>
                <a:lnTo>
                  <a:pt x="519" y="680"/>
                </a:lnTo>
                <a:lnTo>
                  <a:pt x="521" y="685"/>
                </a:lnTo>
                <a:lnTo>
                  <a:pt x="522" y="692"/>
                </a:lnTo>
                <a:lnTo>
                  <a:pt x="524" y="697"/>
                </a:lnTo>
                <a:lnTo>
                  <a:pt x="525" y="703"/>
                </a:lnTo>
                <a:lnTo>
                  <a:pt x="524" y="710"/>
                </a:lnTo>
                <a:lnTo>
                  <a:pt x="522" y="715"/>
                </a:lnTo>
                <a:lnTo>
                  <a:pt x="521" y="720"/>
                </a:lnTo>
                <a:lnTo>
                  <a:pt x="519" y="727"/>
                </a:lnTo>
                <a:lnTo>
                  <a:pt x="517" y="731"/>
                </a:lnTo>
                <a:lnTo>
                  <a:pt x="514" y="737"/>
                </a:lnTo>
                <a:lnTo>
                  <a:pt x="511" y="741"/>
                </a:lnTo>
                <a:lnTo>
                  <a:pt x="506" y="745"/>
                </a:lnTo>
                <a:lnTo>
                  <a:pt x="502" y="749"/>
                </a:lnTo>
                <a:lnTo>
                  <a:pt x="498" y="753"/>
                </a:lnTo>
                <a:lnTo>
                  <a:pt x="492" y="756"/>
                </a:lnTo>
                <a:lnTo>
                  <a:pt x="487" y="758"/>
                </a:lnTo>
                <a:lnTo>
                  <a:pt x="482" y="760"/>
                </a:lnTo>
                <a:lnTo>
                  <a:pt x="476" y="762"/>
                </a:lnTo>
                <a:lnTo>
                  <a:pt x="470" y="762"/>
                </a:lnTo>
                <a:lnTo>
                  <a:pt x="465" y="763"/>
                </a:lnTo>
                <a:close/>
                <a:moveTo>
                  <a:pt x="330" y="404"/>
                </a:moveTo>
                <a:lnTo>
                  <a:pt x="330" y="407"/>
                </a:lnTo>
                <a:lnTo>
                  <a:pt x="329" y="410"/>
                </a:lnTo>
                <a:lnTo>
                  <a:pt x="328" y="412"/>
                </a:lnTo>
                <a:lnTo>
                  <a:pt x="326" y="414"/>
                </a:lnTo>
                <a:lnTo>
                  <a:pt x="323" y="417"/>
                </a:lnTo>
                <a:lnTo>
                  <a:pt x="320" y="418"/>
                </a:lnTo>
                <a:lnTo>
                  <a:pt x="318" y="419"/>
                </a:lnTo>
                <a:lnTo>
                  <a:pt x="315" y="419"/>
                </a:lnTo>
                <a:lnTo>
                  <a:pt x="270" y="419"/>
                </a:lnTo>
                <a:lnTo>
                  <a:pt x="270" y="543"/>
                </a:lnTo>
                <a:lnTo>
                  <a:pt x="270" y="546"/>
                </a:lnTo>
                <a:lnTo>
                  <a:pt x="269" y="549"/>
                </a:lnTo>
                <a:lnTo>
                  <a:pt x="268" y="551"/>
                </a:lnTo>
                <a:lnTo>
                  <a:pt x="266" y="554"/>
                </a:lnTo>
                <a:lnTo>
                  <a:pt x="263" y="556"/>
                </a:lnTo>
                <a:lnTo>
                  <a:pt x="260" y="557"/>
                </a:lnTo>
                <a:lnTo>
                  <a:pt x="258" y="558"/>
                </a:lnTo>
                <a:lnTo>
                  <a:pt x="255" y="558"/>
                </a:lnTo>
                <a:lnTo>
                  <a:pt x="252" y="558"/>
                </a:lnTo>
                <a:lnTo>
                  <a:pt x="250" y="557"/>
                </a:lnTo>
                <a:lnTo>
                  <a:pt x="246" y="556"/>
                </a:lnTo>
                <a:lnTo>
                  <a:pt x="244" y="554"/>
                </a:lnTo>
                <a:lnTo>
                  <a:pt x="242" y="551"/>
                </a:lnTo>
                <a:lnTo>
                  <a:pt x="241" y="549"/>
                </a:lnTo>
                <a:lnTo>
                  <a:pt x="240" y="546"/>
                </a:lnTo>
                <a:lnTo>
                  <a:pt x="240" y="543"/>
                </a:lnTo>
                <a:lnTo>
                  <a:pt x="240" y="419"/>
                </a:lnTo>
                <a:lnTo>
                  <a:pt x="195" y="419"/>
                </a:lnTo>
                <a:lnTo>
                  <a:pt x="192" y="419"/>
                </a:lnTo>
                <a:lnTo>
                  <a:pt x="190" y="418"/>
                </a:lnTo>
                <a:lnTo>
                  <a:pt x="186" y="417"/>
                </a:lnTo>
                <a:lnTo>
                  <a:pt x="184" y="414"/>
                </a:lnTo>
                <a:lnTo>
                  <a:pt x="183" y="412"/>
                </a:lnTo>
                <a:lnTo>
                  <a:pt x="181" y="410"/>
                </a:lnTo>
                <a:lnTo>
                  <a:pt x="180" y="407"/>
                </a:lnTo>
                <a:lnTo>
                  <a:pt x="180" y="404"/>
                </a:lnTo>
                <a:lnTo>
                  <a:pt x="180" y="344"/>
                </a:lnTo>
                <a:lnTo>
                  <a:pt x="180" y="342"/>
                </a:lnTo>
                <a:lnTo>
                  <a:pt x="181" y="339"/>
                </a:lnTo>
                <a:lnTo>
                  <a:pt x="183" y="336"/>
                </a:lnTo>
                <a:lnTo>
                  <a:pt x="184" y="334"/>
                </a:lnTo>
                <a:lnTo>
                  <a:pt x="186" y="332"/>
                </a:lnTo>
                <a:lnTo>
                  <a:pt x="190" y="331"/>
                </a:lnTo>
                <a:lnTo>
                  <a:pt x="192" y="330"/>
                </a:lnTo>
                <a:lnTo>
                  <a:pt x="195" y="329"/>
                </a:lnTo>
                <a:lnTo>
                  <a:pt x="240" y="329"/>
                </a:lnTo>
                <a:lnTo>
                  <a:pt x="240" y="129"/>
                </a:lnTo>
                <a:lnTo>
                  <a:pt x="240" y="126"/>
                </a:lnTo>
                <a:lnTo>
                  <a:pt x="241" y="123"/>
                </a:lnTo>
                <a:lnTo>
                  <a:pt x="242" y="121"/>
                </a:lnTo>
                <a:lnTo>
                  <a:pt x="244" y="118"/>
                </a:lnTo>
                <a:lnTo>
                  <a:pt x="246" y="117"/>
                </a:lnTo>
                <a:lnTo>
                  <a:pt x="250" y="115"/>
                </a:lnTo>
                <a:lnTo>
                  <a:pt x="252" y="114"/>
                </a:lnTo>
                <a:lnTo>
                  <a:pt x="255" y="114"/>
                </a:lnTo>
                <a:lnTo>
                  <a:pt x="258" y="114"/>
                </a:lnTo>
                <a:lnTo>
                  <a:pt x="260" y="115"/>
                </a:lnTo>
                <a:lnTo>
                  <a:pt x="263" y="117"/>
                </a:lnTo>
                <a:lnTo>
                  <a:pt x="266" y="118"/>
                </a:lnTo>
                <a:lnTo>
                  <a:pt x="268" y="121"/>
                </a:lnTo>
                <a:lnTo>
                  <a:pt x="269" y="123"/>
                </a:lnTo>
                <a:lnTo>
                  <a:pt x="270" y="127"/>
                </a:lnTo>
                <a:lnTo>
                  <a:pt x="270" y="129"/>
                </a:lnTo>
                <a:lnTo>
                  <a:pt x="270" y="329"/>
                </a:lnTo>
                <a:lnTo>
                  <a:pt x="315" y="329"/>
                </a:lnTo>
                <a:lnTo>
                  <a:pt x="318" y="330"/>
                </a:lnTo>
                <a:lnTo>
                  <a:pt x="320" y="331"/>
                </a:lnTo>
                <a:lnTo>
                  <a:pt x="323" y="332"/>
                </a:lnTo>
                <a:lnTo>
                  <a:pt x="326" y="334"/>
                </a:lnTo>
                <a:lnTo>
                  <a:pt x="328" y="336"/>
                </a:lnTo>
                <a:lnTo>
                  <a:pt x="329" y="339"/>
                </a:lnTo>
                <a:lnTo>
                  <a:pt x="330" y="342"/>
                </a:lnTo>
                <a:lnTo>
                  <a:pt x="330" y="344"/>
                </a:lnTo>
                <a:lnTo>
                  <a:pt x="330" y="404"/>
                </a:lnTo>
                <a:close/>
                <a:moveTo>
                  <a:pt x="255" y="763"/>
                </a:moveTo>
                <a:lnTo>
                  <a:pt x="249" y="762"/>
                </a:lnTo>
                <a:lnTo>
                  <a:pt x="243" y="762"/>
                </a:lnTo>
                <a:lnTo>
                  <a:pt x="237" y="760"/>
                </a:lnTo>
                <a:lnTo>
                  <a:pt x="231" y="758"/>
                </a:lnTo>
                <a:lnTo>
                  <a:pt x="226" y="756"/>
                </a:lnTo>
                <a:lnTo>
                  <a:pt x="222" y="753"/>
                </a:lnTo>
                <a:lnTo>
                  <a:pt x="216" y="749"/>
                </a:lnTo>
                <a:lnTo>
                  <a:pt x="212" y="745"/>
                </a:lnTo>
                <a:lnTo>
                  <a:pt x="209" y="741"/>
                </a:lnTo>
                <a:lnTo>
                  <a:pt x="206" y="737"/>
                </a:lnTo>
                <a:lnTo>
                  <a:pt x="203" y="731"/>
                </a:lnTo>
                <a:lnTo>
                  <a:pt x="200" y="727"/>
                </a:lnTo>
                <a:lnTo>
                  <a:pt x="198" y="720"/>
                </a:lnTo>
                <a:lnTo>
                  <a:pt x="196" y="715"/>
                </a:lnTo>
                <a:lnTo>
                  <a:pt x="195" y="710"/>
                </a:lnTo>
                <a:lnTo>
                  <a:pt x="195" y="703"/>
                </a:lnTo>
                <a:lnTo>
                  <a:pt x="195" y="697"/>
                </a:lnTo>
                <a:lnTo>
                  <a:pt x="196" y="692"/>
                </a:lnTo>
                <a:lnTo>
                  <a:pt x="198" y="685"/>
                </a:lnTo>
                <a:lnTo>
                  <a:pt x="200" y="680"/>
                </a:lnTo>
                <a:lnTo>
                  <a:pt x="203" y="674"/>
                </a:lnTo>
                <a:lnTo>
                  <a:pt x="206" y="670"/>
                </a:lnTo>
                <a:lnTo>
                  <a:pt x="209" y="665"/>
                </a:lnTo>
                <a:lnTo>
                  <a:pt x="212" y="661"/>
                </a:lnTo>
                <a:lnTo>
                  <a:pt x="216" y="657"/>
                </a:lnTo>
                <a:lnTo>
                  <a:pt x="222" y="653"/>
                </a:lnTo>
                <a:lnTo>
                  <a:pt x="226" y="651"/>
                </a:lnTo>
                <a:lnTo>
                  <a:pt x="231" y="648"/>
                </a:lnTo>
                <a:lnTo>
                  <a:pt x="237" y="646"/>
                </a:lnTo>
                <a:lnTo>
                  <a:pt x="243" y="645"/>
                </a:lnTo>
                <a:lnTo>
                  <a:pt x="249" y="643"/>
                </a:lnTo>
                <a:lnTo>
                  <a:pt x="255" y="643"/>
                </a:lnTo>
                <a:lnTo>
                  <a:pt x="261" y="643"/>
                </a:lnTo>
                <a:lnTo>
                  <a:pt x="267" y="645"/>
                </a:lnTo>
                <a:lnTo>
                  <a:pt x="273" y="646"/>
                </a:lnTo>
                <a:lnTo>
                  <a:pt x="278" y="648"/>
                </a:lnTo>
                <a:lnTo>
                  <a:pt x="284" y="651"/>
                </a:lnTo>
                <a:lnTo>
                  <a:pt x="288" y="653"/>
                </a:lnTo>
                <a:lnTo>
                  <a:pt x="293" y="657"/>
                </a:lnTo>
                <a:lnTo>
                  <a:pt x="298" y="661"/>
                </a:lnTo>
                <a:lnTo>
                  <a:pt x="301" y="665"/>
                </a:lnTo>
                <a:lnTo>
                  <a:pt x="304" y="670"/>
                </a:lnTo>
                <a:lnTo>
                  <a:pt x="307" y="674"/>
                </a:lnTo>
                <a:lnTo>
                  <a:pt x="311" y="680"/>
                </a:lnTo>
                <a:lnTo>
                  <a:pt x="312" y="685"/>
                </a:lnTo>
                <a:lnTo>
                  <a:pt x="314" y="692"/>
                </a:lnTo>
                <a:lnTo>
                  <a:pt x="315" y="697"/>
                </a:lnTo>
                <a:lnTo>
                  <a:pt x="315" y="703"/>
                </a:lnTo>
                <a:lnTo>
                  <a:pt x="315" y="710"/>
                </a:lnTo>
                <a:lnTo>
                  <a:pt x="314" y="715"/>
                </a:lnTo>
                <a:lnTo>
                  <a:pt x="312" y="720"/>
                </a:lnTo>
                <a:lnTo>
                  <a:pt x="311" y="727"/>
                </a:lnTo>
                <a:lnTo>
                  <a:pt x="307" y="731"/>
                </a:lnTo>
                <a:lnTo>
                  <a:pt x="304" y="737"/>
                </a:lnTo>
                <a:lnTo>
                  <a:pt x="301" y="741"/>
                </a:lnTo>
                <a:lnTo>
                  <a:pt x="298" y="745"/>
                </a:lnTo>
                <a:lnTo>
                  <a:pt x="293" y="749"/>
                </a:lnTo>
                <a:lnTo>
                  <a:pt x="288" y="753"/>
                </a:lnTo>
                <a:lnTo>
                  <a:pt x="284" y="756"/>
                </a:lnTo>
                <a:lnTo>
                  <a:pt x="278" y="758"/>
                </a:lnTo>
                <a:lnTo>
                  <a:pt x="273" y="760"/>
                </a:lnTo>
                <a:lnTo>
                  <a:pt x="267" y="762"/>
                </a:lnTo>
                <a:lnTo>
                  <a:pt x="261" y="762"/>
                </a:lnTo>
                <a:lnTo>
                  <a:pt x="255" y="763"/>
                </a:lnTo>
                <a:close/>
                <a:moveTo>
                  <a:pt x="883" y="0"/>
                </a:moveTo>
                <a:lnTo>
                  <a:pt x="15" y="0"/>
                </a:lnTo>
                <a:lnTo>
                  <a:pt x="13" y="0"/>
                </a:lnTo>
                <a:lnTo>
                  <a:pt x="10" y="2"/>
                </a:lnTo>
                <a:lnTo>
                  <a:pt x="8" y="3"/>
                </a:lnTo>
                <a:lnTo>
                  <a:pt x="6" y="5"/>
                </a:lnTo>
                <a:lnTo>
                  <a:pt x="3" y="7"/>
                </a:lnTo>
                <a:lnTo>
                  <a:pt x="2" y="10"/>
                </a:lnTo>
                <a:lnTo>
                  <a:pt x="1" y="12"/>
                </a:lnTo>
                <a:lnTo>
                  <a:pt x="0" y="15"/>
                </a:lnTo>
                <a:lnTo>
                  <a:pt x="0" y="883"/>
                </a:lnTo>
                <a:lnTo>
                  <a:pt x="1" y="886"/>
                </a:lnTo>
                <a:lnTo>
                  <a:pt x="2" y="888"/>
                </a:lnTo>
                <a:lnTo>
                  <a:pt x="3" y="892"/>
                </a:lnTo>
                <a:lnTo>
                  <a:pt x="6" y="894"/>
                </a:lnTo>
                <a:lnTo>
                  <a:pt x="8" y="895"/>
                </a:lnTo>
                <a:lnTo>
                  <a:pt x="10" y="897"/>
                </a:lnTo>
                <a:lnTo>
                  <a:pt x="13" y="897"/>
                </a:lnTo>
                <a:lnTo>
                  <a:pt x="15" y="898"/>
                </a:lnTo>
                <a:lnTo>
                  <a:pt x="883" y="898"/>
                </a:lnTo>
                <a:lnTo>
                  <a:pt x="886" y="897"/>
                </a:lnTo>
                <a:lnTo>
                  <a:pt x="888" y="897"/>
                </a:lnTo>
                <a:lnTo>
                  <a:pt x="892" y="895"/>
                </a:lnTo>
                <a:lnTo>
                  <a:pt x="894" y="894"/>
                </a:lnTo>
                <a:lnTo>
                  <a:pt x="896" y="892"/>
                </a:lnTo>
                <a:lnTo>
                  <a:pt x="897" y="888"/>
                </a:lnTo>
                <a:lnTo>
                  <a:pt x="898" y="886"/>
                </a:lnTo>
                <a:lnTo>
                  <a:pt x="898" y="883"/>
                </a:lnTo>
                <a:lnTo>
                  <a:pt x="898" y="15"/>
                </a:lnTo>
                <a:lnTo>
                  <a:pt x="898" y="12"/>
                </a:lnTo>
                <a:lnTo>
                  <a:pt x="897" y="10"/>
                </a:lnTo>
                <a:lnTo>
                  <a:pt x="896" y="7"/>
                </a:lnTo>
                <a:lnTo>
                  <a:pt x="894" y="5"/>
                </a:lnTo>
                <a:lnTo>
                  <a:pt x="892" y="3"/>
                </a:lnTo>
                <a:lnTo>
                  <a:pt x="888" y="2"/>
                </a:lnTo>
                <a:lnTo>
                  <a:pt x="886" y="0"/>
                </a:lnTo>
                <a:lnTo>
                  <a:pt x="88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5" name="Полилиния 4665" descr="Значок графика. ">
            <a:extLst>
              <a:ext uri="{FF2B5EF4-FFF2-40B4-BE49-F238E27FC236}">
                <a16:creationId xmlns:a16="http://schemas.microsoft.com/office/drawing/2014/main" id="{557E39B2-E017-4E5C-B53E-DDE3B9D4C92C}"/>
              </a:ext>
            </a:extLst>
          </p:cNvPr>
          <p:cNvSpPr>
            <a:spLocks/>
          </p:cNvSpPr>
          <p:nvPr/>
        </p:nvSpPr>
        <p:spPr bwMode="auto">
          <a:xfrm>
            <a:off x="11141373" y="5495275"/>
            <a:ext cx="515329" cy="515329"/>
          </a:xfrm>
          <a:custGeom>
            <a:avLst/>
            <a:gdLst>
              <a:gd name="T0" fmla="*/ 761 w 904"/>
              <a:gd name="T1" fmla="*/ 213 h 903"/>
              <a:gd name="T2" fmla="*/ 754 w 904"/>
              <a:gd name="T3" fmla="*/ 225 h 903"/>
              <a:gd name="T4" fmla="*/ 576 w 904"/>
              <a:gd name="T5" fmla="*/ 277 h 903"/>
              <a:gd name="T6" fmla="*/ 498 w 904"/>
              <a:gd name="T7" fmla="*/ 298 h 903"/>
              <a:gd name="T8" fmla="*/ 431 w 904"/>
              <a:gd name="T9" fmla="*/ 329 h 903"/>
              <a:gd name="T10" fmla="*/ 578 w 904"/>
              <a:gd name="T11" fmla="*/ 170 h 903"/>
              <a:gd name="T12" fmla="*/ 618 w 904"/>
              <a:gd name="T13" fmla="*/ 180 h 903"/>
              <a:gd name="T14" fmla="*/ 661 w 904"/>
              <a:gd name="T15" fmla="*/ 169 h 903"/>
              <a:gd name="T16" fmla="*/ 693 w 904"/>
              <a:gd name="T17" fmla="*/ 141 h 903"/>
              <a:gd name="T18" fmla="*/ 707 w 904"/>
              <a:gd name="T19" fmla="*/ 99 h 903"/>
              <a:gd name="T20" fmla="*/ 701 w 904"/>
              <a:gd name="T21" fmla="*/ 55 h 903"/>
              <a:gd name="T22" fmla="*/ 676 w 904"/>
              <a:gd name="T23" fmla="*/ 20 h 903"/>
              <a:gd name="T24" fmla="*/ 636 w 904"/>
              <a:gd name="T25" fmla="*/ 2 h 903"/>
              <a:gd name="T26" fmla="*/ 591 w 904"/>
              <a:gd name="T27" fmla="*/ 4 h 903"/>
              <a:gd name="T28" fmla="*/ 554 w 904"/>
              <a:gd name="T29" fmla="*/ 25 h 903"/>
              <a:gd name="T30" fmla="*/ 531 w 904"/>
              <a:gd name="T31" fmla="*/ 63 h 903"/>
              <a:gd name="T32" fmla="*/ 532 w 904"/>
              <a:gd name="T33" fmla="*/ 118 h 903"/>
              <a:gd name="T34" fmla="*/ 369 w 904"/>
              <a:gd name="T35" fmla="*/ 289 h 903"/>
              <a:gd name="T36" fmla="*/ 325 w 904"/>
              <a:gd name="T37" fmla="*/ 289 h 903"/>
              <a:gd name="T38" fmla="*/ 294 w 904"/>
              <a:gd name="T39" fmla="*/ 308 h 903"/>
              <a:gd name="T40" fmla="*/ 275 w 904"/>
              <a:gd name="T41" fmla="*/ 338 h 903"/>
              <a:gd name="T42" fmla="*/ 275 w 904"/>
              <a:gd name="T43" fmla="*/ 383 h 903"/>
              <a:gd name="T44" fmla="*/ 113 w 904"/>
              <a:gd name="T45" fmla="*/ 545 h 903"/>
              <a:gd name="T46" fmla="*/ 64 w 904"/>
              <a:gd name="T47" fmla="*/ 546 h 903"/>
              <a:gd name="T48" fmla="*/ 26 w 904"/>
              <a:gd name="T49" fmla="*/ 568 h 903"/>
              <a:gd name="T50" fmla="*/ 5 w 904"/>
              <a:gd name="T51" fmla="*/ 605 h 903"/>
              <a:gd name="T52" fmla="*/ 3 w 904"/>
              <a:gd name="T53" fmla="*/ 650 h 903"/>
              <a:gd name="T54" fmla="*/ 21 w 904"/>
              <a:gd name="T55" fmla="*/ 690 h 903"/>
              <a:gd name="T56" fmla="*/ 56 w 904"/>
              <a:gd name="T57" fmla="*/ 716 h 903"/>
              <a:gd name="T58" fmla="*/ 100 w 904"/>
              <a:gd name="T59" fmla="*/ 722 h 903"/>
              <a:gd name="T60" fmla="*/ 142 w 904"/>
              <a:gd name="T61" fmla="*/ 706 h 903"/>
              <a:gd name="T62" fmla="*/ 170 w 904"/>
              <a:gd name="T63" fmla="*/ 675 h 903"/>
              <a:gd name="T64" fmla="*/ 181 w 904"/>
              <a:gd name="T65" fmla="*/ 632 h 903"/>
              <a:gd name="T66" fmla="*/ 171 w 904"/>
              <a:gd name="T67" fmla="*/ 591 h 903"/>
              <a:gd name="T68" fmla="*/ 316 w 904"/>
              <a:gd name="T69" fmla="*/ 430 h 903"/>
              <a:gd name="T70" fmla="*/ 286 w 904"/>
              <a:gd name="T71" fmla="*/ 538 h 903"/>
              <a:gd name="T72" fmla="*/ 271 w 904"/>
              <a:gd name="T73" fmla="*/ 753 h 903"/>
              <a:gd name="T74" fmla="*/ 216 w 904"/>
              <a:gd name="T75" fmla="*/ 757 h 903"/>
              <a:gd name="T76" fmla="*/ 212 w 904"/>
              <a:gd name="T77" fmla="*/ 888 h 903"/>
              <a:gd name="T78" fmla="*/ 218 w 904"/>
              <a:gd name="T79" fmla="*/ 901 h 903"/>
              <a:gd name="T80" fmla="*/ 349 w 904"/>
              <a:gd name="T81" fmla="*/ 903 h 903"/>
              <a:gd name="T82" fmla="*/ 361 w 904"/>
              <a:gd name="T83" fmla="*/ 894 h 903"/>
              <a:gd name="T84" fmla="*/ 361 w 904"/>
              <a:gd name="T85" fmla="*/ 762 h 903"/>
              <a:gd name="T86" fmla="*/ 349 w 904"/>
              <a:gd name="T87" fmla="*/ 753 h 903"/>
              <a:gd name="T88" fmla="*/ 305 w 904"/>
              <a:gd name="T89" fmla="*/ 597 h 903"/>
              <a:gd name="T90" fmla="*/ 343 w 904"/>
              <a:gd name="T91" fmla="*/ 469 h 903"/>
              <a:gd name="T92" fmla="*/ 383 w 904"/>
              <a:gd name="T93" fmla="*/ 426 h 903"/>
              <a:gd name="T94" fmla="*/ 418 w 904"/>
              <a:gd name="T95" fmla="*/ 383 h 903"/>
              <a:gd name="T96" fmla="*/ 471 w 904"/>
              <a:gd name="T97" fmla="*/ 342 h 903"/>
              <a:gd name="T98" fmla="*/ 544 w 904"/>
              <a:gd name="T99" fmla="*/ 315 h 903"/>
              <a:gd name="T100" fmla="*/ 627 w 904"/>
              <a:gd name="T101" fmla="*/ 302 h 903"/>
              <a:gd name="T102" fmla="*/ 754 w 904"/>
              <a:gd name="T103" fmla="*/ 348 h 903"/>
              <a:gd name="T104" fmla="*/ 763 w 904"/>
              <a:gd name="T105" fmla="*/ 360 h 903"/>
              <a:gd name="T106" fmla="*/ 895 w 904"/>
              <a:gd name="T107" fmla="*/ 360 h 903"/>
              <a:gd name="T108" fmla="*/ 904 w 904"/>
              <a:gd name="T109" fmla="*/ 348 h 903"/>
              <a:gd name="T110" fmla="*/ 902 w 904"/>
              <a:gd name="T111" fmla="*/ 217 h 903"/>
              <a:gd name="T112" fmla="*/ 889 w 904"/>
              <a:gd name="T113" fmla="*/ 211 h 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904" h="903">
                <a:moveTo>
                  <a:pt x="889" y="211"/>
                </a:moveTo>
                <a:lnTo>
                  <a:pt x="768" y="211"/>
                </a:lnTo>
                <a:lnTo>
                  <a:pt x="765" y="211"/>
                </a:lnTo>
                <a:lnTo>
                  <a:pt x="763" y="212"/>
                </a:lnTo>
                <a:lnTo>
                  <a:pt x="761" y="213"/>
                </a:lnTo>
                <a:lnTo>
                  <a:pt x="758" y="215"/>
                </a:lnTo>
                <a:lnTo>
                  <a:pt x="756" y="217"/>
                </a:lnTo>
                <a:lnTo>
                  <a:pt x="755" y="220"/>
                </a:lnTo>
                <a:lnTo>
                  <a:pt x="754" y="222"/>
                </a:lnTo>
                <a:lnTo>
                  <a:pt x="754" y="225"/>
                </a:lnTo>
                <a:lnTo>
                  <a:pt x="754" y="271"/>
                </a:lnTo>
                <a:lnTo>
                  <a:pt x="663" y="271"/>
                </a:lnTo>
                <a:lnTo>
                  <a:pt x="627" y="272"/>
                </a:lnTo>
                <a:lnTo>
                  <a:pt x="593" y="275"/>
                </a:lnTo>
                <a:lnTo>
                  <a:pt x="576" y="277"/>
                </a:lnTo>
                <a:lnTo>
                  <a:pt x="561" y="281"/>
                </a:lnTo>
                <a:lnTo>
                  <a:pt x="545" y="284"/>
                </a:lnTo>
                <a:lnTo>
                  <a:pt x="529" y="287"/>
                </a:lnTo>
                <a:lnTo>
                  <a:pt x="513" y="292"/>
                </a:lnTo>
                <a:lnTo>
                  <a:pt x="498" y="298"/>
                </a:lnTo>
                <a:lnTo>
                  <a:pt x="484" y="302"/>
                </a:lnTo>
                <a:lnTo>
                  <a:pt x="470" y="309"/>
                </a:lnTo>
                <a:lnTo>
                  <a:pt x="457" y="315"/>
                </a:lnTo>
                <a:lnTo>
                  <a:pt x="443" y="323"/>
                </a:lnTo>
                <a:lnTo>
                  <a:pt x="431" y="329"/>
                </a:lnTo>
                <a:lnTo>
                  <a:pt x="418" y="337"/>
                </a:lnTo>
                <a:lnTo>
                  <a:pt x="415" y="328"/>
                </a:lnTo>
                <a:lnTo>
                  <a:pt x="409" y="319"/>
                </a:lnTo>
                <a:lnTo>
                  <a:pt x="565" y="163"/>
                </a:lnTo>
                <a:lnTo>
                  <a:pt x="578" y="170"/>
                </a:lnTo>
                <a:lnTo>
                  <a:pt x="590" y="176"/>
                </a:lnTo>
                <a:lnTo>
                  <a:pt x="597" y="178"/>
                </a:lnTo>
                <a:lnTo>
                  <a:pt x="604" y="179"/>
                </a:lnTo>
                <a:lnTo>
                  <a:pt x="610" y="180"/>
                </a:lnTo>
                <a:lnTo>
                  <a:pt x="618" y="180"/>
                </a:lnTo>
                <a:lnTo>
                  <a:pt x="627" y="180"/>
                </a:lnTo>
                <a:lnTo>
                  <a:pt x="636" y="178"/>
                </a:lnTo>
                <a:lnTo>
                  <a:pt x="644" y="176"/>
                </a:lnTo>
                <a:lnTo>
                  <a:pt x="653" y="173"/>
                </a:lnTo>
                <a:lnTo>
                  <a:pt x="661" y="169"/>
                </a:lnTo>
                <a:lnTo>
                  <a:pt x="668" y="164"/>
                </a:lnTo>
                <a:lnTo>
                  <a:pt x="676" y="160"/>
                </a:lnTo>
                <a:lnTo>
                  <a:pt x="681" y="154"/>
                </a:lnTo>
                <a:lnTo>
                  <a:pt x="687" y="147"/>
                </a:lnTo>
                <a:lnTo>
                  <a:pt x="693" y="141"/>
                </a:lnTo>
                <a:lnTo>
                  <a:pt x="697" y="133"/>
                </a:lnTo>
                <a:lnTo>
                  <a:pt x="701" y="125"/>
                </a:lnTo>
                <a:lnTo>
                  <a:pt x="704" y="117"/>
                </a:lnTo>
                <a:lnTo>
                  <a:pt x="706" y="108"/>
                </a:lnTo>
                <a:lnTo>
                  <a:pt x="707" y="99"/>
                </a:lnTo>
                <a:lnTo>
                  <a:pt x="709" y="90"/>
                </a:lnTo>
                <a:lnTo>
                  <a:pt x="707" y="81"/>
                </a:lnTo>
                <a:lnTo>
                  <a:pt x="706" y="72"/>
                </a:lnTo>
                <a:lnTo>
                  <a:pt x="704" y="63"/>
                </a:lnTo>
                <a:lnTo>
                  <a:pt x="701" y="55"/>
                </a:lnTo>
                <a:lnTo>
                  <a:pt x="697" y="47"/>
                </a:lnTo>
                <a:lnTo>
                  <a:pt x="693" y="39"/>
                </a:lnTo>
                <a:lnTo>
                  <a:pt x="687" y="32"/>
                </a:lnTo>
                <a:lnTo>
                  <a:pt x="681" y="25"/>
                </a:lnTo>
                <a:lnTo>
                  <a:pt x="676" y="20"/>
                </a:lnTo>
                <a:lnTo>
                  <a:pt x="668" y="15"/>
                </a:lnTo>
                <a:lnTo>
                  <a:pt x="661" y="11"/>
                </a:lnTo>
                <a:lnTo>
                  <a:pt x="653" y="6"/>
                </a:lnTo>
                <a:lnTo>
                  <a:pt x="644" y="4"/>
                </a:lnTo>
                <a:lnTo>
                  <a:pt x="636" y="2"/>
                </a:lnTo>
                <a:lnTo>
                  <a:pt x="627" y="0"/>
                </a:lnTo>
                <a:lnTo>
                  <a:pt x="618" y="0"/>
                </a:lnTo>
                <a:lnTo>
                  <a:pt x="609" y="0"/>
                </a:lnTo>
                <a:lnTo>
                  <a:pt x="600" y="2"/>
                </a:lnTo>
                <a:lnTo>
                  <a:pt x="591" y="4"/>
                </a:lnTo>
                <a:lnTo>
                  <a:pt x="583" y="6"/>
                </a:lnTo>
                <a:lnTo>
                  <a:pt x="575" y="11"/>
                </a:lnTo>
                <a:lnTo>
                  <a:pt x="567" y="15"/>
                </a:lnTo>
                <a:lnTo>
                  <a:pt x="561" y="20"/>
                </a:lnTo>
                <a:lnTo>
                  <a:pt x="554" y="25"/>
                </a:lnTo>
                <a:lnTo>
                  <a:pt x="548" y="32"/>
                </a:lnTo>
                <a:lnTo>
                  <a:pt x="543" y="39"/>
                </a:lnTo>
                <a:lnTo>
                  <a:pt x="538" y="47"/>
                </a:lnTo>
                <a:lnTo>
                  <a:pt x="535" y="55"/>
                </a:lnTo>
                <a:lnTo>
                  <a:pt x="531" y="63"/>
                </a:lnTo>
                <a:lnTo>
                  <a:pt x="529" y="72"/>
                </a:lnTo>
                <a:lnTo>
                  <a:pt x="528" y="81"/>
                </a:lnTo>
                <a:lnTo>
                  <a:pt x="528" y="90"/>
                </a:lnTo>
                <a:lnTo>
                  <a:pt x="529" y="105"/>
                </a:lnTo>
                <a:lnTo>
                  <a:pt x="532" y="118"/>
                </a:lnTo>
                <a:lnTo>
                  <a:pt x="537" y="131"/>
                </a:lnTo>
                <a:lnTo>
                  <a:pt x="545" y="142"/>
                </a:lnTo>
                <a:lnTo>
                  <a:pt x="388" y="298"/>
                </a:lnTo>
                <a:lnTo>
                  <a:pt x="379" y="293"/>
                </a:lnTo>
                <a:lnTo>
                  <a:pt x="369" y="289"/>
                </a:lnTo>
                <a:lnTo>
                  <a:pt x="358" y="286"/>
                </a:lnTo>
                <a:lnTo>
                  <a:pt x="347" y="285"/>
                </a:lnTo>
                <a:lnTo>
                  <a:pt x="339" y="286"/>
                </a:lnTo>
                <a:lnTo>
                  <a:pt x="331" y="287"/>
                </a:lnTo>
                <a:lnTo>
                  <a:pt x="325" y="289"/>
                </a:lnTo>
                <a:lnTo>
                  <a:pt x="318" y="292"/>
                </a:lnTo>
                <a:lnTo>
                  <a:pt x="311" y="294"/>
                </a:lnTo>
                <a:lnTo>
                  <a:pt x="304" y="299"/>
                </a:lnTo>
                <a:lnTo>
                  <a:pt x="299" y="303"/>
                </a:lnTo>
                <a:lnTo>
                  <a:pt x="294" y="308"/>
                </a:lnTo>
                <a:lnTo>
                  <a:pt x="288" y="313"/>
                </a:lnTo>
                <a:lnTo>
                  <a:pt x="284" y="319"/>
                </a:lnTo>
                <a:lnTo>
                  <a:pt x="281" y="325"/>
                </a:lnTo>
                <a:lnTo>
                  <a:pt x="277" y="332"/>
                </a:lnTo>
                <a:lnTo>
                  <a:pt x="275" y="338"/>
                </a:lnTo>
                <a:lnTo>
                  <a:pt x="273" y="346"/>
                </a:lnTo>
                <a:lnTo>
                  <a:pt x="271" y="353"/>
                </a:lnTo>
                <a:lnTo>
                  <a:pt x="271" y="361"/>
                </a:lnTo>
                <a:lnTo>
                  <a:pt x="273" y="372"/>
                </a:lnTo>
                <a:lnTo>
                  <a:pt x="275" y="383"/>
                </a:lnTo>
                <a:lnTo>
                  <a:pt x="278" y="393"/>
                </a:lnTo>
                <a:lnTo>
                  <a:pt x="284" y="403"/>
                </a:lnTo>
                <a:lnTo>
                  <a:pt x="134" y="553"/>
                </a:lnTo>
                <a:lnTo>
                  <a:pt x="124" y="547"/>
                </a:lnTo>
                <a:lnTo>
                  <a:pt x="113" y="545"/>
                </a:lnTo>
                <a:lnTo>
                  <a:pt x="102" y="543"/>
                </a:lnTo>
                <a:lnTo>
                  <a:pt x="91" y="542"/>
                </a:lnTo>
                <a:lnTo>
                  <a:pt x="82" y="542"/>
                </a:lnTo>
                <a:lnTo>
                  <a:pt x="73" y="544"/>
                </a:lnTo>
                <a:lnTo>
                  <a:pt x="64" y="546"/>
                </a:lnTo>
                <a:lnTo>
                  <a:pt x="56" y="548"/>
                </a:lnTo>
                <a:lnTo>
                  <a:pt x="48" y="553"/>
                </a:lnTo>
                <a:lnTo>
                  <a:pt x="40" y="557"/>
                </a:lnTo>
                <a:lnTo>
                  <a:pt x="33" y="562"/>
                </a:lnTo>
                <a:lnTo>
                  <a:pt x="26" y="568"/>
                </a:lnTo>
                <a:lnTo>
                  <a:pt x="21" y="574"/>
                </a:lnTo>
                <a:lnTo>
                  <a:pt x="16" y="581"/>
                </a:lnTo>
                <a:lnTo>
                  <a:pt x="12" y="589"/>
                </a:lnTo>
                <a:lnTo>
                  <a:pt x="7" y="597"/>
                </a:lnTo>
                <a:lnTo>
                  <a:pt x="5" y="605"/>
                </a:lnTo>
                <a:lnTo>
                  <a:pt x="3" y="614"/>
                </a:lnTo>
                <a:lnTo>
                  <a:pt x="0" y="623"/>
                </a:lnTo>
                <a:lnTo>
                  <a:pt x="0" y="632"/>
                </a:lnTo>
                <a:lnTo>
                  <a:pt x="0" y="641"/>
                </a:lnTo>
                <a:lnTo>
                  <a:pt x="3" y="650"/>
                </a:lnTo>
                <a:lnTo>
                  <a:pt x="5" y="659"/>
                </a:lnTo>
                <a:lnTo>
                  <a:pt x="7" y="667"/>
                </a:lnTo>
                <a:lnTo>
                  <a:pt x="12" y="675"/>
                </a:lnTo>
                <a:lnTo>
                  <a:pt x="16" y="683"/>
                </a:lnTo>
                <a:lnTo>
                  <a:pt x="21" y="690"/>
                </a:lnTo>
                <a:lnTo>
                  <a:pt x="26" y="696"/>
                </a:lnTo>
                <a:lnTo>
                  <a:pt x="33" y="702"/>
                </a:lnTo>
                <a:lnTo>
                  <a:pt x="40" y="706"/>
                </a:lnTo>
                <a:lnTo>
                  <a:pt x="48" y="711"/>
                </a:lnTo>
                <a:lnTo>
                  <a:pt x="56" y="716"/>
                </a:lnTo>
                <a:lnTo>
                  <a:pt x="64" y="718"/>
                </a:lnTo>
                <a:lnTo>
                  <a:pt x="73" y="720"/>
                </a:lnTo>
                <a:lnTo>
                  <a:pt x="82" y="722"/>
                </a:lnTo>
                <a:lnTo>
                  <a:pt x="91" y="722"/>
                </a:lnTo>
                <a:lnTo>
                  <a:pt x="100" y="722"/>
                </a:lnTo>
                <a:lnTo>
                  <a:pt x="109" y="720"/>
                </a:lnTo>
                <a:lnTo>
                  <a:pt x="118" y="718"/>
                </a:lnTo>
                <a:lnTo>
                  <a:pt x="126" y="716"/>
                </a:lnTo>
                <a:lnTo>
                  <a:pt x="134" y="711"/>
                </a:lnTo>
                <a:lnTo>
                  <a:pt x="142" y="706"/>
                </a:lnTo>
                <a:lnTo>
                  <a:pt x="148" y="702"/>
                </a:lnTo>
                <a:lnTo>
                  <a:pt x="155" y="696"/>
                </a:lnTo>
                <a:lnTo>
                  <a:pt x="161" y="690"/>
                </a:lnTo>
                <a:lnTo>
                  <a:pt x="165" y="683"/>
                </a:lnTo>
                <a:lnTo>
                  <a:pt x="170" y="675"/>
                </a:lnTo>
                <a:lnTo>
                  <a:pt x="174" y="667"/>
                </a:lnTo>
                <a:lnTo>
                  <a:pt x="177" y="659"/>
                </a:lnTo>
                <a:lnTo>
                  <a:pt x="179" y="650"/>
                </a:lnTo>
                <a:lnTo>
                  <a:pt x="181" y="641"/>
                </a:lnTo>
                <a:lnTo>
                  <a:pt x="181" y="632"/>
                </a:lnTo>
                <a:lnTo>
                  <a:pt x="181" y="623"/>
                </a:lnTo>
                <a:lnTo>
                  <a:pt x="180" y="615"/>
                </a:lnTo>
                <a:lnTo>
                  <a:pt x="178" y="607"/>
                </a:lnTo>
                <a:lnTo>
                  <a:pt x="174" y="599"/>
                </a:lnTo>
                <a:lnTo>
                  <a:pt x="171" y="591"/>
                </a:lnTo>
                <a:lnTo>
                  <a:pt x="168" y="585"/>
                </a:lnTo>
                <a:lnTo>
                  <a:pt x="163" y="578"/>
                </a:lnTo>
                <a:lnTo>
                  <a:pt x="157" y="571"/>
                </a:lnTo>
                <a:lnTo>
                  <a:pt x="305" y="424"/>
                </a:lnTo>
                <a:lnTo>
                  <a:pt x="316" y="430"/>
                </a:lnTo>
                <a:lnTo>
                  <a:pt x="328" y="433"/>
                </a:lnTo>
                <a:lnTo>
                  <a:pt x="314" y="457"/>
                </a:lnTo>
                <a:lnTo>
                  <a:pt x="303" y="483"/>
                </a:lnTo>
                <a:lnTo>
                  <a:pt x="294" y="510"/>
                </a:lnTo>
                <a:lnTo>
                  <a:pt x="286" y="538"/>
                </a:lnTo>
                <a:lnTo>
                  <a:pt x="279" y="568"/>
                </a:lnTo>
                <a:lnTo>
                  <a:pt x="275" y="598"/>
                </a:lnTo>
                <a:lnTo>
                  <a:pt x="273" y="630"/>
                </a:lnTo>
                <a:lnTo>
                  <a:pt x="271" y="662"/>
                </a:lnTo>
                <a:lnTo>
                  <a:pt x="271" y="753"/>
                </a:lnTo>
                <a:lnTo>
                  <a:pt x="226" y="753"/>
                </a:lnTo>
                <a:lnTo>
                  <a:pt x="223" y="753"/>
                </a:lnTo>
                <a:lnTo>
                  <a:pt x="221" y="754"/>
                </a:lnTo>
                <a:lnTo>
                  <a:pt x="218" y="755"/>
                </a:lnTo>
                <a:lnTo>
                  <a:pt x="216" y="757"/>
                </a:lnTo>
                <a:lnTo>
                  <a:pt x="214" y="760"/>
                </a:lnTo>
                <a:lnTo>
                  <a:pt x="213" y="762"/>
                </a:lnTo>
                <a:lnTo>
                  <a:pt x="212" y="764"/>
                </a:lnTo>
                <a:lnTo>
                  <a:pt x="212" y="767"/>
                </a:lnTo>
                <a:lnTo>
                  <a:pt x="212" y="888"/>
                </a:lnTo>
                <a:lnTo>
                  <a:pt x="212" y="891"/>
                </a:lnTo>
                <a:lnTo>
                  <a:pt x="213" y="894"/>
                </a:lnTo>
                <a:lnTo>
                  <a:pt x="214" y="896"/>
                </a:lnTo>
                <a:lnTo>
                  <a:pt x="216" y="898"/>
                </a:lnTo>
                <a:lnTo>
                  <a:pt x="218" y="901"/>
                </a:lnTo>
                <a:lnTo>
                  <a:pt x="221" y="902"/>
                </a:lnTo>
                <a:lnTo>
                  <a:pt x="223" y="903"/>
                </a:lnTo>
                <a:lnTo>
                  <a:pt x="226" y="903"/>
                </a:lnTo>
                <a:lnTo>
                  <a:pt x="347" y="903"/>
                </a:lnTo>
                <a:lnTo>
                  <a:pt x="349" y="903"/>
                </a:lnTo>
                <a:lnTo>
                  <a:pt x="353" y="902"/>
                </a:lnTo>
                <a:lnTo>
                  <a:pt x="355" y="901"/>
                </a:lnTo>
                <a:lnTo>
                  <a:pt x="357" y="898"/>
                </a:lnTo>
                <a:lnTo>
                  <a:pt x="360" y="896"/>
                </a:lnTo>
                <a:lnTo>
                  <a:pt x="361" y="894"/>
                </a:lnTo>
                <a:lnTo>
                  <a:pt x="362" y="891"/>
                </a:lnTo>
                <a:lnTo>
                  <a:pt x="362" y="888"/>
                </a:lnTo>
                <a:lnTo>
                  <a:pt x="362" y="767"/>
                </a:lnTo>
                <a:lnTo>
                  <a:pt x="362" y="764"/>
                </a:lnTo>
                <a:lnTo>
                  <a:pt x="361" y="762"/>
                </a:lnTo>
                <a:lnTo>
                  <a:pt x="360" y="760"/>
                </a:lnTo>
                <a:lnTo>
                  <a:pt x="357" y="757"/>
                </a:lnTo>
                <a:lnTo>
                  <a:pt x="355" y="755"/>
                </a:lnTo>
                <a:lnTo>
                  <a:pt x="353" y="754"/>
                </a:lnTo>
                <a:lnTo>
                  <a:pt x="349" y="753"/>
                </a:lnTo>
                <a:lnTo>
                  <a:pt x="347" y="753"/>
                </a:lnTo>
                <a:lnTo>
                  <a:pt x="302" y="753"/>
                </a:lnTo>
                <a:lnTo>
                  <a:pt x="302" y="662"/>
                </a:lnTo>
                <a:lnTo>
                  <a:pt x="303" y="629"/>
                </a:lnTo>
                <a:lnTo>
                  <a:pt x="305" y="597"/>
                </a:lnTo>
                <a:lnTo>
                  <a:pt x="310" y="566"/>
                </a:lnTo>
                <a:lnTo>
                  <a:pt x="317" y="537"/>
                </a:lnTo>
                <a:lnTo>
                  <a:pt x="326" y="509"/>
                </a:lnTo>
                <a:lnTo>
                  <a:pt x="336" y="482"/>
                </a:lnTo>
                <a:lnTo>
                  <a:pt x="343" y="469"/>
                </a:lnTo>
                <a:lnTo>
                  <a:pt x="348" y="457"/>
                </a:lnTo>
                <a:lnTo>
                  <a:pt x="355" y="446"/>
                </a:lnTo>
                <a:lnTo>
                  <a:pt x="363" y="434"/>
                </a:lnTo>
                <a:lnTo>
                  <a:pt x="373" y="431"/>
                </a:lnTo>
                <a:lnTo>
                  <a:pt x="383" y="426"/>
                </a:lnTo>
                <a:lnTo>
                  <a:pt x="393" y="420"/>
                </a:lnTo>
                <a:lnTo>
                  <a:pt x="401" y="413"/>
                </a:lnTo>
                <a:lnTo>
                  <a:pt x="408" y="404"/>
                </a:lnTo>
                <a:lnTo>
                  <a:pt x="414" y="395"/>
                </a:lnTo>
                <a:lnTo>
                  <a:pt x="418" y="383"/>
                </a:lnTo>
                <a:lnTo>
                  <a:pt x="421" y="372"/>
                </a:lnTo>
                <a:lnTo>
                  <a:pt x="433" y="364"/>
                </a:lnTo>
                <a:lnTo>
                  <a:pt x="445" y="356"/>
                </a:lnTo>
                <a:lnTo>
                  <a:pt x="458" y="348"/>
                </a:lnTo>
                <a:lnTo>
                  <a:pt x="471" y="342"/>
                </a:lnTo>
                <a:lnTo>
                  <a:pt x="485" y="335"/>
                </a:lnTo>
                <a:lnTo>
                  <a:pt x="498" y="329"/>
                </a:lnTo>
                <a:lnTo>
                  <a:pt x="513" y="324"/>
                </a:lnTo>
                <a:lnTo>
                  <a:pt x="529" y="319"/>
                </a:lnTo>
                <a:lnTo>
                  <a:pt x="544" y="315"/>
                </a:lnTo>
                <a:lnTo>
                  <a:pt x="559" y="311"/>
                </a:lnTo>
                <a:lnTo>
                  <a:pt x="576" y="308"/>
                </a:lnTo>
                <a:lnTo>
                  <a:pt x="593" y="306"/>
                </a:lnTo>
                <a:lnTo>
                  <a:pt x="610" y="303"/>
                </a:lnTo>
                <a:lnTo>
                  <a:pt x="627" y="302"/>
                </a:lnTo>
                <a:lnTo>
                  <a:pt x="645" y="301"/>
                </a:lnTo>
                <a:lnTo>
                  <a:pt x="663" y="301"/>
                </a:lnTo>
                <a:lnTo>
                  <a:pt x="754" y="301"/>
                </a:lnTo>
                <a:lnTo>
                  <a:pt x="754" y="346"/>
                </a:lnTo>
                <a:lnTo>
                  <a:pt x="754" y="348"/>
                </a:lnTo>
                <a:lnTo>
                  <a:pt x="755" y="352"/>
                </a:lnTo>
                <a:lnTo>
                  <a:pt x="756" y="354"/>
                </a:lnTo>
                <a:lnTo>
                  <a:pt x="758" y="356"/>
                </a:lnTo>
                <a:lnTo>
                  <a:pt x="761" y="359"/>
                </a:lnTo>
                <a:lnTo>
                  <a:pt x="763" y="360"/>
                </a:lnTo>
                <a:lnTo>
                  <a:pt x="765" y="361"/>
                </a:lnTo>
                <a:lnTo>
                  <a:pt x="768" y="361"/>
                </a:lnTo>
                <a:lnTo>
                  <a:pt x="889" y="361"/>
                </a:lnTo>
                <a:lnTo>
                  <a:pt x="892" y="361"/>
                </a:lnTo>
                <a:lnTo>
                  <a:pt x="895" y="360"/>
                </a:lnTo>
                <a:lnTo>
                  <a:pt x="897" y="359"/>
                </a:lnTo>
                <a:lnTo>
                  <a:pt x="899" y="356"/>
                </a:lnTo>
                <a:lnTo>
                  <a:pt x="902" y="354"/>
                </a:lnTo>
                <a:lnTo>
                  <a:pt x="903" y="352"/>
                </a:lnTo>
                <a:lnTo>
                  <a:pt x="904" y="348"/>
                </a:lnTo>
                <a:lnTo>
                  <a:pt x="904" y="346"/>
                </a:lnTo>
                <a:lnTo>
                  <a:pt x="904" y="225"/>
                </a:lnTo>
                <a:lnTo>
                  <a:pt x="904" y="222"/>
                </a:lnTo>
                <a:lnTo>
                  <a:pt x="903" y="220"/>
                </a:lnTo>
                <a:lnTo>
                  <a:pt x="902" y="217"/>
                </a:lnTo>
                <a:lnTo>
                  <a:pt x="899" y="215"/>
                </a:lnTo>
                <a:lnTo>
                  <a:pt x="897" y="213"/>
                </a:lnTo>
                <a:lnTo>
                  <a:pt x="895" y="212"/>
                </a:lnTo>
                <a:lnTo>
                  <a:pt x="892" y="211"/>
                </a:lnTo>
                <a:lnTo>
                  <a:pt x="889" y="2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grpSp>
        <p:nvGrpSpPr>
          <p:cNvPr id="26" name="Группа 25" descr="Значок человека и шестеренки. ">
            <a:extLst>
              <a:ext uri="{FF2B5EF4-FFF2-40B4-BE49-F238E27FC236}">
                <a16:creationId xmlns:a16="http://schemas.microsoft.com/office/drawing/2014/main" id="{ECC5F635-1712-4572-A9EC-F94E2199DDBD}"/>
              </a:ext>
            </a:extLst>
          </p:cNvPr>
          <p:cNvGrpSpPr/>
          <p:nvPr/>
        </p:nvGrpSpPr>
        <p:grpSpPr>
          <a:xfrm>
            <a:off x="10251633" y="7364692"/>
            <a:ext cx="512379" cy="524831"/>
            <a:chOff x="6450013" y="5349875"/>
            <a:chExt cx="279399" cy="280988"/>
          </a:xfrm>
          <a:solidFill>
            <a:schemeClr val="bg1"/>
          </a:solidFill>
        </p:grpSpPr>
        <p:sp>
          <p:nvSpPr>
            <p:cNvPr id="27" name="Полилиния 3673">
              <a:extLst>
                <a:ext uri="{FF2B5EF4-FFF2-40B4-BE49-F238E27FC236}">
                  <a16:creationId xmlns:a16="http://schemas.microsoft.com/office/drawing/2014/main" id="{D1391604-D4EC-48A8-AE57-EDF194392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5349875"/>
              <a:ext cx="182562" cy="238125"/>
            </a:xfrm>
            <a:custGeom>
              <a:avLst/>
              <a:gdLst>
                <a:gd name="T0" fmla="*/ 379 w 459"/>
                <a:gd name="T1" fmla="*/ 550 h 602"/>
                <a:gd name="T2" fmla="*/ 380 w 459"/>
                <a:gd name="T3" fmla="*/ 519 h 602"/>
                <a:gd name="T4" fmla="*/ 345 w 459"/>
                <a:gd name="T5" fmla="*/ 495 h 602"/>
                <a:gd name="T6" fmla="*/ 397 w 459"/>
                <a:gd name="T7" fmla="*/ 400 h 602"/>
                <a:gd name="T8" fmla="*/ 408 w 459"/>
                <a:gd name="T9" fmla="*/ 395 h 602"/>
                <a:gd name="T10" fmla="*/ 450 w 459"/>
                <a:gd name="T11" fmla="*/ 406 h 602"/>
                <a:gd name="T12" fmla="*/ 412 w 459"/>
                <a:gd name="T13" fmla="*/ 384 h 602"/>
                <a:gd name="T14" fmla="*/ 376 w 459"/>
                <a:gd name="T15" fmla="*/ 370 h 602"/>
                <a:gd name="T16" fmla="*/ 361 w 459"/>
                <a:gd name="T17" fmla="*/ 307 h 602"/>
                <a:gd name="T18" fmla="*/ 379 w 459"/>
                <a:gd name="T19" fmla="*/ 288 h 602"/>
                <a:gd name="T20" fmla="*/ 397 w 459"/>
                <a:gd name="T21" fmla="*/ 252 h 602"/>
                <a:gd name="T22" fmla="*/ 406 w 459"/>
                <a:gd name="T23" fmla="*/ 214 h 602"/>
                <a:gd name="T24" fmla="*/ 415 w 459"/>
                <a:gd name="T25" fmla="*/ 202 h 602"/>
                <a:gd name="T26" fmla="*/ 420 w 459"/>
                <a:gd name="T27" fmla="*/ 183 h 602"/>
                <a:gd name="T28" fmla="*/ 416 w 459"/>
                <a:gd name="T29" fmla="*/ 152 h 602"/>
                <a:gd name="T30" fmla="*/ 412 w 459"/>
                <a:gd name="T31" fmla="*/ 121 h 602"/>
                <a:gd name="T32" fmla="*/ 420 w 459"/>
                <a:gd name="T33" fmla="*/ 78 h 602"/>
                <a:gd name="T34" fmla="*/ 415 w 459"/>
                <a:gd name="T35" fmla="*/ 45 h 602"/>
                <a:gd name="T36" fmla="*/ 403 w 459"/>
                <a:gd name="T37" fmla="*/ 27 h 602"/>
                <a:gd name="T38" fmla="*/ 382 w 459"/>
                <a:gd name="T39" fmla="*/ 15 h 602"/>
                <a:gd name="T40" fmla="*/ 341 w 459"/>
                <a:gd name="T41" fmla="*/ 3 h 602"/>
                <a:gd name="T42" fmla="*/ 291 w 459"/>
                <a:gd name="T43" fmla="*/ 0 h 602"/>
                <a:gd name="T44" fmla="*/ 245 w 459"/>
                <a:gd name="T45" fmla="*/ 9 h 602"/>
                <a:gd name="T46" fmla="*/ 213 w 459"/>
                <a:gd name="T47" fmla="*/ 27 h 602"/>
                <a:gd name="T48" fmla="*/ 201 w 459"/>
                <a:gd name="T49" fmla="*/ 42 h 602"/>
                <a:gd name="T50" fmla="*/ 181 w 459"/>
                <a:gd name="T51" fmla="*/ 44 h 602"/>
                <a:gd name="T52" fmla="*/ 163 w 459"/>
                <a:gd name="T53" fmla="*/ 56 h 602"/>
                <a:gd name="T54" fmla="*/ 155 w 459"/>
                <a:gd name="T55" fmla="*/ 87 h 602"/>
                <a:gd name="T56" fmla="*/ 164 w 459"/>
                <a:gd name="T57" fmla="*/ 138 h 602"/>
                <a:gd name="T58" fmla="*/ 159 w 459"/>
                <a:gd name="T59" fmla="*/ 144 h 602"/>
                <a:gd name="T60" fmla="*/ 150 w 459"/>
                <a:gd name="T61" fmla="*/ 162 h 602"/>
                <a:gd name="T62" fmla="*/ 149 w 459"/>
                <a:gd name="T63" fmla="*/ 184 h 602"/>
                <a:gd name="T64" fmla="*/ 154 w 459"/>
                <a:gd name="T65" fmla="*/ 201 h 602"/>
                <a:gd name="T66" fmla="*/ 163 w 459"/>
                <a:gd name="T67" fmla="*/ 214 h 602"/>
                <a:gd name="T68" fmla="*/ 169 w 459"/>
                <a:gd name="T69" fmla="*/ 237 h 602"/>
                <a:gd name="T70" fmla="*/ 179 w 459"/>
                <a:gd name="T71" fmla="*/ 271 h 602"/>
                <a:gd name="T72" fmla="*/ 203 w 459"/>
                <a:gd name="T73" fmla="*/ 306 h 602"/>
                <a:gd name="T74" fmla="*/ 215 w 459"/>
                <a:gd name="T75" fmla="*/ 364 h 602"/>
                <a:gd name="T76" fmla="*/ 171 w 459"/>
                <a:gd name="T77" fmla="*/ 381 h 602"/>
                <a:gd name="T78" fmla="*/ 106 w 459"/>
                <a:gd name="T79" fmla="*/ 401 h 602"/>
                <a:gd name="T80" fmla="*/ 46 w 459"/>
                <a:gd name="T81" fmla="*/ 428 h 602"/>
                <a:gd name="T82" fmla="*/ 22 w 459"/>
                <a:gd name="T83" fmla="*/ 449 h 602"/>
                <a:gd name="T84" fmla="*/ 10 w 459"/>
                <a:gd name="T85" fmla="*/ 479 h 602"/>
                <a:gd name="T86" fmla="*/ 2 w 459"/>
                <a:gd name="T87" fmla="*/ 540 h 602"/>
                <a:gd name="T88" fmla="*/ 1 w 459"/>
                <a:gd name="T89" fmla="*/ 594 h 602"/>
                <a:gd name="T90" fmla="*/ 11 w 459"/>
                <a:gd name="T91" fmla="*/ 602 h 602"/>
                <a:gd name="T92" fmla="*/ 345 w 459"/>
                <a:gd name="T93" fmla="*/ 589 h 602"/>
                <a:gd name="T94" fmla="*/ 352 w 459"/>
                <a:gd name="T95" fmla="*/ 577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59" h="602">
                  <a:moveTo>
                    <a:pt x="352" y="577"/>
                  </a:moveTo>
                  <a:lnTo>
                    <a:pt x="380" y="560"/>
                  </a:lnTo>
                  <a:lnTo>
                    <a:pt x="379" y="550"/>
                  </a:lnTo>
                  <a:lnTo>
                    <a:pt x="379" y="540"/>
                  </a:lnTo>
                  <a:lnTo>
                    <a:pt x="379" y="530"/>
                  </a:lnTo>
                  <a:lnTo>
                    <a:pt x="380" y="519"/>
                  </a:lnTo>
                  <a:lnTo>
                    <a:pt x="352" y="503"/>
                  </a:lnTo>
                  <a:lnTo>
                    <a:pt x="348" y="499"/>
                  </a:lnTo>
                  <a:lnTo>
                    <a:pt x="345" y="495"/>
                  </a:lnTo>
                  <a:lnTo>
                    <a:pt x="345" y="490"/>
                  </a:lnTo>
                  <a:lnTo>
                    <a:pt x="346" y="486"/>
                  </a:lnTo>
                  <a:lnTo>
                    <a:pt x="397" y="400"/>
                  </a:lnTo>
                  <a:lnTo>
                    <a:pt x="399" y="397"/>
                  </a:lnTo>
                  <a:lnTo>
                    <a:pt x="403" y="395"/>
                  </a:lnTo>
                  <a:lnTo>
                    <a:pt x="408" y="395"/>
                  </a:lnTo>
                  <a:lnTo>
                    <a:pt x="413" y="396"/>
                  </a:lnTo>
                  <a:lnTo>
                    <a:pt x="441" y="413"/>
                  </a:lnTo>
                  <a:lnTo>
                    <a:pt x="450" y="406"/>
                  </a:lnTo>
                  <a:lnTo>
                    <a:pt x="459" y="401"/>
                  </a:lnTo>
                  <a:lnTo>
                    <a:pt x="424" y="388"/>
                  </a:lnTo>
                  <a:lnTo>
                    <a:pt x="412" y="384"/>
                  </a:lnTo>
                  <a:lnTo>
                    <a:pt x="400" y="379"/>
                  </a:lnTo>
                  <a:lnTo>
                    <a:pt x="389" y="375"/>
                  </a:lnTo>
                  <a:lnTo>
                    <a:pt x="376" y="370"/>
                  </a:lnTo>
                  <a:lnTo>
                    <a:pt x="368" y="368"/>
                  </a:lnTo>
                  <a:lnTo>
                    <a:pt x="361" y="364"/>
                  </a:lnTo>
                  <a:lnTo>
                    <a:pt x="361" y="307"/>
                  </a:lnTo>
                  <a:lnTo>
                    <a:pt x="366" y="302"/>
                  </a:lnTo>
                  <a:lnTo>
                    <a:pt x="372" y="297"/>
                  </a:lnTo>
                  <a:lnTo>
                    <a:pt x="379" y="288"/>
                  </a:lnTo>
                  <a:lnTo>
                    <a:pt x="385" y="279"/>
                  </a:lnTo>
                  <a:lnTo>
                    <a:pt x="391" y="266"/>
                  </a:lnTo>
                  <a:lnTo>
                    <a:pt x="397" y="252"/>
                  </a:lnTo>
                  <a:lnTo>
                    <a:pt x="400" y="235"/>
                  </a:lnTo>
                  <a:lnTo>
                    <a:pt x="402" y="216"/>
                  </a:lnTo>
                  <a:lnTo>
                    <a:pt x="406" y="214"/>
                  </a:lnTo>
                  <a:lnTo>
                    <a:pt x="409" y="211"/>
                  </a:lnTo>
                  <a:lnTo>
                    <a:pt x="412" y="207"/>
                  </a:lnTo>
                  <a:lnTo>
                    <a:pt x="415" y="202"/>
                  </a:lnTo>
                  <a:lnTo>
                    <a:pt x="417" y="197"/>
                  </a:lnTo>
                  <a:lnTo>
                    <a:pt x="418" y="191"/>
                  </a:lnTo>
                  <a:lnTo>
                    <a:pt x="420" y="183"/>
                  </a:lnTo>
                  <a:lnTo>
                    <a:pt x="420" y="175"/>
                  </a:lnTo>
                  <a:lnTo>
                    <a:pt x="420" y="164"/>
                  </a:lnTo>
                  <a:lnTo>
                    <a:pt x="416" y="152"/>
                  </a:lnTo>
                  <a:lnTo>
                    <a:pt x="412" y="144"/>
                  </a:lnTo>
                  <a:lnTo>
                    <a:pt x="406" y="137"/>
                  </a:lnTo>
                  <a:lnTo>
                    <a:pt x="412" y="121"/>
                  </a:lnTo>
                  <a:lnTo>
                    <a:pt x="417" y="101"/>
                  </a:lnTo>
                  <a:lnTo>
                    <a:pt x="420" y="89"/>
                  </a:lnTo>
                  <a:lnTo>
                    <a:pt x="420" y="78"/>
                  </a:lnTo>
                  <a:lnTo>
                    <a:pt x="420" y="65"/>
                  </a:lnTo>
                  <a:lnTo>
                    <a:pt x="417" y="53"/>
                  </a:lnTo>
                  <a:lnTo>
                    <a:pt x="415" y="45"/>
                  </a:lnTo>
                  <a:lnTo>
                    <a:pt x="412" y="39"/>
                  </a:lnTo>
                  <a:lnTo>
                    <a:pt x="407" y="34"/>
                  </a:lnTo>
                  <a:lnTo>
                    <a:pt x="403" y="27"/>
                  </a:lnTo>
                  <a:lnTo>
                    <a:pt x="397" y="24"/>
                  </a:lnTo>
                  <a:lnTo>
                    <a:pt x="390" y="18"/>
                  </a:lnTo>
                  <a:lnTo>
                    <a:pt x="382" y="15"/>
                  </a:lnTo>
                  <a:lnTo>
                    <a:pt x="376" y="12"/>
                  </a:lnTo>
                  <a:lnTo>
                    <a:pt x="359" y="7"/>
                  </a:lnTo>
                  <a:lnTo>
                    <a:pt x="341" y="3"/>
                  </a:lnTo>
                  <a:lnTo>
                    <a:pt x="325" y="0"/>
                  </a:lnTo>
                  <a:lnTo>
                    <a:pt x="307" y="0"/>
                  </a:lnTo>
                  <a:lnTo>
                    <a:pt x="291" y="0"/>
                  </a:lnTo>
                  <a:lnTo>
                    <a:pt x="276" y="2"/>
                  </a:lnTo>
                  <a:lnTo>
                    <a:pt x="260" y="6"/>
                  </a:lnTo>
                  <a:lnTo>
                    <a:pt x="245" y="9"/>
                  </a:lnTo>
                  <a:lnTo>
                    <a:pt x="231" y="16"/>
                  </a:lnTo>
                  <a:lnTo>
                    <a:pt x="218" y="22"/>
                  </a:lnTo>
                  <a:lnTo>
                    <a:pt x="213" y="27"/>
                  </a:lnTo>
                  <a:lnTo>
                    <a:pt x="209" y="31"/>
                  </a:lnTo>
                  <a:lnTo>
                    <a:pt x="204" y="36"/>
                  </a:lnTo>
                  <a:lnTo>
                    <a:pt x="201" y="42"/>
                  </a:lnTo>
                  <a:lnTo>
                    <a:pt x="194" y="42"/>
                  </a:lnTo>
                  <a:lnTo>
                    <a:pt x="187" y="43"/>
                  </a:lnTo>
                  <a:lnTo>
                    <a:pt x="181" y="44"/>
                  </a:lnTo>
                  <a:lnTo>
                    <a:pt x="176" y="45"/>
                  </a:lnTo>
                  <a:lnTo>
                    <a:pt x="168" y="51"/>
                  </a:lnTo>
                  <a:lnTo>
                    <a:pt x="163" y="56"/>
                  </a:lnTo>
                  <a:lnTo>
                    <a:pt x="158" y="65"/>
                  </a:lnTo>
                  <a:lnTo>
                    <a:pt x="155" y="75"/>
                  </a:lnTo>
                  <a:lnTo>
                    <a:pt x="155" y="87"/>
                  </a:lnTo>
                  <a:lnTo>
                    <a:pt x="155" y="98"/>
                  </a:lnTo>
                  <a:lnTo>
                    <a:pt x="159" y="120"/>
                  </a:lnTo>
                  <a:lnTo>
                    <a:pt x="164" y="138"/>
                  </a:lnTo>
                  <a:lnTo>
                    <a:pt x="164" y="139"/>
                  </a:lnTo>
                  <a:lnTo>
                    <a:pt x="164" y="139"/>
                  </a:lnTo>
                  <a:lnTo>
                    <a:pt x="159" y="144"/>
                  </a:lnTo>
                  <a:lnTo>
                    <a:pt x="154" y="151"/>
                  </a:lnTo>
                  <a:lnTo>
                    <a:pt x="151" y="156"/>
                  </a:lnTo>
                  <a:lnTo>
                    <a:pt x="150" y="162"/>
                  </a:lnTo>
                  <a:lnTo>
                    <a:pt x="149" y="170"/>
                  </a:lnTo>
                  <a:lnTo>
                    <a:pt x="149" y="176"/>
                  </a:lnTo>
                  <a:lnTo>
                    <a:pt x="149" y="184"/>
                  </a:lnTo>
                  <a:lnTo>
                    <a:pt x="150" y="191"/>
                  </a:lnTo>
                  <a:lnTo>
                    <a:pt x="151" y="196"/>
                  </a:lnTo>
                  <a:lnTo>
                    <a:pt x="154" y="201"/>
                  </a:lnTo>
                  <a:lnTo>
                    <a:pt x="156" y="206"/>
                  </a:lnTo>
                  <a:lnTo>
                    <a:pt x="159" y="210"/>
                  </a:lnTo>
                  <a:lnTo>
                    <a:pt x="163" y="214"/>
                  </a:lnTo>
                  <a:lnTo>
                    <a:pt x="167" y="216"/>
                  </a:lnTo>
                  <a:lnTo>
                    <a:pt x="168" y="227"/>
                  </a:lnTo>
                  <a:lnTo>
                    <a:pt x="169" y="237"/>
                  </a:lnTo>
                  <a:lnTo>
                    <a:pt x="172" y="246"/>
                  </a:lnTo>
                  <a:lnTo>
                    <a:pt x="174" y="255"/>
                  </a:lnTo>
                  <a:lnTo>
                    <a:pt x="179" y="271"/>
                  </a:lnTo>
                  <a:lnTo>
                    <a:pt x="187" y="286"/>
                  </a:lnTo>
                  <a:lnTo>
                    <a:pt x="195" y="297"/>
                  </a:lnTo>
                  <a:lnTo>
                    <a:pt x="203" y="306"/>
                  </a:lnTo>
                  <a:lnTo>
                    <a:pt x="210" y="314"/>
                  </a:lnTo>
                  <a:lnTo>
                    <a:pt x="215" y="319"/>
                  </a:lnTo>
                  <a:lnTo>
                    <a:pt x="215" y="364"/>
                  </a:lnTo>
                  <a:lnTo>
                    <a:pt x="201" y="369"/>
                  </a:lnTo>
                  <a:lnTo>
                    <a:pt x="186" y="375"/>
                  </a:lnTo>
                  <a:lnTo>
                    <a:pt x="171" y="381"/>
                  </a:lnTo>
                  <a:lnTo>
                    <a:pt x="155" y="384"/>
                  </a:lnTo>
                  <a:lnTo>
                    <a:pt x="129" y="393"/>
                  </a:lnTo>
                  <a:lnTo>
                    <a:pt x="106" y="401"/>
                  </a:lnTo>
                  <a:lnTo>
                    <a:pt x="83" y="410"/>
                  </a:lnTo>
                  <a:lnTo>
                    <a:pt x="64" y="419"/>
                  </a:lnTo>
                  <a:lnTo>
                    <a:pt x="46" y="428"/>
                  </a:lnTo>
                  <a:lnTo>
                    <a:pt x="32" y="438"/>
                  </a:lnTo>
                  <a:lnTo>
                    <a:pt x="27" y="444"/>
                  </a:lnTo>
                  <a:lnTo>
                    <a:pt x="22" y="449"/>
                  </a:lnTo>
                  <a:lnTo>
                    <a:pt x="18" y="455"/>
                  </a:lnTo>
                  <a:lnTo>
                    <a:pt x="15" y="460"/>
                  </a:lnTo>
                  <a:lnTo>
                    <a:pt x="10" y="479"/>
                  </a:lnTo>
                  <a:lnTo>
                    <a:pt x="6" y="499"/>
                  </a:lnTo>
                  <a:lnTo>
                    <a:pt x="4" y="521"/>
                  </a:lnTo>
                  <a:lnTo>
                    <a:pt x="2" y="540"/>
                  </a:lnTo>
                  <a:lnTo>
                    <a:pt x="0" y="573"/>
                  </a:lnTo>
                  <a:lnTo>
                    <a:pt x="0" y="589"/>
                  </a:lnTo>
                  <a:lnTo>
                    <a:pt x="1" y="594"/>
                  </a:lnTo>
                  <a:lnTo>
                    <a:pt x="4" y="598"/>
                  </a:lnTo>
                  <a:lnTo>
                    <a:pt x="7" y="600"/>
                  </a:lnTo>
                  <a:lnTo>
                    <a:pt x="11" y="602"/>
                  </a:lnTo>
                  <a:lnTo>
                    <a:pt x="350" y="602"/>
                  </a:lnTo>
                  <a:lnTo>
                    <a:pt x="346" y="594"/>
                  </a:lnTo>
                  <a:lnTo>
                    <a:pt x="345" y="589"/>
                  </a:lnTo>
                  <a:lnTo>
                    <a:pt x="345" y="585"/>
                  </a:lnTo>
                  <a:lnTo>
                    <a:pt x="348" y="581"/>
                  </a:lnTo>
                  <a:lnTo>
                    <a:pt x="352" y="5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8" name="Полилиния 3674">
              <a:extLst>
                <a:ext uri="{FF2B5EF4-FFF2-40B4-BE49-F238E27FC236}">
                  <a16:creationId xmlns:a16="http://schemas.microsoft.com/office/drawing/2014/main" id="{44A4D0F8-0767-41BC-BE62-0AED99EC8B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97650" y="5497513"/>
              <a:ext cx="131762" cy="133350"/>
            </a:xfrm>
            <a:custGeom>
              <a:avLst/>
              <a:gdLst>
                <a:gd name="T0" fmla="*/ 151 w 332"/>
                <a:gd name="T1" fmla="*/ 243 h 336"/>
                <a:gd name="T2" fmla="*/ 129 w 332"/>
                <a:gd name="T3" fmla="*/ 235 h 336"/>
                <a:gd name="T4" fmla="*/ 111 w 332"/>
                <a:gd name="T5" fmla="*/ 222 h 336"/>
                <a:gd name="T6" fmla="*/ 97 w 332"/>
                <a:gd name="T7" fmla="*/ 204 h 336"/>
                <a:gd name="T8" fmla="*/ 89 w 332"/>
                <a:gd name="T9" fmla="*/ 182 h 336"/>
                <a:gd name="T10" fmla="*/ 88 w 332"/>
                <a:gd name="T11" fmla="*/ 159 h 336"/>
                <a:gd name="T12" fmla="*/ 94 w 332"/>
                <a:gd name="T13" fmla="*/ 136 h 336"/>
                <a:gd name="T14" fmla="*/ 106 w 332"/>
                <a:gd name="T15" fmla="*/ 117 h 336"/>
                <a:gd name="T16" fmla="*/ 122 w 332"/>
                <a:gd name="T17" fmla="*/ 103 h 336"/>
                <a:gd name="T18" fmla="*/ 143 w 332"/>
                <a:gd name="T19" fmla="*/ 92 h 336"/>
                <a:gd name="T20" fmla="*/ 166 w 332"/>
                <a:gd name="T21" fmla="*/ 89 h 336"/>
                <a:gd name="T22" fmla="*/ 189 w 332"/>
                <a:gd name="T23" fmla="*/ 92 h 336"/>
                <a:gd name="T24" fmla="*/ 210 w 332"/>
                <a:gd name="T25" fmla="*/ 103 h 336"/>
                <a:gd name="T26" fmla="*/ 226 w 332"/>
                <a:gd name="T27" fmla="*/ 117 h 336"/>
                <a:gd name="T28" fmla="*/ 238 w 332"/>
                <a:gd name="T29" fmla="*/ 136 h 336"/>
                <a:gd name="T30" fmla="*/ 243 w 332"/>
                <a:gd name="T31" fmla="*/ 159 h 336"/>
                <a:gd name="T32" fmla="*/ 242 w 332"/>
                <a:gd name="T33" fmla="*/ 182 h 336"/>
                <a:gd name="T34" fmla="*/ 234 w 332"/>
                <a:gd name="T35" fmla="*/ 204 h 336"/>
                <a:gd name="T36" fmla="*/ 221 w 332"/>
                <a:gd name="T37" fmla="*/ 222 h 336"/>
                <a:gd name="T38" fmla="*/ 203 w 332"/>
                <a:gd name="T39" fmla="*/ 235 h 336"/>
                <a:gd name="T40" fmla="*/ 181 w 332"/>
                <a:gd name="T41" fmla="*/ 243 h 336"/>
                <a:gd name="T42" fmla="*/ 306 w 332"/>
                <a:gd name="T43" fmla="*/ 204 h 336"/>
                <a:gd name="T44" fmla="*/ 300 w 332"/>
                <a:gd name="T45" fmla="*/ 195 h 336"/>
                <a:gd name="T46" fmla="*/ 302 w 332"/>
                <a:gd name="T47" fmla="*/ 167 h 336"/>
                <a:gd name="T48" fmla="*/ 300 w 332"/>
                <a:gd name="T49" fmla="*/ 139 h 336"/>
                <a:gd name="T50" fmla="*/ 306 w 332"/>
                <a:gd name="T51" fmla="*/ 130 h 336"/>
                <a:gd name="T52" fmla="*/ 269 w 332"/>
                <a:gd name="T53" fmla="*/ 64 h 336"/>
                <a:gd name="T54" fmla="*/ 257 w 332"/>
                <a:gd name="T55" fmla="*/ 65 h 336"/>
                <a:gd name="T56" fmla="*/ 242 w 332"/>
                <a:gd name="T57" fmla="*/ 53 h 336"/>
                <a:gd name="T58" fmla="*/ 215 w 332"/>
                <a:gd name="T59" fmla="*/ 35 h 336"/>
                <a:gd name="T60" fmla="*/ 207 w 332"/>
                <a:gd name="T61" fmla="*/ 27 h 336"/>
                <a:gd name="T62" fmla="*/ 135 w 332"/>
                <a:gd name="T63" fmla="*/ 0 h 336"/>
                <a:gd name="T64" fmla="*/ 133 w 332"/>
                <a:gd name="T65" fmla="*/ 31 h 336"/>
                <a:gd name="T66" fmla="*/ 113 w 332"/>
                <a:gd name="T67" fmla="*/ 41 h 336"/>
                <a:gd name="T68" fmla="*/ 77 w 332"/>
                <a:gd name="T69" fmla="*/ 63 h 336"/>
                <a:gd name="T70" fmla="*/ 67 w 332"/>
                <a:gd name="T71" fmla="*/ 65 h 336"/>
                <a:gd name="T72" fmla="*/ 0 w 332"/>
                <a:gd name="T73" fmla="*/ 114 h 336"/>
                <a:gd name="T74" fmla="*/ 31 w 332"/>
                <a:gd name="T75" fmla="*/ 135 h 336"/>
                <a:gd name="T76" fmla="*/ 30 w 332"/>
                <a:gd name="T77" fmla="*/ 154 h 336"/>
                <a:gd name="T78" fmla="*/ 31 w 332"/>
                <a:gd name="T79" fmla="*/ 191 h 336"/>
                <a:gd name="T80" fmla="*/ 29 w 332"/>
                <a:gd name="T81" fmla="*/ 202 h 336"/>
                <a:gd name="T82" fmla="*/ 38 w 332"/>
                <a:gd name="T83" fmla="*/ 284 h 336"/>
                <a:gd name="T84" fmla="*/ 71 w 332"/>
                <a:gd name="T85" fmla="*/ 267 h 336"/>
                <a:gd name="T86" fmla="*/ 89 w 332"/>
                <a:gd name="T87" fmla="*/ 279 h 336"/>
                <a:gd name="T88" fmla="*/ 139 w 332"/>
                <a:gd name="T89" fmla="*/ 300 h 336"/>
                <a:gd name="T90" fmla="*/ 146 w 332"/>
                <a:gd name="T91" fmla="*/ 308 h 336"/>
                <a:gd name="T92" fmla="*/ 207 w 332"/>
                <a:gd name="T93" fmla="*/ 336 h 336"/>
                <a:gd name="T94" fmla="*/ 208 w 332"/>
                <a:gd name="T95" fmla="*/ 306 h 336"/>
                <a:gd name="T96" fmla="*/ 223 w 332"/>
                <a:gd name="T97" fmla="*/ 297 h 336"/>
                <a:gd name="T98" fmla="*/ 246 w 332"/>
                <a:gd name="T99" fmla="*/ 279 h 336"/>
                <a:gd name="T100" fmla="*/ 257 w 332"/>
                <a:gd name="T101" fmla="*/ 268 h 336"/>
                <a:gd name="T102" fmla="*/ 269 w 332"/>
                <a:gd name="T103" fmla="*/ 270 h 336"/>
                <a:gd name="T104" fmla="*/ 306 w 332"/>
                <a:gd name="T105" fmla="*/ 204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32" h="336">
                  <a:moveTo>
                    <a:pt x="166" y="245"/>
                  </a:moveTo>
                  <a:lnTo>
                    <a:pt x="158" y="244"/>
                  </a:lnTo>
                  <a:lnTo>
                    <a:pt x="151" y="243"/>
                  </a:lnTo>
                  <a:lnTo>
                    <a:pt x="143" y="241"/>
                  </a:lnTo>
                  <a:lnTo>
                    <a:pt x="135" y="239"/>
                  </a:lnTo>
                  <a:lnTo>
                    <a:pt x="129" y="235"/>
                  </a:lnTo>
                  <a:lnTo>
                    <a:pt x="122" y="231"/>
                  </a:lnTo>
                  <a:lnTo>
                    <a:pt x="116" y="227"/>
                  </a:lnTo>
                  <a:lnTo>
                    <a:pt x="111" y="222"/>
                  </a:lnTo>
                  <a:lnTo>
                    <a:pt x="106" y="217"/>
                  </a:lnTo>
                  <a:lnTo>
                    <a:pt x="101" y="211"/>
                  </a:lnTo>
                  <a:lnTo>
                    <a:pt x="97" y="204"/>
                  </a:lnTo>
                  <a:lnTo>
                    <a:pt x="94" y="198"/>
                  </a:lnTo>
                  <a:lnTo>
                    <a:pt x="92" y="190"/>
                  </a:lnTo>
                  <a:lnTo>
                    <a:pt x="89" y="182"/>
                  </a:lnTo>
                  <a:lnTo>
                    <a:pt x="88" y="175"/>
                  </a:lnTo>
                  <a:lnTo>
                    <a:pt x="88" y="167"/>
                  </a:lnTo>
                  <a:lnTo>
                    <a:pt x="88" y="159"/>
                  </a:lnTo>
                  <a:lnTo>
                    <a:pt x="89" y="151"/>
                  </a:lnTo>
                  <a:lnTo>
                    <a:pt x="92" y="144"/>
                  </a:lnTo>
                  <a:lnTo>
                    <a:pt x="94" y="136"/>
                  </a:lnTo>
                  <a:lnTo>
                    <a:pt x="97" y="130"/>
                  </a:lnTo>
                  <a:lnTo>
                    <a:pt x="101" y="123"/>
                  </a:lnTo>
                  <a:lnTo>
                    <a:pt x="106" y="117"/>
                  </a:lnTo>
                  <a:lnTo>
                    <a:pt x="111" y="112"/>
                  </a:lnTo>
                  <a:lnTo>
                    <a:pt x="116" y="106"/>
                  </a:lnTo>
                  <a:lnTo>
                    <a:pt x="122" y="103"/>
                  </a:lnTo>
                  <a:lnTo>
                    <a:pt x="129" y="99"/>
                  </a:lnTo>
                  <a:lnTo>
                    <a:pt x="135" y="95"/>
                  </a:lnTo>
                  <a:lnTo>
                    <a:pt x="143" y="92"/>
                  </a:lnTo>
                  <a:lnTo>
                    <a:pt x="151" y="90"/>
                  </a:lnTo>
                  <a:lnTo>
                    <a:pt x="158" y="90"/>
                  </a:lnTo>
                  <a:lnTo>
                    <a:pt x="166" y="89"/>
                  </a:lnTo>
                  <a:lnTo>
                    <a:pt x="174" y="90"/>
                  </a:lnTo>
                  <a:lnTo>
                    <a:pt x="181" y="90"/>
                  </a:lnTo>
                  <a:lnTo>
                    <a:pt x="189" y="92"/>
                  </a:lnTo>
                  <a:lnTo>
                    <a:pt x="196" y="95"/>
                  </a:lnTo>
                  <a:lnTo>
                    <a:pt x="203" y="99"/>
                  </a:lnTo>
                  <a:lnTo>
                    <a:pt x="210" y="103"/>
                  </a:lnTo>
                  <a:lnTo>
                    <a:pt x="215" y="106"/>
                  </a:lnTo>
                  <a:lnTo>
                    <a:pt x="221" y="112"/>
                  </a:lnTo>
                  <a:lnTo>
                    <a:pt x="226" y="117"/>
                  </a:lnTo>
                  <a:lnTo>
                    <a:pt x="230" y="123"/>
                  </a:lnTo>
                  <a:lnTo>
                    <a:pt x="234" y="130"/>
                  </a:lnTo>
                  <a:lnTo>
                    <a:pt x="238" y="136"/>
                  </a:lnTo>
                  <a:lnTo>
                    <a:pt x="241" y="144"/>
                  </a:lnTo>
                  <a:lnTo>
                    <a:pt x="242" y="151"/>
                  </a:lnTo>
                  <a:lnTo>
                    <a:pt x="243" y="159"/>
                  </a:lnTo>
                  <a:lnTo>
                    <a:pt x="244" y="167"/>
                  </a:lnTo>
                  <a:lnTo>
                    <a:pt x="243" y="175"/>
                  </a:lnTo>
                  <a:lnTo>
                    <a:pt x="242" y="182"/>
                  </a:lnTo>
                  <a:lnTo>
                    <a:pt x="241" y="190"/>
                  </a:lnTo>
                  <a:lnTo>
                    <a:pt x="238" y="198"/>
                  </a:lnTo>
                  <a:lnTo>
                    <a:pt x="234" y="204"/>
                  </a:lnTo>
                  <a:lnTo>
                    <a:pt x="230" y="211"/>
                  </a:lnTo>
                  <a:lnTo>
                    <a:pt x="226" y="217"/>
                  </a:lnTo>
                  <a:lnTo>
                    <a:pt x="221" y="222"/>
                  </a:lnTo>
                  <a:lnTo>
                    <a:pt x="215" y="227"/>
                  </a:lnTo>
                  <a:lnTo>
                    <a:pt x="210" y="231"/>
                  </a:lnTo>
                  <a:lnTo>
                    <a:pt x="203" y="235"/>
                  </a:lnTo>
                  <a:lnTo>
                    <a:pt x="196" y="239"/>
                  </a:lnTo>
                  <a:lnTo>
                    <a:pt x="189" y="241"/>
                  </a:lnTo>
                  <a:lnTo>
                    <a:pt x="181" y="243"/>
                  </a:lnTo>
                  <a:lnTo>
                    <a:pt x="174" y="244"/>
                  </a:lnTo>
                  <a:lnTo>
                    <a:pt x="166" y="245"/>
                  </a:lnTo>
                  <a:close/>
                  <a:moveTo>
                    <a:pt x="306" y="204"/>
                  </a:moveTo>
                  <a:lnTo>
                    <a:pt x="302" y="202"/>
                  </a:lnTo>
                  <a:lnTo>
                    <a:pt x="301" y="199"/>
                  </a:lnTo>
                  <a:lnTo>
                    <a:pt x="300" y="195"/>
                  </a:lnTo>
                  <a:lnTo>
                    <a:pt x="300" y="191"/>
                  </a:lnTo>
                  <a:lnTo>
                    <a:pt x="302" y="180"/>
                  </a:lnTo>
                  <a:lnTo>
                    <a:pt x="302" y="167"/>
                  </a:lnTo>
                  <a:lnTo>
                    <a:pt x="302" y="154"/>
                  </a:lnTo>
                  <a:lnTo>
                    <a:pt x="300" y="142"/>
                  </a:lnTo>
                  <a:lnTo>
                    <a:pt x="300" y="139"/>
                  </a:lnTo>
                  <a:lnTo>
                    <a:pt x="301" y="135"/>
                  </a:lnTo>
                  <a:lnTo>
                    <a:pt x="302" y="132"/>
                  </a:lnTo>
                  <a:lnTo>
                    <a:pt x="306" y="130"/>
                  </a:lnTo>
                  <a:lnTo>
                    <a:pt x="332" y="114"/>
                  </a:lnTo>
                  <a:lnTo>
                    <a:pt x="293" y="50"/>
                  </a:lnTo>
                  <a:lnTo>
                    <a:pt x="269" y="64"/>
                  </a:lnTo>
                  <a:lnTo>
                    <a:pt x="265" y="65"/>
                  </a:lnTo>
                  <a:lnTo>
                    <a:pt x="261" y="65"/>
                  </a:lnTo>
                  <a:lnTo>
                    <a:pt x="257" y="65"/>
                  </a:lnTo>
                  <a:lnTo>
                    <a:pt x="255" y="63"/>
                  </a:lnTo>
                  <a:lnTo>
                    <a:pt x="251" y="59"/>
                  </a:lnTo>
                  <a:lnTo>
                    <a:pt x="242" y="53"/>
                  </a:lnTo>
                  <a:lnTo>
                    <a:pt x="233" y="45"/>
                  </a:lnTo>
                  <a:lnTo>
                    <a:pt x="224" y="40"/>
                  </a:lnTo>
                  <a:lnTo>
                    <a:pt x="215" y="35"/>
                  </a:lnTo>
                  <a:lnTo>
                    <a:pt x="211" y="33"/>
                  </a:lnTo>
                  <a:lnTo>
                    <a:pt x="208" y="31"/>
                  </a:lnTo>
                  <a:lnTo>
                    <a:pt x="207" y="27"/>
                  </a:lnTo>
                  <a:lnTo>
                    <a:pt x="207" y="24"/>
                  </a:lnTo>
                  <a:lnTo>
                    <a:pt x="207" y="0"/>
                  </a:lnTo>
                  <a:lnTo>
                    <a:pt x="135" y="0"/>
                  </a:lnTo>
                  <a:lnTo>
                    <a:pt x="135" y="24"/>
                  </a:lnTo>
                  <a:lnTo>
                    <a:pt x="134" y="27"/>
                  </a:lnTo>
                  <a:lnTo>
                    <a:pt x="133" y="31"/>
                  </a:lnTo>
                  <a:lnTo>
                    <a:pt x="130" y="33"/>
                  </a:lnTo>
                  <a:lnTo>
                    <a:pt x="126" y="35"/>
                  </a:lnTo>
                  <a:lnTo>
                    <a:pt x="113" y="41"/>
                  </a:lnTo>
                  <a:lnTo>
                    <a:pt x="101" y="47"/>
                  </a:lnTo>
                  <a:lnTo>
                    <a:pt x="88" y="55"/>
                  </a:lnTo>
                  <a:lnTo>
                    <a:pt x="77" y="63"/>
                  </a:lnTo>
                  <a:lnTo>
                    <a:pt x="75" y="65"/>
                  </a:lnTo>
                  <a:lnTo>
                    <a:pt x="71" y="65"/>
                  </a:lnTo>
                  <a:lnTo>
                    <a:pt x="67" y="65"/>
                  </a:lnTo>
                  <a:lnTo>
                    <a:pt x="63" y="64"/>
                  </a:lnTo>
                  <a:lnTo>
                    <a:pt x="38" y="50"/>
                  </a:lnTo>
                  <a:lnTo>
                    <a:pt x="0" y="114"/>
                  </a:lnTo>
                  <a:lnTo>
                    <a:pt x="26" y="130"/>
                  </a:lnTo>
                  <a:lnTo>
                    <a:pt x="29" y="132"/>
                  </a:lnTo>
                  <a:lnTo>
                    <a:pt x="31" y="135"/>
                  </a:lnTo>
                  <a:lnTo>
                    <a:pt x="33" y="139"/>
                  </a:lnTo>
                  <a:lnTo>
                    <a:pt x="31" y="142"/>
                  </a:lnTo>
                  <a:lnTo>
                    <a:pt x="30" y="154"/>
                  </a:lnTo>
                  <a:lnTo>
                    <a:pt x="30" y="167"/>
                  </a:lnTo>
                  <a:lnTo>
                    <a:pt x="30" y="178"/>
                  </a:lnTo>
                  <a:lnTo>
                    <a:pt x="31" y="191"/>
                  </a:lnTo>
                  <a:lnTo>
                    <a:pt x="33" y="195"/>
                  </a:lnTo>
                  <a:lnTo>
                    <a:pt x="31" y="199"/>
                  </a:lnTo>
                  <a:lnTo>
                    <a:pt x="29" y="202"/>
                  </a:lnTo>
                  <a:lnTo>
                    <a:pt x="26" y="204"/>
                  </a:lnTo>
                  <a:lnTo>
                    <a:pt x="0" y="220"/>
                  </a:lnTo>
                  <a:lnTo>
                    <a:pt x="38" y="284"/>
                  </a:lnTo>
                  <a:lnTo>
                    <a:pt x="63" y="270"/>
                  </a:lnTo>
                  <a:lnTo>
                    <a:pt x="67" y="268"/>
                  </a:lnTo>
                  <a:lnTo>
                    <a:pt x="71" y="267"/>
                  </a:lnTo>
                  <a:lnTo>
                    <a:pt x="75" y="268"/>
                  </a:lnTo>
                  <a:lnTo>
                    <a:pt x="77" y="271"/>
                  </a:lnTo>
                  <a:lnTo>
                    <a:pt x="89" y="279"/>
                  </a:lnTo>
                  <a:lnTo>
                    <a:pt x="106" y="286"/>
                  </a:lnTo>
                  <a:lnTo>
                    <a:pt x="124" y="295"/>
                  </a:lnTo>
                  <a:lnTo>
                    <a:pt x="139" y="300"/>
                  </a:lnTo>
                  <a:lnTo>
                    <a:pt x="142" y="303"/>
                  </a:lnTo>
                  <a:lnTo>
                    <a:pt x="144" y="306"/>
                  </a:lnTo>
                  <a:lnTo>
                    <a:pt x="146" y="308"/>
                  </a:lnTo>
                  <a:lnTo>
                    <a:pt x="147" y="312"/>
                  </a:lnTo>
                  <a:lnTo>
                    <a:pt x="147" y="336"/>
                  </a:lnTo>
                  <a:lnTo>
                    <a:pt x="207" y="336"/>
                  </a:lnTo>
                  <a:lnTo>
                    <a:pt x="207" y="312"/>
                  </a:lnTo>
                  <a:lnTo>
                    <a:pt x="207" y="308"/>
                  </a:lnTo>
                  <a:lnTo>
                    <a:pt x="208" y="306"/>
                  </a:lnTo>
                  <a:lnTo>
                    <a:pt x="211" y="303"/>
                  </a:lnTo>
                  <a:lnTo>
                    <a:pt x="215" y="300"/>
                  </a:lnTo>
                  <a:lnTo>
                    <a:pt x="223" y="297"/>
                  </a:lnTo>
                  <a:lnTo>
                    <a:pt x="230" y="291"/>
                  </a:lnTo>
                  <a:lnTo>
                    <a:pt x="238" y="285"/>
                  </a:lnTo>
                  <a:lnTo>
                    <a:pt x="246" y="279"/>
                  </a:lnTo>
                  <a:lnTo>
                    <a:pt x="250" y="275"/>
                  </a:lnTo>
                  <a:lnTo>
                    <a:pt x="255" y="271"/>
                  </a:lnTo>
                  <a:lnTo>
                    <a:pt x="257" y="268"/>
                  </a:lnTo>
                  <a:lnTo>
                    <a:pt x="261" y="267"/>
                  </a:lnTo>
                  <a:lnTo>
                    <a:pt x="265" y="268"/>
                  </a:lnTo>
                  <a:lnTo>
                    <a:pt x="269" y="270"/>
                  </a:lnTo>
                  <a:lnTo>
                    <a:pt x="295" y="284"/>
                  </a:lnTo>
                  <a:lnTo>
                    <a:pt x="332" y="220"/>
                  </a:lnTo>
                  <a:lnTo>
                    <a:pt x="306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sp>
        <p:nvSpPr>
          <p:cNvPr id="42" name="Прямоугольник: Скругленные углы 24">
            <a:extLst>
              <a:ext uri="{FF2B5EF4-FFF2-40B4-BE49-F238E27FC236}">
                <a16:creationId xmlns:a16="http://schemas.microsoft.com/office/drawing/2014/main" id="{94A75A79-A67A-4A23-8588-7FC5EB9A5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55363" y="7117592"/>
            <a:ext cx="4980691" cy="938969"/>
          </a:xfrm>
          <a:prstGeom prst="roundRect">
            <a:avLst>
              <a:gd name="adj" fmla="val 50000"/>
            </a:avLst>
          </a:prstGeom>
          <a:solidFill>
            <a:srgbClr val="124A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2400" dirty="0">
                <a:solidFill>
                  <a:schemeClr val="bg1"/>
                </a:solidFill>
                <a:latin typeface="Montserrat SemiBold" panose="020B0604020202020204" charset="-52"/>
                <a:ea typeface="Tahoma" panose="020B0604030504040204" pitchFamily="34" charset="0"/>
                <a:cs typeface="Tahoma" panose="020B0604030504040204" pitchFamily="34" charset="0"/>
              </a:rPr>
              <a:t>Считывание информации</a:t>
            </a:r>
          </a:p>
        </p:txBody>
      </p:sp>
      <p:grpSp>
        <p:nvGrpSpPr>
          <p:cNvPr id="29" name="Группа 28" descr="Значок шестеренок. ">
            <a:extLst>
              <a:ext uri="{FF2B5EF4-FFF2-40B4-BE49-F238E27FC236}">
                <a16:creationId xmlns:a16="http://schemas.microsoft.com/office/drawing/2014/main" id="{5BC0E3F0-447D-4721-AB1F-C8243BA36671}"/>
              </a:ext>
            </a:extLst>
          </p:cNvPr>
          <p:cNvGrpSpPr/>
          <p:nvPr/>
        </p:nvGrpSpPr>
        <p:grpSpPr>
          <a:xfrm>
            <a:off x="6781528" y="7369850"/>
            <a:ext cx="562711" cy="562711"/>
            <a:chOff x="7613650" y="1387475"/>
            <a:chExt cx="284163" cy="284163"/>
          </a:xfrm>
          <a:solidFill>
            <a:schemeClr val="bg1"/>
          </a:solidFill>
        </p:grpSpPr>
        <p:sp>
          <p:nvSpPr>
            <p:cNvPr id="30" name="Полилиния 4359">
              <a:extLst>
                <a:ext uri="{FF2B5EF4-FFF2-40B4-BE49-F238E27FC236}">
                  <a16:creationId xmlns:a16="http://schemas.microsoft.com/office/drawing/2014/main" id="{351831F3-9830-4A23-8B34-11A3FCCA02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13650" y="1471613"/>
              <a:ext cx="200025" cy="200025"/>
            </a:xfrm>
            <a:custGeom>
              <a:avLst/>
              <a:gdLst>
                <a:gd name="T0" fmla="*/ 276 w 629"/>
                <a:gd name="T1" fmla="*/ 436 h 629"/>
                <a:gd name="T2" fmla="*/ 233 w 629"/>
                <a:gd name="T3" fmla="*/ 411 h 629"/>
                <a:gd name="T4" fmla="*/ 202 w 629"/>
                <a:gd name="T5" fmla="*/ 374 h 629"/>
                <a:gd name="T6" fmla="*/ 187 w 629"/>
                <a:gd name="T7" fmla="*/ 325 h 629"/>
                <a:gd name="T8" fmla="*/ 192 w 629"/>
                <a:gd name="T9" fmla="*/ 274 h 629"/>
                <a:gd name="T10" fmla="*/ 216 w 629"/>
                <a:gd name="T11" fmla="*/ 231 h 629"/>
                <a:gd name="T12" fmla="*/ 253 w 629"/>
                <a:gd name="T13" fmla="*/ 199 h 629"/>
                <a:gd name="T14" fmla="*/ 301 w 629"/>
                <a:gd name="T15" fmla="*/ 184 h 629"/>
                <a:gd name="T16" fmla="*/ 352 w 629"/>
                <a:gd name="T17" fmla="*/ 190 h 629"/>
                <a:gd name="T18" fmla="*/ 395 w 629"/>
                <a:gd name="T19" fmla="*/ 213 h 629"/>
                <a:gd name="T20" fmla="*/ 426 w 629"/>
                <a:gd name="T21" fmla="*/ 252 h 629"/>
                <a:gd name="T22" fmla="*/ 441 w 629"/>
                <a:gd name="T23" fmla="*/ 300 h 629"/>
                <a:gd name="T24" fmla="*/ 436 w 629"/>
                <a:gd name="T25" fmla="*/ 350 h 629"/>
                <a:gd name="T26" fmla="*/ 413 w 629"/>
                <a:gd name="T27" fmla="*/ 394 h 629"/>
                <a:gd name="T28" fmla="*/ 375 w 629"/>
                <a:gd name="T29" fmla="*/ 425 h 629"/>
                <a:gd name="T30" fmla="*/ 327 w 629"/>
                <a:gd name="T31" fmla="*/ 440 h 629"/>
                <a:gd name="T32" fmla="*/ 572 w 629"/>
                <a:gd name="T33" fmla="*/ 346 h 629"/>
                <a:gd name="T34" fmla="*/ 574 w 629"/>
                <a:gd name="T35" fmla="*/ 302 h 629"/>
                <a:gd name="T36" fmla="*/ 620 w 629"/>
                <a:gd name="T37" fmla="*/ 241 h 629"/>
                <a:gd name="T38" fmla="*/ 628 w 629"/>
                <a:gd name="T39" fmla="*/ 231 h 629"/>
                <a:gd name="T40" fmla="*/ 625 w 629"/>
                <a:gd name="T41" fmla="*/ 219 h 629"/>
                <a:gd name="T42" fmla="*/ 544 w 629"/>
                <a:gd name="T43" fmla="*/ 84 h 629"/>
                <a:gd name="T44" fmla="*/ 532 w 629"/>
                <a:gd name="T45" fmla="*/ 83 h 629"/>
                <a:gd name="T46" fmla="*/ 447 w 629"/>
                <a:gd name="T47" fmla="*/ 88 h 629"/>
                <a:gd name="T48" fmla="*/ 407 w 629"/>
                <a:gd name="T49" fmla="*/ 69 h 629"/>
                <a:gd name="T50" fmla="*/ 404 w 629"/>
                <a:gd name="T51" fmla="*/ 7 h 629"/>
                <a:gd name="T52" fmla="*/ 395 w 629"/>
                <a:gd name="T53" fmla="*/ 0 h 629"/>
                <a:gd name="T54" fmla="*/ 235 w 629"/>
                <a:gd name="T55" fmla="*/ 1 h 629"/>
                <a:gd name="T56" fmla="*/ 227 w 629"/>
                <a:gd name="T57" fmla="*/ 10 h 629"/>
                <a:gd name="T58" fmla="*/ 216 w 629"/>
                <a:gd name="T59" fmla="*/ 72 h 629"/>
                <a:gd name="T60" fmla="*/ 177 w 629"/>
                <a:gd name="T61" fmla="*/ 91 h 629"/>
                <a:gd name="T62" fmla="*/ 98 w 629"/>
                <a:gd name="T63" fmla="*/ 84 h 629"/>
                <a:gd name="T64" fmla="*/ 87 w 629"/>
                <a:gd name="T65" fmla="*/ 83 h 629"/>
                <a:gd name="T66" fmla="*/ 78 w 629"/>
                <a:gd name="T67" fmla="*/ 90 h 629"/>
                <a:gd name="T68" fmla="*/ 1 w 629"/>
                <a:gd name="T69" fmla="*/ 228 h 629"/>
                <a:gd name="T70" fmla="*/ 57 w 629"/>
                <a:gd name="T71" fmla="*/ 269 h 629"/>
                <a:gd name="T72" fmla="*/ 54 w 629"/>
                <a:gd name="T73" fmla="*/ 313 h 629"/>
                <a:gd name="T74" fmla="*/ 57 w 629"/>
                <a:gd name="T75" fmla="*/ 355 h 629"/>
                <a:gd name="T76" fmla="*/ 2 w 629"/>
                <a:gd name="T77" fmla="*/ 391 h 629"/>
                <a:gd name="T78" fmla="*/ 1 w 629"/>
                <a:gd name="T79" fmla="*/ 402 h 629"/>
                <a:gd name="T80" fmla="*/ 86 w 629"/>
                <a:gd name="T81" fmla="*/ 543 h 629"/>
                <a:gd name="T82" fmla="*/ 98 w 629"/>
                <a:gd name="T83" fmla="*/ 542 h 629"/>
                <a:gd name="T84" fmla="*/ 177 w 629"/>
                <a:gd name="T85" fmla="*/ 533 h 629"/>
                <a:gd name="T86" fmla="*/ 216 w 629"/>
                <a:gd name="T87" fmla="*/ 552 h 629"/>
                <a:gd name="T88" fmla="*/ 227 w 629"/>
                <a:gd name="T89" fmla="*/ 620 h 629"/>
                <a:gd name="T90" fmla="*/ 235 w 629"/>
                <a:gd name="T91" fmla="*/ 628 h 629"/>
                <a:gd name="T92" fmla="*/ 395 w 629"/>
                <a:gd name="T93" fmla="*/ 629 h 629"/>
                <a:gd name="T94" fmla="*/ 404 w 629"/>
                <a:gd name="T95" fmla="*/ 623 h 629"/>
                <a:gd name="T96" fmla="*/ 407 w 629"/>
                <a:gd name="T97" fmla="*/ 556 h 629"/>
                <a:gd name="T98" fmla="*/ 447 w 629"/>
                <a:gd name="T99" fmla="*/ 538 h 629"/>
                <a:gd name="T100" fmla="*/ 533 w 629"/>
                <a:gd name="T101" fmla="*/ 543 h 629"/>
                <a:gd name="T102" fmla="*/ 545 w 629"/>
                <a:gd name="T103" fmla="*/ 543 h 629"/>
                <a:gd name="T104" fmla="*/ 627 w 629"/>
                <a:gd name="T105" fmla="*/ 405 h 629"/>
                <a:gd name="T106" fmla="*/ 628 w 629"/>
                <a:gd name="T107" fmla="*/ 394 h 629"/>
                <a:gd name="T108" fmla="*/ 621 w 629"/>
                <a:gd name="T109" fmla="*/ 385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29" h="629">
                  <a:moveTo>
                    <a:pt x="314" y="441"/>
                  </a:moveTo>
                  <a:lnTo>
                    <a:pt x="301" y="440"/>
                  </a:lnTo>
                  <a:lnTo>
                    <a:pt x="288" y="439"/>
                  </a:lnTo>
                  <a:lnTo>
                    <a:pt x="276" y="436"/>
                  </a:lnTo>
                  <a:lnTo>
                    <a:pt x="264" y="430"/>
                  </a:lnTo>
                  <a:lnTo>
                    <a:pt x="253" y="425"/>
                  </a:lnTo>
                  <a:lnTo>
                    <a:pt x="242" y="418"/>
                  </a:lnTo>
                  <a:lnTo>
                    <a:pt x="233" y="411"/>
                  </a:lnTo>
                  <a:lnTo>
                    <a:pt x="223" y="404"/>
                  </a:lnTo>
                  <a:lnTo>
                    <a:pt x="216" y="394"/>
                  </a:lnTo>
                  <a:lnTo>
                    <a:pt x="208" y="384"/>
                  </a:lnTo>
                  <a:lnTo>
                    <a:pt x="202" y="374"/>
                  </a:lnTo>
                  <a:lnTo>
                    <a:pt x="196" y="362"/>
                  </a:lnTo>
                  <a:lnTo>
                    <a:pt x="192" y="350"/>
                  </a:lnTo>
                  <a:lnTo>
                    <a:pt x="189" y="338"/>
                  </a:lnTo>
                  <a:lnTo>
                    <a:pt x="187" y="325"/>
                  </a:lnTo>
                  <a:lnTo>
                    <a:pt x="186" y="313"/>
                  </a:lnTo>
                  <a:lnTo>
                    <a:pt x="187" y="300"/>
                  </a:lnTo>
                  <a:lnTo>
                    <a:pt x="189" y="287"/>
                  </a:lnTo>
                  <a:lnTo>
                    <a:pt x="192" y="274"/>
                  </a:lnTo>
                  <a:lnTo>
                    <a:pt x="196" y="262"/>
                  </a:lnTo>
                  <a:lnTo>
                    <a:pt x="202" y="252"/>
                  </a:lnTo>
                  <a:lnTo>
                    <a:pt x="208" y="241"/>
                  </a:lnTo>
                  <a:lnTo>
                    <a:pt x="216" y="231"/>
                  </a:lnTo>
                  <a:lnTo>
                    <a:pt x="223" y="222"/>
                  </a:lnTo>
                  <a:lnTo>
                    <a:pt x="233" y="213"/>
                  </a:lnTo>
                  <a:lnTo>
                    <a:pt x="242" y="206"/>
                  </a:lnTo>
                  <a:lnTo>
                    <a:pt x="253" y="199"/>
                  </a:lnTo>
                  <a:lnTo>
                    <a:pt x="264" y="194"/>
                  </a:lnTo>
                  <a:lnTo>
                    <a:pt x="276" y="190"/>
                  </a:lnTo>
                  <a:lnTo>
                    <a:pt x="288" y="186"/>
                  </a:lnTo>
                  <a:lnTo>
                    <a:pt x="301" y="184"/>
                  </a:lnTo>
                  <a:lnTo>
                    <a:pt x="314" y="184"/>
                  </a:lnTo>
                  <a:lnTo>
                    <a:pt x="327" y="184"/>
                  </a:lnTo>
                  <a:lnTo>
                    <a:pt x="340" y="186"/>
                  </a:lnTo>
                  <a:lnTo>
                    <a:pt x="352" y="190"/>
                  </a:lnTo>
                  <a:lnTo>
                    <a:pt x="363" y="194"/>
                  </a:lnTo>
                  <a:lnTo>
                    <a:pt x="375" y="199"/>
                  </a:lnTo>
                  <a:lnTo>
                    <a:pt x="386" y="206"/>
                  </a:lnTo>
                  <a:lnTo>
                    <a:pt x="395" y="213"/>
                  </a:lnTo>
                  <a:lnTo>
                    <a:pt x="404" y="222"/>
                  </a:lnTo>
                  <a:lnTo>
                    <a:pt x="413" y="231"/>
                  </a:lnTo>
                  <a:lnTo>
                    <a:pt x="420" y="241"/>
                  </a:lnTo>
                  <a:lnTo>
                    <a:pt x="426" y="252"/>
                  </a:lnTo>
                  <a:lnTo>
                    <a:pt x="432" y="262"/>
                  </a:lnTo>
                  <a:lnTo>
                    <a:pt x="436" y="274"/>
                  </a:lnTo>
                  <a:lnTo>
                    <a:pt x="439" y="287"/>
                  </a:lnTo>
                  <a:lnTo>
                    <a:pt x="441" y="300"/>
                  </a:lnTo>
                  <a:lnTo>
                    <a:pt x="443" y="313"/>
                  </a:lnTo>
                  <a:lnTo>
                    <a:pt x="441" y="325"/>
                  </a:lnTo>
                  <a:lnTo>
                    <a:pt x="439" y="338"/>
                  </a:lnTo>
                  <a:lnTo>
                    <a:pt x="436" y="350"/>
                  </a:lnTo>
                  <a:lnTo>
                    <a:pt x="432" y="362"/>
                  </a:lnTo>
                  <a:lnTo>
                    <a:pt x="426" y="374"/>
                  </a:lnTo>
                  <a:lnTo>
                    <a:pt x="420" y="384"/>
                  </a:lnTo>
                  <a:lnTo>
                    <a:pt x="413" y="394"/>
                  </a:lnTo>
                  <a:lnTo>
                    <a:pt x="404" y="404"/>
                  </a:lnTo>
                  <a:lnTo>
                    <a:pt x="395" y="411"/>
                  </a:lnTo>
                  <a:lnTo>
                    <a:pt x="386" y="418"/>
                  </a:lnTo>
                  <a:lnTo>
                    <a:pt x="375" y="425"/>
                  </a:lnTo>
                  <a:lnTo>
                    <a:pt x="363" y="430"/>
                  </a:lnTo>
                  <a:lnTo>
                    <a:pt x="352" y="436"/>
                  </a:lnTo>
                  <a:lnTo>
                    <a:pt x="340" y="439"/>
                  </a:lnTo>
                  <a:lnTo>
                    <a:pt x="327" y="440"/>
                  </a:lnTo>
                  <a:lnTo>
                    <a:pt x="314" y="441"/>
                  </a:lnTo>
                  <a:close/>
                  <a:moveTo>
                    <a:pt x="621" y="385"/>
                  </a:moveTo>
                  <a:lnTo>
                    <a:pt x="571" y="355"/>
                  </a:lnTo>
                  <a:lnTo>
                    <a:pt x="572" y="346"/>
                  </a:lnTo>
                  <a:lnTo>
                    <a:pt x="573" y="335"/>
                  </a:lnTo>
                  <a:lnTo>
                    <a:pt x="574" y="323"/>
                  </a:lnTo>
                  <a:lnTo>
                    <a:pt x="574" y="313"/>
                  </a:lnTo>
                  <a:lnTo>
                    <a:pt x="574" y="302"/>
                  </a:lnTo>
                  <a:lnTo>
                    <a:pt x="573" y="291"/>
                  </a:lnTo>
                  <a:lnTo>
                    <a:pt x="572" y="280"/>
                  </a:lnTo>
                  <a:lnTo>
                    <a:pt x="570" y="269"/>
                  </a:lnTo>
                  <a:lnTo>
                    <a:pt x="620" y="241"/>
                  </a:lnTo>
                  <a:lnTo>
                    <a:pt x="623" y="239"/>
                  </a:lnTo>
                  <a:lnTo>
                    <a:pt x="624" y="237"/>
                  </a:lnTo>
                  <a:lnTo>
                    <a:pt x="627" y="234"/>
                  </a:lnTo>
                  <a:lnTo>
                    <a:pt x="628" y="231"/>
                  </a:lnTo>
                  <a:lnTo>
                    <a:pt x="628" y="228"/>
                  </a:lnTo>
                  <a:lnTo>
                    <a:pt x="628" y="226"/>
                  </a:lnTo>
                  <a:lnTo>
                    <a:pt x="628" y="223"/>
                  </a:lnTo>
                  <a:lnTo>
                    <a:pt x="625" y="219"/>
                  </a:lnTo>
                  <a:lnTo>
                    <a:pt x="551" y="90"/>
                  </a:lnTo>
                  <a:lnTo>
                    <a:pt x="548" y="87"/>
                  </a:lnTo>
                  <a:lnTo>
                    <a:pt x="546" y="85"/>
                  </a:lnTo>
                  <a:lnTo>
                    <a:pt x="544" y="84"/>
                  </a:lnTo>
                  <a:lnTo>
                    <a:pt x="541" y="83"/>
                  </a:lnTo>
                  <a:lnTo>
                    <a:pt x="539" y="81"/>
                  </a:lnTo>
                  <a:lnTo>
                    <a:pt x="536" y="81"/>
                  </a:lnTo>
                  <a:lnTo>
                    <a:pt x="532" y="83"/>
                  </a:lnTo>
                  <a:lnTo>
                    <a:pt x="530" y="84"/>
                  </a:lnTo>
                  <a:lnTo>
                    <a:pt x="481" y="113"/>
                  </a:lnTo>
                  <a:lnTo>
                    <a:pt x="465" y="99"/>
                  </a:lnTo>
                  <a:lnTo>
                    <a:pt x="447" y="88"/>
                  </a:lnTo>
                  <a:lnTo>
                    <a:pt x="438" y="83"/>
                  </a:lnTo>
                  <a:lnTo>
                    <a:pt x="429" y="77"/>
                  </a:lnTo>
                  <a:lnTo>
                    <a:pt x="418" y="73"/>
                  </a:lnTo>
                  <a:lnTo>
                    <a:pt x="407" y="69"/>
                  </a:lnTo>
                  <a:lnTo>
                    <a:pt x="407" y="15"/>
                  </a:lnTo>
                  <a:lnTo>
                    <a:pt x="407" y="12"/>
                  </a:lnTo>
                  <a:lnTo>
                    <a:pt x="406" y="10"/>
                  </a:lnTo>
                  <a:lnTo>
                    <a:pt x="404" y="7"/>
                  </a:lnTo>
                  <a:lnTo>
                    <a:pt x="403" y="4"/>
                  </a:lnTo>
                  <a:lnTo>
                    <a:pt x="401" y="2"/>
                  </a:lnTo>
                  <a:lnTo>
                    <a:pt x="398" y="1"/>
                  </a:lnTo>
                  <a:lnTo>
                    <a:pt x="395" y="0"/>
                  </a:lnTo>
                  <a:lnTo>
                    <a:pt x="392" y="0"/>
                  </a:lnTo>
                  <a:lnTo>
                    <a:pt x="241" y="0"/>
                  </a:lnTo>
                  <a:lnTo>
                    <a:pt x="238" y="0"/>
                  </a:lnTo>
                  <a:lnTo>
                    <a:pt x="235" y="1"/>
                  </a:lnTo>
                  <a:lnTo>
                    <a:pt x="233" y="2"/>
                  </a:lnTo>
                  <a:lnTo>
                    <a:pt x="231" y="4"/>
                  </a:lnTo>
                  <a:lnTo>
                    <a:pt x="229" y="7"/>
                  </a:lnTo>
                  <a:lnTo>
                    <a:pt x="227" y="10"/>
                  </a:lnTo>
                  <a:lnTo>
                    <a:pt x="226" y="12"/>
                  </a:lnTo>
                  <a:lnTo>
                    <a:pt x="226" y="15"/>
                  </a:lnTo>
                  <a:lnTo>
                    <a:pt x="226" y="69"/>
                  </a:lnTo>
                  <a:lnTo>
                    <a:pt x="216" y="72"/>
                  </a:lnTo>
                  <a:lnTo>
                    <a:pt x="206" y="76"/>
                  </a:lnTo>
                  <a:lnTo>
                    <a:pt x="196" y="80"/>
                  </a:lnTo>
                  <a:lnTo>
                    <a:pt x="187" y="86"/>
                  </a:lnTo>
                  <a:lnTo>
                    <a:pt x="177" y="91"/>
                  </a:lnTo>
                  <a:lnTo>
                    <a:pt x="168" y="98"/>
                  </a:lnTo>
                  <a:lnTo>
                    <a:pt x="159" y="105"/>
                  </a:lnTo>
                  <a:lnTo>
                    <a:pt x="149" y="113"/>
                  </a:lnTo>
                  <a:lnTo>
                    <a:pt x="98" y="84"/>
                  </a:lnTo>
                  <a:lnTo>
                    <a:pt x="96" y="83"/>
                  </a:lnTo>
                  <a:lnTo>
                    <a:pt x="93" y="81"/>
                  </a:lnTo>
                  <a:lnTo>
                    <a:pt x="90" y="81"/>
                  </a:lnTo>
                  <a:lnTo>
                    <a:pt x="87" y="83"/>
                  </a:lnTo>
                  <a:lnTo>
                    <a:pt x="84" y="84"/>
                  </a:lnTo>
                  <a:lnTo>
                    <a:pt x="82" y="85"/>
                  </a:lnTo>
                  <a:lnTo>
                    <a:pt x="80" y="87"/>
                  </a:lnTo>
                  <a:lnTo>
                    <a:pt x="78" y="90"/>
                  </a:lnTo>
                  <a:lnTo>
                    <a:pt x="3" y="219"/>
                  </a:lnTo>
                  <a:lnTo>
                    <a:pt x="1" y="222"/>
                  </a:lnTo>
                  <a:lnTo>
                    <a:pt x="1" y="225"/>
                  </a:lnTo>
                  <a:lnTo>
                    <a:pt x="1" y="228"/>
                  </a:lnTo>
                  <a:lnTo>
                    <a:pt x="1" y="230"/>
                  </a:lnTo>
                  <a:lnTo>
                    <a:pt x="4" y="236"/>
                  </a:lnTo>
                  <a:lnTo>
                    <a:pt x="8" y="241"/>
                  </a:lnTo>
                  <a:lnTo>
                    <a:pt x="57" y="269"/>
                  </a:lnTo>
                  <a:lnTo>
                    <a:pt x="56" y="280"/>
                  </a:lnTo>
                  <a:lnTo>
                    <a:pt x="55" y="291"/>
                  </a:lnTo>
                  <a:lnTo>
                    <a:pt x="54" y="302"/>
                  </a:lnTo>
                  <a:lnTo>
                    <a:pt x="54" y="313"/>
                  </a:lnTo>
                  <a:lnTo>
                    <a:pt x="54" y="323"/>
                  </a:lnTo>
                  <a:lnTo>
                    <a:pt x="55" y="335"/>
                  </a:lnTo>
                  <a:lnTo>
                    <a:pt x="56" y="346"/>
                  </a:lnTo>
                  <a:lnTo>
                    <a:pt x="57" y="355"/>
                  </a:lnTo>
                  <a:lnTo>
                    <a:pt x="7" y="385"/>
                  </a:lnTo>
                  <a:lnTo>
                    <a:pt x="5" y="387"/>
                  </a:lnTo>
                  <a:lnTo>
                    <a:pt x="3" y="389"/>
                  </a:lnTo>
                  <a:lnTo>
                    <a:pt x="2" y="391"/>
                  </a:lnTo>
                  <a:lnTo>
                    <a:pt x="1" y="394"/>
                  </a:lnTo>
                  <a:lnTo>
                    <a:pt x="0" y="396"/>
                  </a:lnTo>
                  <a:lnTo>
                    <a:pt x="1" y="399"/>
                  </a:lnTo>
                  <a:lnTo>
                    <a:pt x="1" y="402"/>
                  </a:lnTo>
                  <a:lnTo>
                    <a:pt x="2" y="405"/>
                  </a:lnTo>
                  <a:lnTo>
                    <a:pt x="78" y="536"/>
                  </a:lnTo>
                  <a:lnTo>
                    <a:pt x="81" y="540"/>
                  </a:lnTo>
                  <a:lnTo>
                    <a:pt x="86" y="543"/>
                  </a:lnTo>
                  <a:lnTo>
                    <a:pt x="89" y="544"/>
                  </a:lnTo>
                  <a:lnTo>
                    <a:pt x="93" y="544"/>
                  </a:lnTo>
                  <a:lnTo>
                    <a:pt x="95" y="543"/>
                  </a:lnTo>
                  <a:lnTo>
                    <a:pt x="98" y="542"/>
                  </a:lnTo>
                  <a:lnTo>
                    <a:pt x="149" y="513"/>
                  </a:lnTo>
                  <a:lnTo>
                    <a:pt x="159" y="520"/>
                  </a:lnTo>
                  <a:lnTo>
                    <a:pt x="168" y="527"/>
                  </a:lnTo>
                  <a:lnTo>
                    <a:pt x="177" y="533"/>
                  </a:lnTo>
                  <a:lnTo>
                    <a:pt x="187" y="539"/>
                  </a:lnTo>
                  <a:lnTo>
                    <a:pt x="196" y="544"/>
                  </a:lnTo>
                  <a:lnTo>
                    <a:pt x="206" y="549"/>
                  </a:lnTo>
                  <a:lnTo>
                    <a:pt x="216" y="552"/>
                  </a:lnTo>
                  <a:lnTo>
                    <a:pt x="226" y="556"/>
                  </a:lnTo>
                  <a:lnTo>
                    <a:pt x="226" y="614"/>
                  </a:lnTo>
                  <a:lnTo>
                    <a:pt x="226" y="617"/>
                  </a:lnTo>
                  <a:lnTo>
                    <a:pt x="227" y="620"/>
                  </a:lnTo>
                  <a:lnTo>
                    <a:pt x="229" y="623"/>
                  </a:lnTo>
                  <a:lnTo>
                    <a:pt x="231" y="625"/>
                  </a:lnTo>
                  <a:lnTo>
                    <a:pt x="233" y="627"/>
                  </a:lnTo>
                  <a:lnTo>
                    <a:pt x="235" y="628"/>
                  </a:lnTo>
                  <a:lnTo>
                    <a:pt x="238" y="629"/>
                  </a:lnTo>
                  <a:lnTo>
                    <a:pt x="241" y="629"/>
                  </a:lnTo>
                  <a:lnTo>
                    <a:pt x="392" y="629"/>
                  </a:lnTo>
                  <a:lnTo>
                    <a:pt x="395" y="629"/>
                  </a:lnTo>
                  <a:lnTo>
                    <a:pt x="398" y="628"/>
                  </a:lnTo>
                  <a:lnTo>
                    <a:pt x="401" y="627"/>
                  </a:lnTo>
                  <a:lnTo>
                    <a:pt x="403" y="625"/>
                  </a:lnTo>
                  <a:lnTo>
                    <a:pt x="404" y="623"/>
                  </a:lnTo>
                  <a:lnTo>
                    <a:pt x="406" y="620"/>
                  </a:lnTo>
                  <a:lnTo>
                    <a:pt x="407" y="617"/>
                  </a:lnTo>
                  <a:lnTo>
                    <a:pt x="407" y="614"/>
                  </a:lnTo>
                  <a:lnTo>
                    <a:pt x="407" y="556"/>
                  </a:lnTo>
                  <a:lnTo>
                    <a:pt x="418" y="552"/>
                  </a:lnTo>
                  <a:lnTo>
                    <a:pt x="429" y="548"/>
                  </a:lnTo>
                  <a:lnTo>
                    <a:pt x="438" y="544"/>
                  </a:lnTo>
                  <a:lnTo>
                    <a:pt x="447" y="538"/>
                  </a:lnTo>
                  <a:lnTo>
                    <a:pt x="465" y="527"/>
                  </a:lnTo>
                  <a:lnTo>
                    <a:pt x="481" y="513"/>
                  </a:lnTo>
                  <a:lnTo>
                    <a:pt x="530" y="542"/>
                  </a:lnTo>
                  <a:lnTo>
                    <a:pt x="533" y="543"/>
                  </a:lnTo>
                  <a:lnTo>
                    <a:pt x="537" y="544"/>
                  </a:lnTo>
                  <a:lnTo>
                    <a:pt x="539" y="544"/>
                  </a:lnTo>
                  <a:lnTo>
                    <a:pt x="542" y="543"/>
                  </a:lnTo>
                  <a:lnTo>
                    <a:pt x="545" y="543"/>
                  </a:lnTo>
                  <a:lnTo>
                    <a:pt x="547" y="540"/>
                  </a:lnTo>
                  <a:lnTo>
                    <a:pt x="550" y="539"/>
                  </a:lnTo>
                  <a:lnTo>
                    <a:pt x="552" y="536"/>
                  </a:lnTo>
                  <a:lnTo>
                    <a:pt x="627" y="405"/>
                  </a:lnTo>
                  <a:lnTo>
                    <a:pt x="628" y="402"/>
                  </a:lnTo>
                  <a:lnTo>
                    <a:pt x="628" y="399"/>
                  </a:lnTo>
                  <a:lnTo>
                    <a:pt x="629" y="396"/>
                  </a:lnTo>
                  <a:lnTo>
                    <a:pt x="628" y="394"/>
                  </a:lnTo>
                  <a:lnTo>
                    <a:pt x="627" y="391"/>
                  </a:lnTo>
                  <a:lnTo>
                    <a:pt x="625" y="389"/>
                  </a:lnTo>
                  <a:lnTo>
                    <a:pt x="623" y="387"/>
                  </a:lnTo>
                  <a:lnTo>
                    <a:pt x="621" y="3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1" name="Полилиния 4360">
              <a:extLst>
                <a:ext uri="{FF2B5EF4-FFF2-40B4-BE49-F238E27FC236}">
                  <a16:creationId xmlns:a16="http://schemas.microsoft.com/office/drawing/2014/main" id="{CDB8F87B-81A2-480F-ADA8-BFB5FD890A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81925" y="1387475"/>
              <a:ext cx="115888" cy="117475"/>
            </a:xfrm>
            <a:custGeom>
              <a:avLst/>
              <a:gdLst>
                <a:gd name="T0" fmla="*/ 160 w 362"/>
                <a:gd name="T1" fmla="*/ 252 h 369"/>
                <a:gd name="T2" fmla="*/ 135 w 362"/>
                <a:gd name="T3" fmla="*/ 238 h 369"/>
                <a:gd name="T4" fmla="*/ 118 w 362"/>
                <a:gd name="T5" fmla="*/ 218 h 369"/>
                <a:gd name="T6" fmla="*/ 109 w 362"/>
                <a:gd name="T7" fmla="*/ 190 h 369"/>
                <a:gd name="T8" fmla="*/ 113 w 362"/>
                <a:gd name="T9" fmla="*/ 162 h 369"/>
                <a:gd name="T10" fmla="*/ 125 w 362"/>
                <a:gd name="T11" fmla="*/ 138 h 369"/>
                <a:gd name="T12" fmla="*/ 147 w 362"/>
                <a:gd name="T13" fmla="*/ 121 h 369"/>
                <a:gd name="T14" fmla="*/ 174 w 362"/>
                <a:gd name="T15" fmla="*/ 112 h 369"/>
                <a:gd name="T16" fmla="*/ 202 w 362"/>
                <a:gd name="T17" fmla="*/ 114 h 369"/>
                <a:gd name="T18" fmla="*/ 226 w 362"/>
                <a:gd name="T19" fmla="*/ 128 h 369"/>
                <a:gd name="T20" fmla="*/ 244 w 362"/>
                <a:gd name="T21" fmla="*/ 149 h 369"/>
                <a:gd name="T22" fmla="*/ 252 w 362"/>
                <a:gd name="T23" fmla="*/ 176 h 369"/>
                <a:gd name="T24" fmla="*/ 250 w 362"/>
                <a:gd name="T25" fmla="*/ 205 h 369"/>
                <a:gd name="T26" fmla="*/ 236 w 362"/>
                <a:gd name="T27" fmla="*/ 229 h 369"/>
                <a:gd name="T28" fmla="*/ 215 w 362"/>
                <a:gd name="T29" fmla="*/ 247 h 369"/>
                <a:gd name="T30" fmla="*/ 189 w 362"/>
                <a:gd name="T31" fmla="*/ 254 h 369"/>
                <a:gd name="T32" fmla="*/ 328 w 362"/>
                <a:gd name="T33" fmla="*/ 195 h 369"/>
                <a:gd name="T34" fmla="*/ 354 w 362"/>
                <a:gd name="T35" fmla="*/ 144 h 369"/>
                <a:gd name="T36" fmla="*/ 361 w 362"/>
                <a:gd name="T37" fmla="*/ 136 h 369"/>
                <a:gd name="T38" fmla="*/ 360 w 362"/>
                <a:gd name="T39" fmla="*/ 124 h 369"/>
                <a:gd name="T40" fmla="*/ 316 w 362"/>
                <a:gd name="T41" fmla="*/ 53 h 369"/>
                <a:gd name="T42" fmla="*/ 304 w 362"/>
                <a:gd name="T43" fmla="*/ 52 h 369"/>
                <a:gd name="T44" fmla="*/ 256 w 362"/>
                <a:gd name="T45" fmla="*/ 56 h 369"/>
                <a:gd name="T46" fmla="*/ 236 w 362"/>
                <a:gd name="T47" fmla="*/ 10 h 369"/>
                <a:gd name="T48" fmla="*/ 229 w 362"/>
                <a:gd name="T49" fmla="*/ 2 h 369"/>
                <a:gd name="T50" fmla="*/ 146 w 362"/>
                <a:gd name="T51" fmla="*/ 0 h 369"/>
                <a:gd name="T52" fmla="*/ 135 w 362"/>
                <a:gd name="T53" fmla="*/ 3 h 369"/>
                <a:gd name="T54" fmla="*/ 131 w 362"/>
                <a:gd name="T55" fmla="*/ 14 h 369"/>
                <a:gd name="T56" fmla="*/ 99 w 362"/>
                <a:gd name="T57" fmla="*/ 63 h 369"/>
                <a:gd name="T58" fmla="*/ 55 w 362"/>
                <a:gd name="T59" fmla="*/ 51 h 369"/>
                <a:gd name="T60" fmla="*/ 44 w 362"/>
                <a:gd name="T61" fmla="*/ 54 h 369"/>
                <a:gd name="T62" fmla="*/ 1 w 362"/>
                <a:gd name="T63" fmla="*/ 126 h 369"/>
                <a:gd name="T64" fmla="*/ 2 w 362"/>
                <a:gd name="T65" fmla="*/ 139 h 369"/>
                <a:gd name="T66" fmla="*/ 36 w 362"/>
                <a:gd name="T67" fmla="*/ 160 h 369"/>
                <a:gd name="T68" fmla="*/ 36 w 362"/>
                <a:gd name="T69" fmla="*/ 207 h 369"/>
                <a:gd name="T70" fmla="*/ 1 w 362"/>
                <a:gd name="T71" fmla="*/ 230 h 369"/>
                <a:gd name="T72" fmla="*/ 1 w 362"/>
                <a:gd name="T73" fmla="*/ 240 h 369"/>
                <a:gd name="T74" fmla="*/ 44 w 362"/>
                <a:gd name="T75" fmla="*/ 313 h 369"/>
                <a:gd name="T76" fmla="*/ 60 w 362"/>
                <a:gd name="T77" fmla="*/ 314 h 369"/>
                <a:gd name="T78" fmla="*/ 120 w 362"/>
                <a:gd name="T79" fmla="*/ 316 h 369"/>
                <a:gd name="T80" fmla="*/ 132 w 362"/>
                <a:gd name="T81" fmla="*/ 359 h 369"/>
                <a:gd name="T82" fmla="*/ 140 w 362"/>
                <a:gd name="T83" fmla="*/ 368 h 369"/>
                <a:gd name="T84" fmla="*/ 225 w 362"/>
                <a:gd name="T85" fmla="*/ 368 h 369"/>
                <a:gd name="T86" fmla="*/ 233 w 362"/>
                <a:gd name="T87" fmla="*/ 361 h 369"/>
                <a:gd name="T88" fmla="*/ 237 w 362"/>
                <a:gd name="T89" fmla="*/ 321 h 369"/>
                <a:gd name="T90" fmla="*/ 274 w 362"/>
                <a:gd name="T91" fmla="*/ 298 h 369"/>
                <a:gd name="T92" fmla="*/ 310 w 362"/>
                <a:gd name="T93" fmla="*/ 316 h 369"/>
                <a:gd name="T94" fmla="*/ 360 w 362"/>
                <a:gd name="T95" fmla="*/ 243 h 369"/>
                <a:gd name="T96" fmla="*/ 362 w 362"/>
                <a:gd name="T97" fmla="*/ 232 h 369"/>
                <a:gd name="T98" fmla="*/ 354 w 362"/>
                <a:gd name="T99" fmla="*/ 223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62" h="369">
                  <a:moveTo>
                    <a:pt x="181" y="255"/>
                  </a:moveTo>
                  <a:lnTo>
                    <a:pt x="174" y="254"/>
                  </a:lnTo>
                  <a:lnTo>
                    <a:pt x="166" y="253"/>
                  </a:lnTo>
                  <a:lnTo>
                    <a:pt x="160" y="252"/>
                  </a:lnTo>
                  <a:lnTo>
                    <a:pt x="153" y="249"/>
                  </a:lnTo>
                  <a:lnTo>
                    <a:pt x="147" y="247"/>
                  </a:lnTo>
                  <a:lnTo>
                    <a:pt x="141" y="243"/>
                  </a:lnTo>
                  <a:lnTo>
                    <a:pt x="135" y="238"/>
                  </a:lnTo>
                  <a:lnTo>
                    <a:pt x="131" y="234"/>
                  </a:lnTo>
                  <a:lnTo>
                    <a:pt x="125" y="229"/>
                  </a:lnTo>
                  <a:lnTo>
                    <a:pt x="122" y="223"/>
                  </a:lnTo>
                  <a:lnTo>
                    <a:pt x="118" y="218"/>
                  </a:lnTo>
                  <a:lnTo>
                    <a:pt x="115" y="212"/>
                  </a:lnTo>
                  <a:lnTo>
                    <a:pt x="113" y="205"/>
                  </a:lnTo>
                  <a:lnTo>
                    <a:pt x="110" y="198"/>
                  </a:lnTo>
                  <a:lnTo>
                    <a:pt x="109" y="190"/>
                  </a:lnTo>
                  <a:lnTo>
                    <a:pt x="109" y="183"/>
                  </a:lnTo>
                  <a:lnTo>
                    <a:pt x="109" y="176"/>
                  </a:lnTo>
                  <a:lnTo>
                    <a:pt x="110" y="169"/>
                  </a:lnTo>
                  <a:lnTo>
                    <a:pt x="113" y="162"/>
                  </a:lnTo>
                  <a:lnTo>
                    <a:pt x="115" y="156"/>
                  </a:lnTo>
                  <a:lnTo>
                    <a:pt x="118" y="149"/>
                  </a:lnTo>
                  <a:lnTo>
                    <a:pt x="122" y="143"/>
                  </a:lnTo>
                  <a:lnTo>
                    <a:pt x="125" y="138"/>
                  </a:lnTo>
                  <a:lnTo>
                    <a:pt x="131" y="132"/>
                  </a:lnTo>
                  <a:lnTo>
                    <a:pt x="135" y="128"/>
                  </a:lnTo>
                  <a:lnTo>
                    <a:pt x="141" y="124"/>
                  </a:lnTo>
                  <a:lnTo>
                    <a:pt x="147" y="121"/>
                  </a:lnTo>
                  <a:lnTo>
                    <a:pt x="153" y="117"/>
                  </a:lnTo>
                  <a:lnTo>
                    <a:pt x="160" y="114"/>
                  </a:lnTo>
                  <a:lnTo>
                    <a:pt x="166" y="113"/>
                  </a:lnTo>
                  <a:lnTo>
                    <a:pt x="174" y="112"/>
                  </a:lnTo>
                  <a:lnTo>
                    <a:pt x="181" y="111"/>
                  </a:lnTo>
                  <a:lnTo>
                    <a:pt x="189" y="112"/>
                  </a:lnTo>
                  <a:lnTo>
                    <a:pt x="195" y="113"/>
                  </a:lnTo>
                  <a:lnTo>
                    <a:pt x="202" y="114"/>
                  </a:lnTo>
                  <a:lnTo>
                    <a:pt x="209" y="117"/>
                  </a:lnTo>
                  <a:lnTo>
                    <a:pt x="215" y="121"/>
                  </a:lnTo>
                  <a:lnTo>
                    <a:pt x="221" y="124"/>
                  </a:lnTo>
                  <a:lnTo>
                    <a:pt x="226" y="128"/>
                  </a:lnTo>
                  <a:lnTo>
                    <a:pt x="231" y="132"/>
                  </a:lnTo>
                  <a:lnTo>
                    <a:pt x="236" y="138"/>
                  </a:lnTo>
                  <a:lnTo>
                    <a:pt x="240" y="143"/>
                  </a:lnTo>
                  <a:lnTo>
                    <a:pt x="244" y="149"/>
                  </a:lnTo>
                  <a:lnTo>
                    <a:pt x="247" y="156"/>
                  </a:lnTo>
                  <a:lnTo>
                    <a:pt x="250" y="162"/>
                  </a:lnTo>
                  <a:lnTo>
                    <a:pt x="251" y="169"/>
                  </a:lnTo>
                  <a:lnTo>
                    <a:pt x="252" y="176"/>
                  </a:lnTo>
                  <a:lnTo>
                    <a:pt x="253" y="183"/>
                  </a:lnTo>
                  <a:lnTo>
                    <a:pt x="252" y="190"/>
                  </a:lnTo>
                  <a:lnTo>
                    <a:pt x="251" y="198"/>
                  </a:lnTo>
                  <a:lnTo>
                    <a:pt x="250" y="205"/>
                  </a:lnTo>
                  <a:lnTo>
                    <a:pt x="247" y="212"/>
                  </a:lnTo>
                  <a:lnTo>
                    <a:pt x="244" y="218"/>
                  </a:lnTo>
                  <a:lnTo>
                    <a:pt x="240" y="223"/>
                  </a:lnTo>
                  <a:lnTo>
                    <a:pt x="236" y="229"/>
                  </a:lnTo>
                  <a:lnTo>
                    <a:pt x="231" y="234"/>
                  </a:lnTo>
                  <a:lnTo>
                    <a:pt x="226" y="238"/>
                  </a:lnTo>
                  <a:lnTo>
                    <a:pt x="221" y="243"/>
                  </a:lnTo>
                  <a:lnTo>
                    <a:pt x="215" y="247"/>
                  </a:lnTo>
                  <a:lnTo>
                    <a:pt x="209" y="249"/>
                  </a:lnTo>
                  <a:lnTo>
                    <a:pt x="202" y="252"/>
                  </a:lnTo>
                  <a:lnTo>
                    <a:pt x="195" y="253"/>
                  </a:lnTo>
                  <a:lnTo>
                    <a:pt x="189" y="254"/>
                  </a:lnTo>
                  <a:lnTo>
                    <a:pt x="181" y="255"/>
                  </a:lnTo>
                  <a:close/>
                  <a:moveTo>
                    <a:pt x="354" y="223"/>
                  </a:moveTo>
                  <a:lnTo>
                    <a:pt x="327" y="207"/>
                  </a:lnTo>
                  <a:lnTo>
                    <a:pt x="328" y="195"/>
                  </a:lnTo>
                  <a:lnTo>
                    <a:pt x="328" y="183"/>
                  </a:lnTo>
                  <a:lnTo>
                    <a:pt x="328" y="172"/>
                  </a:lnTo>
                  <a:lnTo>
                    <a:pt x="327" y="160"/>
                  </a:lnTo>
                  <a:lnTo>
                    <a:pt x="354" y="144"/>
                  </a:lnTo>
                  <a:lnTo>
                    <a:pt x="357" y="143"/>
                  </a:lnTo>
                  <a:lnTo>
                    <a:pt x="359" y="141"/>
                  </a:lnTo>
                  <a:lnTo>
                    <a:pt x="360" y="139"/>
                  </a:lnTo>
                  <a:lnTo>
                    <a:pt x="361" y="136"/>
                  </a:lnTo>
                  <a:lnTo>
                    <a:pt x="362" y="132"/>
                  </a:lnTo>
                  <a:lnTo>
                    <a:pt x="362" y="129"/>
                  </a:lnTo>
                  <a:lnTo>
                    <a:pt x="361" y="126"/>
                  </a:lnTo>
                  <a:lnTo>
                    <a:pt x="360" y="124"/>
                  </a:lnTo>
                  <a:lnTo>
                    <a:pt x="322" y="59"/>
                  </a:lnTo>
                  <a:lnTo>
                    <a:pt x="320" y="56"/>
                  </a:lnTo>
                  <a:lnTo>
                    <a:pt x="318" y="54"/>
                  </a:lnTo>
                  <a:lnTo>
                    <a:pt x="316" y="53"/>
                  </a:lnTo>
                  <a:lnTo>
                    <a:pt x="313" y="51"/>
                  </a:lnTo>
                  <a:lnTo>
                    <a:pt x="309" y="51"/>
                  </a:lnTo>
                  <a:lnTo>
                    <a:pt x="307" y="51"/>
                  </a:lnTo>
                  <a:lnTo>
                    <a:pt x="304" y="52"/>
                  </a:lnTo>
                  <a:lnTo>
                    <a:pt x="301" y="53"/>
                  </a:lnTo>
                  <a:lnTo>
                    <a:pt x="274" y="69"/>
                  </a:lnTo>
                  <a:lnTo>
                    <a:pt x="266" y="63"/>
                  </a:lnTo>
                  <a:lnTo>
                    <a:pt x="256" y="56"/>
                  </a:lnTo>
                  <a:lnTo>
                    <a:pt x="246" y="51"/>
                  </a:lnTo>
                  <a:lnTo>
                    <a:pt x="237" y="47"/>
                  </a:lnTo>
                  <a:lnTo>
                    <a:pt x="237" y="14"/>
                  </a:lnTo>
                  <a:lnTo>
                    <a:pt x="236" y="10"/>
                  </a:lnTo>
                  <a:lnTo>
                    <a:pt x="236" y="8"/>
                  </a:lnTo>
                  <a:lnTo>
                    <a:pt x="233" y="5"/>
                  </a:lnTo>
                  <a:lnTo>
                    <a:pt x="232" y="3"/>
                  </a:lnTo>
                  <a:lnTo>
                    <a:pt x="229" y="2"/>
                  </a:lnTo>
                  <a:lnTo>
                    <a:pt x="227" y="1"/>
                  </a:lnTo>
                  <a:lnTo>
                    <a:pt x="224" y="0"/>
                  </a:lnTo>
                  <a:lnTo>
                    <a:pt x="222" y="0"/>
                  </a:lnTo>
                  <a:lnTo>
                    <a:pt x="146" y="0"/>
                  </a:lnTo>
                  <a:lnTo>
                    <a:pt x="143" y="0"/>
                  </a:lnTo>
                  <a:lnTo>
                    <a:pt x="140" y="1"/>
                  </a:lnTo>
                  <a:lnTo>
                    <a:pt x="137" y="2"/>
                  </a:lnTo>
                  <a:lnTo>
                    <a:pt x="135" y="3"/>
                  </a:lnTo>
                  <a:lnTo>
                    <a:pt x="134" y="5"/>
                  </a:lnTo>
                  <a:lnTo>
                    <a:pt x="132" y="8"/>
                  </a:lnTo>
                  <a:lnTo>
                    <a:pt x="132" y="10"/>
                  </a:lnTo>
                  <a:lnTo>
                    <a:pt x="131" y="14"/>
                  </a:lnTo>
                  <a:lnTo>
                    <a:pt x="131" y="47"/>
                  </a:lnTo>
                  <a:lnTo>
                    <a:pt x="120" y="52"/>
                  </a:lnTo>
                  <a:lnTo>
                    <a:pt x="109" y="57"/>
                  </a:lnTo>
                  <a:lnTo>
                    <a:pt x="99" y="63"/>
                  </a:lnTo>
                  <a:lnTo>
                    <a:pt x="90" y="69"/>
                  </a:lnTo>
                  <a:lnTo>
                    <a:pt x="61" y="53"/>
                  </a:lnTo>
                  <a:lnTo>
                    <a:pt x="58" y="52"/>
                  </a:lnTo>
                  <a:lnTo>
                    <a:pt x="55" y="51"/>
                  </a:lnTo>
                  <a:lnTo>
                    <a:pt x="53" y="51"/>
                  </a:lnTo>
                  <a:lnTo>
                    <a:pt x="49" y="51"/>
                  </a:lnTo>
                  <a:lnTo>
                    <a:pt x="47" y="52"/>
                  </a:lnTo>
                  <a:lnTo>
                    <a:pt x="44" y="54"/>
                  </a:lnTo>
                  <a:lnTo>
                    <a:pt x="42" y="56"/>
                  </a:lnTo>
                  <a:lnTo>
                    <a:pt x="41" y="59"/>
                  </a:lnTo>
                  <a:lnTo>
                    <a:pt x="2" y="124"/>
                  </a:lnTo>
                  <a:lnTo>
                    <a:pt x="1" y="126"/>
                  </a:lnTo>
                  <a:lnTo>
                    <a:pt x="0" y="129"/>
                  </a:lnTo>
                  <a:lnTo>
                    <a:pt x="0" y="132"/>
                  </a:lnTo>
                  <a:lnTo>
                    <a:pt x="1" y="136"/>
                  </a:lnTo>
                  <a:lnTo>
                    <a:pt x="2" y="139"/>
                  </a:lnTo>
                  <a:lnTo>
                    <a:pt x="3" y="141"/>
                  </a:lnTo>
                  <a:lnTo>
                    <a:pt x="6" y="143"/>
                  </a:lnTo>
                  <a:lnTo>
                    <a:pt x="8" y="144"/>
                  </a:lnTo>
                  <a:lnTo>
                    <a:pt x="36" y="160"/>
                  </a:lnTo>
                  <a:lnTo>
                    <a:pt x="34" y="172"/>
                  </a:lnTo>
                  <a:lnTo>
                    <a:pt x="34" y="183"/>
                  </a:lnTo>
                  <a:lnTo>
                    <a:pt x="34" y="195"/>
                  </a:lnTo>
                  <a:lnTo>
                    <a:pt x="36" y="207"/>
                  </a:lnTo>
                  <a:lnTo>
                    <a:pt x="8" y="223"/>
                  </a:lnTo>
                  <a:lnTo>
                    <a:pt x="6" y="224"/>
                  </a:lnTo>
                  <a:lnTo>
                    <a:pt x="3" y="227"/>
                  </a:lnTo>
                  <a:lnTo>
                    <a:pt x="1" y="230"/>
                  </a:lnTo>
                  <a:lnTo>
                    <a:pt x="0" y="233"/>
                  </a:lnTo>
                  <a:lnTo>
                    <a:pt x="0" y="235"/>
                  </a:lnTo>
                  <a:lnTo>
                    <a:pt x="0" y="237"/>
                  </a:lnTo>
                  <a:lnTo>
                    <a:pt x="1" y="240"/>
                  </a:lnTo>
                  <a:lnTo>
                    <a:pt x="2" y="243"/>
                  </a:lnTo>
                  <a:lnTo>
                    <a:pt x="40" y="309"/>
                  </a:lnTo>
                  <a:lnTo>
                    <a:pt x="42" y="311"/>
                  </a:lnTo>
                  <a:lnTo>
                    <a:pt x="44" y="313"/>
                  </a:lnTo>
                  <a:lnTo>
                    <a:pt x="46" y="314"/>
                  </a:lnTo>
                  <a:lnTo>
                    <a:pt x="48" y="315"/>
                  </a:lnTo>
                  <a:lnTo>
                    <a:pt x="55" y="316"/>
                  </a:lnTo>
                  <a:lnTo>
                    <a:pt x="60" y="314"/>
                  </a:lnTo>
                  <a:lnTo>
                    <a:pt x="90" y="297"/>
                  </a:lnTo>
                  <a:lnTo>
                    <a:pt x="99" y="304"/>
                  </a:lnTo>
                  <a:lnTo>
                    <a:pt x="109" y="310"/>
                  </a:lnTo>
                  <a:lnTo>
                    <a:pt x="120" y="316"/>
                  </a:lnTo>
                  <a:lnTo>
                    <a:pt x="131" y="321"/>
                  </a:lnTo>
                  <a:lnTo>
                    <a:pt x="131" y="354"/>
                  </a:lnTo>
                  <a:lnTo>
                    <a:pt x="132" y="356"/>
                  </a:lnTo>
                  <a:lnTo>
                    <a:pt x="132" y="359"/>
                  </a:lnTo>
                  <a:lnTo>
                    <a:pt x="134" y="361"/>
                  </a:lnTo>
                  <a:lnTo>
                    <a:pt x="135" y="363"/>
                  </a:lnTo>
                  <a:lnTo>
                    <a:pt x="137" y="366"/>
                  </a:lnTo>
                  <a:lnTo>
                    <a:pt x="140" y="368"/>
                  </a:lnTo>
                  <a:lnTo>
                    <a:pt x="143" y="368"/>
                  </a:lnTo>
                  <a:lnTo>
                    <a:pt x="146" y="369"/>
                  </a:lnTo>
                  <a:lnTo>
                    <a:pt x="222" y="369"/>
                  </a:lnTo>
                  <a:lnTo>
                    <a:pt x="225" y="368"/>
                  </a:lnTo>
                  <a:lnTo>
                    <a:pt x="227" y="368"/>
                  </a:lnTo>
                  <a:lnTo>
                    <a:pt x="229" y="366"/>
                  </a:lnTo>
                  <a:lnTo>
                    <a:pt x="232" y="363"/>
                  </a:lnTo>
                  <a:lnTo>
                    <a:pt x="233" y="361"/>
                  </a:lnTo>
                  <a:lnTo>
                    <a:pt x="236" y="359"/>
                  </a:lnTo>
                  <a:lnTo>
                    <a:pt x="236" y="356"/>
                  </a:lnTo>
                  <a:lnTo>
                    <a:pt x="237" y="354"/>
                  </a:lnTo>
                  <a:lnTo>
                    <a:pt x="237" y="321"/>
                  </a:lnTo>
                  <a:lnTo>
                    <a:pt x="246" y="316"/>
                  </a:lnTo>
                  <a:lnTo>
                    <a:pt x="256" y="311"/>
                  </a:lnTo>
                  <a:lnTo>
                    <a:pt x="266" y="305"/>
                  </a:lnTo>
                  <a:lnTo>
                    <a:pt x="274" y="298"/>
                  </a:lnTo>
                  <a:lnTo>
                    <a:pt x="302" y="313"/>
                  </a:lnTo>
                  <a:lnTo>
                    <a:pt x="305" y="315"/>
                  </a:lnTo>
                  <a:lnTo>
                    <a:pt x="307" y="315"/>
                  </a:lnTo>
                  <a:lnTo>
                    <a:pt x="310" y="316"/>
                  </a:lnTo>
                  <a:lnTo>
                    <a:pt x="314" y="316"/>
                  </a:lnTo>
                  <a:lnTo>
                    <a:pt x="319" y="313"/>
                  </a:lnTo>
                  <a:lnTo>
                    <a:pt x="322" y="309"/>
                  </a:lnTo>
                  <a:lnTo>
                    <a:pt x="360" y="243"/>
                  </a:lnTo>
                  <a:lnTo>
                    <a:pt x="362" y="240"/>
                  </a:lnTo>
                  <a:lnTo>
                    <a:pt x="362" y="237"/>
                  </a:lnTo>
                  <a:lnTo>
                    <a:pt x="362" y="234"/>
                  </a:lnTo>
                  <a:lnTo>
                    <a:pt x="362" y="232"/>
                  </a:lnTo>
                  <a:lnTo>
                    <a:pt x="361" y="229"/>
                  </a:lnTo>
                  <a:lnTo>
                    <a:pt x="359" y="227"/>
                  </a:lnTo>
                  <a:lnTo>
                    <a:pt x="357" y="224"/>
                  </a:lnTo>
                  <a:lnTo>
                    <a:pt x="354" y="2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628D8AD5-CD05-C672-9252-0A9F34119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">
            <a:extLst>
              <a:ext uri="{FF2B5EF4-FFF2-40B4-BE49-F238E27FC236}">
                <a16:creationId xmlns:a16="http://schemas.microsoft.com/office/drawing/2014/main" id="{7D1BFC19-C85E-0875-000F-21A7F8FB1DC3}"/>
              </a:ext>
            </a:extLst>
          </p:cNvPr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6">
            <a:extLst>
              <a:ext uri="{FF2B5EF4-FFF2-40B4-BE49-F238E27FC236}">
                <a16:creationId xmlns:a16="http://schemas.microsoft.com/office/drawing/2014/main" id="{2699D09D-2220-A7C4-C9FE-54F50707E9FF}"/>
              </a:ext>
            </a:extLst>
          </p:cNvPr>
          <p:cNvSpPr txBox="1"/>
          <p:nvPr/>
        </p:nvSpPr>
        <p:spPr>
          <a:xfrm>
            <a:off x="472194" y="205621"/>
            <a:ext cx="16021927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АЛГОРИТМ РАБОТЫ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4" name="Скругленный прямоугольник 2">
            <a:extLst>
              <a:ext uri="{FF2B5EF4-FFF2-40B4-BE49-F238E27FC236}">
                <a16:creationId xmlns:a16="http://schemas.microsoft.com/office/drawing/2014/main" id="{38237085-011F-CF6C-9593-36BAF5B59573}"/>
              </a:ext>
            </a:extLst>
          </p:cNvPr>
          <p:cNvSpPr/>
          <p:nvPr/>
        </p:nvSpPr>
        <p:spPr>
          <a:xfrm>
            <a:off x="926088" y="5066423"/>
            <a:ext cx="2553063" cy="1360009"/>
          </a:xfrm>
          <a:prstGeom prst="roundRect">
            <a:avLst/>
          </a:prstGeom>
          <a:noFill/>
          <a:ln w="28575">
            <a:solidFill>
              <a:srgbClr val="124A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24AB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CAEE99-D811-36B4-A73C-B3B6981040FA}"/>
              </a:ext>
            </a:extLst>
          </p:cNvPr>
          <p:cNvSpPr txBox="1"/>
          <p:nvPr/>
        </p:nvSpPr>
        <p:spPr>
          <a:xfrm>
            <a:off x="1198585" y="5407330"/>
            <a:ext cx="2026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latin typeface="Montserrat SemiBold" panose="00000700000000000000" pitchFamily="2" charset="-52"/>
              </a:rPr>
              <a:t>Поступившая документация</a:t>
            </a:r>
          </a:p>
        </p:txBody>
      </p:sp>
      <p:sp>
        <p:nvSpPr>
          <p:cNvPr id="6" name="Скругленный прямоугольник 4">
            <a:extLst>
              <a:ext uri="{FF2B5EF4-FFF2-40B4-BE49-F238E27FC236}">
                <a16:creationId xmlns:a16="http://schemas.microsoft.com/office/drawing/2014/main" id="{CA352829-A5AA-70E9-7B91-6E32030953F1}"/>
              </a:ext>
            </a:extLst>
          </p:cNvPr>
          <p:cNvSpPr/>
          <p:nvPr/>
        </p:nvSpPr>
        <p:spPr>
          <a:xfrm>
            <a:off x="4756664" y="3336686"/>
            <a:ext cx="2534340" cy="1360009"/>
          </a:xfrm>
          <a:prstGeom prst="roundRect">
            <a:avLst/>
          </a:prstGeom>
          <a:noFill/>
          <a:ln w="28575">
            <a:solidFill>
              <a:srgbClr val="124A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24AB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641338-F6B9-5094-9476-490F573F72E4}"/>
              </a:ext>
            </a:extLst>
          </p:cNvPr>
          <p:cNvSpPr txBox="1"/>
          <p:nvPr/>
        </p:nvSpPr>
        <p:spPr>
          <a:xfrm>
            <a:off x="4962582" y="3786130"/>
            <a:ext cx="2122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Montserrat SemiBold" panose="00000700000000000000" pitchFamily="2" charset="-52"/>
              </a:rPr>
              <a:t>Сегментация</a:t>
            </a:r>
          </a:p>
        </p:txBody>
      </p:sp>
      <p:sp>
        <p:nvSpPr>
          <p:cNvPr id="8" name="Скругленный прямоугольник 54">
            <a:extLst>
              <a:ext uri="{FF2B5EF4-FFF2-40B4-BE49-F238E27FC236}">
                <a16:creationId xmlns:a16="http://schemas.microsoft.com/office/drawing/2014/main" id="{27FC98FB-E2C7-B7B8-7ED8-F547219D1763}"/>
              </a:ext>
            </a:extLst>
          </p:cNvPr>
          <p:cNvSpPr/>
          <p:nvPr/>
        </p:nvSpPr>
        <p:spPr>
          <a:xfrm>
            <a:off x="4791595" y="5096114"/>
            <a:ext cx="2499409" cy="1360009"/>
          </a:xfrm>
          <a:prstGeom prst="roundRect">
            <a:avLst/>
          </a:prstGeom>
          <a:noFill/>
          <a:ln w="28575">
            <a:solidFill>
              <a:srgbClr val="124A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24AB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8E62D4-3BBE-774D-0D08-E52C1032B3E4}"/>
              </a:ext>
            </a:extLst>
          </p:cNvPr>
          <p:cNvSpPr txBox="1"/>
          <p:nvPr/>
        </p:nvSpPr>
        <p:spPr>
          <a:xfrm>
            <a:off x="5067369" y="5561218"/>
            <a:ext cx="17362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Montserrat SemiBold" panose="00000700000000000000" pitchFamily="2" charset="-52"/>
              </a:rPr>
              <a:t>OCR</a:t>
            </a:r>
            <a:endParaRPr lang="ru-RU" sz="2000" dirty="0">
              <a:latin typeface="Montserrat SemiBold" panose="00000700000000000000" pitchFamily="2" charset="-52"/>
            </a:endParaRPr>
          </a:p>
        </p:txBody>
      </p:sp>
      <p:sp>
        <p:nvSpPr>
          <p:cNvPr id="10" name="Скругленный прямоугольник 58">
            <a:extLst>
              <a:ext uri="{FF2B5EF4-FFF2-40B4-BE49-F238E27FC236}">
                <a16:creationId xmlns:a16="http://schemas.microsoft.com/office/drawing/2014/main" id="{8D4475D7-0668-DBF3-A81B-E7A8B2D48CB7}"/>
              </a:ext>
            </a:extLst>
          </p:cNvPr>
          <p:cNvSpPr/>
          <p:nvPr/>
        </p:nvSpPr>
        <p:spPr>
          <a:xfrm>
            <a:off x="4759469" y="6982240"/>
            <a:ext cx="2531536" cy="1360009"/>
          </a:xfrm>
          <a:prstGeom prst="roundRect">
            <a:avLst/>
          </a:prstGeom>
          <a:noFill/>
          <a:ln w="28575">
            <a:solidFill>
              <a:srgbClr val="124A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24AB2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C53C07-8B8A-86C7-D2E8-A5A9B50AB84F}"/>
              </a:ext>
            </a:extLst>
          </p:cNvPr>
          <p:cNvSpPr txBox="1"/>
          <p:nvPr/>
        </p:nvSpPr>
        <p:spPr>
          <a:xfrm>
            <a:off x="4813013" y="7282398"/>
            <a:ext cx="24244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Montserrat SemiBold" panose="00000700000000000000" pitchFamily="2" charset="-52"/>
              </a:rPr>
              <a:t>Иерархическое дерево</a:t>
            </a:r>
          </a:p>
        </p:txBody>
      </p:sp>
      <p:sp>
        <p:nvSpPr>
          <p:cNvPr id="12" name="Скругленный прямоугольник 60">
            <a:extLst>
              <a:ext uri="{FF2B5EF4-FFF2-40B4-BE49-F238E27FC236}">
                <a16:creationId xmlns:a16="http://schemas.microsoft.com/office/drawing/2014/main" id="{1889533B-0A07-313E-0736-4864CD20BB69}"/>
              </a:ext>
            </a:extLst>
          </p:cNvPr>
          <p:cNvSpPr/>
          <p:nvPr/>
        </p:nvSpPr>
        <p:spPr>
          <a:xfrm>
            <a:off x="8565051" y="2179056"/>
            <a:ext cx="2534340" cy="1371256"/>
          </a:xfrm>
          <a:prstGeom prst="roundRect">
            <a:avLst/>
          </a:prstGeom>
          <a:noFill/>
          <a:ln w="28575">
            <a:solidFill>
              <a:srgbClr val="124A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24AB2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573788-C2CA-3F84-B068-18E7BE096762}"/>
              </a:ext>
            </a:extLst>
          </p:cNvPr>
          <p:cNvSpPr txBox="1"/>
          <p:nvPr/>
        </p:nvSpPr>
        <p:spPr>
          <a:xfrm>
            <a:off x="8914099" y="2510741"/>
            <a:ext cx="1920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Montserrat SemiBold" panose="00000700000000000000" pitchFamily="2" charset="-52"/>
              </a:rPr>
              <a:t>Таблица из </a:t>
            </a:r>
            <a:r>
              <a:rPr lang="ru-RU" sz="2000" dirty="0" err="1">
                <a:latin typeface="Montserrat SemiBold" panose="00000700000000000000" pitchFamily="2" charset="-52"/>
              </a:rPr>
              <a:t>инфоблоков</a:t>
            </a:r>
            <a:endParaRPr lang="ru-RU" sz="2000" dirty="0">
              <a:latin typeface="Montserrat SemiBold" panose="00000700000000000000" pitchFamily="2" charset="-52"/>
            </a:endParaRPr>
          </a:p>
        </p:txBody>
      </p:sp>
      <p:sp>
        <p:nvSpPr>
          <p:cNvPr id="14" name="Скругленный прямоугольник 62">
            <a:extLst>
              <a:ext uri="{FF2B5EF4-FFF2-40B4-BE49-F238E27FC236}">
                <a16:creationId xmlns:a16="http://schemas.microsoft.com/office/drawing/2014/main" id="{DBCC838C-44D2-1978-B9E3-E53991C62335}"/>
              </a:ext>
            </a:extLst>
          </p:cNvPr>
          <p:cNvSpPr/>
          <p:nvPr/>
        </p:nvSpPr>
        <p:spPr>
          <a:xfrm>
            <a:off x="8565051" y="3986185"/>
            <a:ext cx="2534340" cy="1347405"/>
          </a:xfrm>
          <a:prstGeom prst="roundRect">
            <a:avLst/>
          </a:prstGeom>
          <a:noFill/>
          <a:ln w="28575">
            <a:solidFill>
              <a:srgbClr val="124A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24AB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DB7844A-1CF6-5943-40D7-017D1F0E4585}"/>
              </a:ext>
            </a:extLst>
          </p:cNvPr>
          <p:cNvSpPr txBox="1"/>
          <p:nvPr/>
        </p:nvSpPr>
        <p:spPr>
          <a:xfrm>
            <a:off x="8776315" y="4159849"/>
            <a:ext cx="21255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Montserrat SemiBold" panose="00000700000000000000" pitchFamily="2" charset="-52"/>
              </a:rPr>
              <a:t>Таблица с данными из чертежа</a:t>
            </a:r>
          </a:p>
        </p:txBody>
      </p:sp>
      <p:sp>
        <p:nvSpPr>
          <p:cNvPr id="16" name="Скругленный прямоугольник 64">
            <a:extLst>
              <a:ext uri="{FF2B5EF4-FFF2-40B4-BE49-F238E27FC236}">
                <a16:creationId xmlns:a16="http://schemas.microsoft.com/office/drawing/2014/main" id="{832BB3B2-608A-CEBD-039B-6B2204E47E1D}"/>
              </a:ext>
            </a:extLst>
          </p:cNvPr>
          <p:cNvSpPr/>
          <p:nvPr/>
        </p:nvSpPr>
        <p:spPr>
          <a:xfrm>
            <a:off x="8608452" y="5946823"/>
            <a:ext cx="2534340" cy="1332399"/>
          </a:xfrm>
          <a:prstGeom prst="roundRect">
            <a:avLst/>
          </a:prstGeom>
          <a:noFill/>
          <a:ln w="28575">
            <a:solidFill>
              <a:srgbClr val="124A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24AB2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89690B-70B1-5A2A-116D-BFEE953F0CC3}"/>
              </a:ext>
            </a:extLst>
          </p:cNvPr>
          <p:cNvSpPr txBox="1"/>
          <p:nvPr/>
        </p:nvSpPr>
        <p:spPr>
          <a:xfrm>
            <a:off x="8583036" y="6254853"/>
            <a:ext cx="24983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Montserrat SemiBold" panose="00000700000000000000" pitchFamily="2" charset="-52"/>
              </a:rPr>
              <a:t>Характеристики деталей</a:t>
            </a:r>
          </a:p>
        </p:txBody>
      </p:sp>
      <p:sp>
        <p:nvSpPr>
          <p:cNvPr id="18" name="Скругленный прямоугольник 66">
            <a:extLst>
              <a:ext uri="{FF2B5EF4-FFF2-40B4-BE49-F238E27FC236}">
                <a16:creationId xmlns:a16="http://schemas.microsoft.com/office/drawing/2014/main" id="{B74B2CA1-5498-D5B3-03CF-E333A7D687ED}"/>
              </a:ext>
            </a:extLst>
          </p:cNvPr>
          <p:cNvSpPr/>
          <p:nvPr/>
        </p:nvSpPr>
        <p:spPr>
          <a:xfrm>
            <a:off x="8608451" y="7788722"/>
            <a:ext cx="2531536" cy="1332399"/>
          </a:xfrm>
          <a:prstGeom prst="roundRect">
            <a:avLst/>
          </a:prstGeom>
          <a:noFill/>
          <a:ln w="28575">
            <a:solidFill>
              <a:srgbClr val="124A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24AB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7C371F-6833-875F-7F47-4A44D3DC7C6F}"/>
              </a:ext>
            </a:extLst>
          </p:cNvPr>
          <p:cNvSpPr txBox="1"/>
          <p:nvPr/>
        </p:nvSpPr>
        <p:spPr>
          <a:xfrm>
            <a:off x="8914099" y="7947089"/>
            <a:ext cx="19202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Montserrat SemiBold" panose="00000700000000000000" pitchFamily="2" charset="-52"/>
              </a:rPr>
              <a:t>Чертеж с маской данных</a:t>
            </a:r>
          </a:p>
        </p:txBody>
      </p:sp>
      <p:sp>
        <p:nvSpPr>
          <p:cNvPr id="20" name="Скругленный прямоугольник 69">
            <a:extLst>
              <a:ext uri="{FF2B5EF4-FFF2-40B4-BE49-F238E27FC236}">
                <a16:creationId xmlns:a16="http://schemas.microsoft.com/office/drawing/2014/main" id="{E0AE5302-166D-298F-E96D-5B8DBB8C045D}"/>
              </a:ext>
            </a:extLst>
          </p:cNvPr>
          <p:cNvSpPr/>
          <p:nvPr/>
        </p:nvSpPr>
        <p:spPr>
          <a:xfrm>
            <a:off x="11650013" y="4963657"/>
            <a:ext cx="2531535" cy="1332399"/>
          </a:xfrm>
          <a:prstGeom prst="roundRect">
            <a:avLst/>
          </a:prstGeom>
          <a:noFill/>
          <a:ln w="28575">
            <a:solidFill>
              <a:srgbClr val="124A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24AB2"/>
              </a:solidFill>
            </a:endParaRPr>
          </a:p>
        </p:txBody>
      </p:sp>
      <p:sp>
        <p:nvSpPr>
          <p:cNvPr id="21" name="Скругленный прямоугольник 73">
            <a:extLst>
              <a:ext uri="{FF2B5EF4-FFF2-40B4-BE49-F238E27FC236}">
                <a16:creationId xmlns:a16="http://schemas.microsoft.com/office/drawing/2014/main" id="{B46BEDE0-1753-D4A1-1CBA-090333389E7A}"/>
              </a:ext>
            </a:extLst>
          </p:cNvPr>
          <p:cNvSpPr/>
          <p:nvPr/>
        </p:nvSpPr>
        <p:spPr>
          <a:xfrm>
            <a:off x="14942883" y="4963657"/>
            <a:ext cx="2531535" cy="1332399"/>
          </a:xfrm>
          <a:prstGeom prst="roundRect">
            <a:avLst/>
          </a:prstGeom>
          <a:noFill/>
          <a:ln w="28575">
            <a:solidFill>
              <a:srgbClr val="124A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24AB2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09B5D5-BFF9-E938-F995-71DD3019F4C5}"/>
              </a:ext>
            </a:extLst>
          </p:cNvPr>
          <p:cNvSpPr txBox="1"/>
          <p:nvPr/>
        </p:nvSpPr>
        <p:spPr>
          <a:xfrm>
            <a:off x="14883962" y="5312349"/>
            <a:ext cx="2635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latin typeface="Montserrat SemiBold" panose="00000700000000000000" pitchFamily="2" charset="-52"/>
              </a:rPr>
              <a:t>Производственный маршрут</a:t>
            </a:r>
          </a:p>
        </p:txBody>
      </p:sp>
      <p:cxnSp>
        <p:nvCxnSpPr>
          <p:cNvPr id="23" name="Скругленная соединительная линия 7">
            <a:extLst>
              <a:ext uri="{FF2B5EF4-FFF2-40B4-BE49-F238E27FC236}">
                <a16:creationId xmlns:a16="http://schemas.microsoft.com/office/drawing/2014/main" id="{4E284D78-0A3D-6DD4-B066-34396BC4F7E8}"/>
              </a:ext>
            </a:extLst>
          </p:cNvPr>
          <p:cNvCxnSpPr>
            <a:cxnSpLocks/>
            <a:stCxn id="4" idx="3"/>
            <a:endCxn id="6" idx="1"/>
          </p:cNvCxnSpPr>
          <p:nvPr/>
        </p:nvCxnSpPr>
        <p:spPr>
          <a:xfrm flipV="1">
            <a:off x="3479151" y="4016691"/>
            <a:ext cx="1277513" cy="1729737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Скругленная соединительная линия 9">
            <a:extLst>
              <a:ext uri="{FF2B5EF4-FFF2-40B4-BE49-F238E27FC236}">
                <a16:creationId xmlns:a16="http://schemas.microsoft.com/office/drawing/2014/main" id="{C4F18237-1E05-65A4-6F25-97F8197EBB79}"/>
              </a:ext>
            </a:extLst>
          </p:cNvPr>
          <p:cNvCxnSpPr>
            <a:cxnSpLocks/>
            <a:stCxn id="4" idx="3"/>
            <a:endCxn id="8" idx="1"/>
          </p:cNvCxnSpPr>
          <p:nvPr/>
        </p:nvCxnSpPr>
        <p:spPr>
          <a:xfrm>
            <a:off x="3479151" y="5746428"/>
            <a:ext cx="1312444" cy="29691"/>
          </a:xfrm>
          <a:prstGeom prst="curvedConnector3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Скругленная соединительная линия 11">
            <a:extLst>
              <a:ext uri="{FF2B5EF4-FFF2-40B4-BE49-F238E27FC236}">
                <a16:creationId xmlns:a16="http://schemas.microsoft.com/office/drawing/2014/main" id="{ED69CBAB-B2D0-B204-356D-F961D2BB3F73}"/>
              </a:ext>
            </a:extLst>
          </p:cNvPr>
          <p:cNvCxnSpPr>
            <a:cxnSpLocks/>
            <a:stCxn id="4" idx="3"/>
            <a:endCxn id="10" idx="1"/>
          </p:cNvCxnSpPr>
          <p:nvPr/>
        </p:nvCxnSpPr>
        <p:spPr>
          <a:xfrm>
            <a:off x="3479151" y="5746428"/>
            <a:ext cx="1280318" cy="1915817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Скругленная соединительная линия 18">
            <a:extLst>
              <a:ext uri="{FF2B5EF4-FFF2-40B4-BE49-F238E27FC236}">
                <a16:creationId xmlns:a16="http://schemas.microsoft.com/office/drawing/2014/main" id="{0431FE6A-6DE0-A939-A69A-AC1AED6DC84A}"/>
              </a:ext>
            </a:extLst>
          </p:cNvPr>
          <p:cNvCxnSpPr>
            <a:cxnSpLocks/>
            <a:stCxn id="6" idx="3"/>
            <a:endCxn id="12" idx="1"/>
          </p:cNvCxnSpPr>
          <p:nvPr/>
        </p:nvCxnSpPr>
        <p:spPr>
          <a:xfrm flipV="1">
            <a:off x="7291004" y="2864684"/>
            <a:ext cx="1274047" cy="1152007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Скругленная соединительная линия 20">
            <a:extLst>
              <a:ext uri="{FF2B5EF4-FFF2-40B4-BE49-F238E27FC236}">
                <a16:creationId xmlns:a16="http://schemas.microsoft.com/office/drawing/2014/main" id="{9D8094C1-88BB-AD2A-BC0B-916C83FD7474}"/>
              </a:ext>
            </a:extLst>
          </p:cNvPr>
          <p:cNvCxnSpPr>
            <a:cxnSpLocks/>
            <a:stCxn id="6" idx="3"/>
            <a:endCxn id="14" idx="1"/>
          </p:cNvCxnSpPr>
          <p:nvPr/>
        </p:nvCxnSpPr>
        <p:spPr>
          <a:xfrm>
            <a:off x="7291004" y="4016691"/>
            <a:ext cx="1274047" cy="643197"/>
          </a:xfrm>
          <a:prstGeom prst="curvedConnector3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Скругленная соединительная линия 22">
            <a:extLst>
              <a:ext uri="{FF2B5EF4-FFF2-40B4-BE49-F238E27FC236}">
                <a16:creationId xmlns:a16="http://schemas.microsoft.com/office/drawing/2014/main" id="{2F1F528F-3EC0-A785-BB50-A591556D1048}"/>
              </a:ext>
            </a:extLst>
          </p:cNvPr>
          <p:cNvCxnSpPr>
            <a:cxnSpLocks/>
            <a:stCxn id="8" idx="3"/>
            <a:endCxn id="16" idx="1"/>
          </p:cNvCxnSpPr>
          <p:nvPr/>
        </p:nvCxnSpPr>
        <p:spPr>
          <a:xfrm>
            <a:off x="7291004" y="5776119"/>
            <a:ext cx="1317448" cy="836904"/>
          </a:xfrm>
          <a:prstGeom prst="curvedConnector3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Скругленная соединительная линия 24">
            <a:extLst>
              <a:ext uri="{FF2B5EF4-FFF2-40B4-BE49-F238E27FC236}">
                <a16:creationId xmlns:a16="http://schemas.microsoft.com/office/drawing/2014/main" id="{19BFCE83-FB79-D03A-3395-9676EAD5B593}"/>
              </a:ext>
            </a:extLst>
          </p:cNvPr>
          <p:cNvCxnSpPr>
            <a:cxnSpLocks/>
            <a:stCxn id="10" idx="3"/>
            <a:endCxn id="18" idx="1"/>
          </p:cNvCxnSpPr>
          <p:nvPr/>
        </p:nvCxnSpPr>
        <p:spPr>
          <a:xfrm>
            <a:off x="7291005" y="7662245"/>
            <a:ext cx="1317446" cy="792677"/>
          </a:xfrm>
          <a:prstGeom prst="curvedConnector3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Скругленная соединительная линия 26">
            <a:extLst>
              <a:ext uri="{FF2B5EF4-FFF2-40B4-BE49-F238E27FC236}">
                <a16:creationId xmlns:a16="http://schemas.microsoft.com/office/drawing/2014/main" id="{8E70C47D-609D-244D-9619-C3454ABF83E6}"/>
              </a:ext>
            </a:extLst>
          </p:cNvPr>
          <p:cNvCxnSpPr>
            <a:cxnSpLocks/>
            <a:stCxn id="8" idx="3"/>
            <a:endCxn id="14" idx="1"/>
          </p:cNvCxnSpPr>
          <p:nvPr/>
        </p:nvCxnSpPr>
        <p:spPr>
          <a:xfrm flipV="1">
            <a:off x="7291004" y="4659888"/>
            <a:ext cx="1274047" cy="1116231"/>
          </a:xfrm>
          <a:prstGeom prst="curvedConnector3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Скругленная соединительная линия 28">
            <a:extLst>
              <a:ext uri="{FF2B5EF4-FFF2-40B4-BE49-F238E27FC236}">
                <a16:creationId xmlns:a16="http://schemas.microsoft.com/office/drawing/2014/main" id="{A86117C7-C6EB-519B-12A9-A5DE2D39FB45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11099391" y="2864684"/>
            <a:ext cx="1816390" cy="2098973"/>
          </a:xfrm>
          <a:prstGeom prst="curvedConnector2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Скругленная соединительная линия 30">
            <a:extLst>
              <a:ext uri="{FF2B5EF4-FFF2-40B4-BE49-F238E27FC236}">
                <a16:creationId xmlns:a16="http://schemas.microsoft.com/office/drawing/2014/main" id="{83C67969-E0D4-3868-DBA0-A2E2471C470C}"/>
              </a:ext>
            </a:extLst>
          </p:cNvPr>
          <p:cNvCxnSpPr>
            <a:cxnSpLocks/>
            <a:stCxn id="14" idx="3"/>
            <a:endCxn id="20" idx="1"/>
          </p:cNvCxnSpPr>
          <p:nvPr/>
        </p:nvCxnSpPr>
        <p:spPr>
          <a:xfrm>
            <a:off x="11099391" y="4659888"/>
            <a:ext cx="550622" cy="969969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Скругленная соединительная линия 32">
            <a:extLst>
              <a:ext uri="{FF2B5EF4-FFF2-40B4-BE49-F238E27FC236}">
                <a16:creationId xmlns:a16="http://schemas.microsoft.com/office/drawing/2014/main" id="{99E33628-2E6E-ADBE-A1AE-16AFB6CDB8CA}"/>
              </a:ext>
            </a:extLst>
          </p:cNvPr>
          <p:cNvCxnSpPr>
            <a:cxnSpLocks/>
            <a:stCxn id="16" idx="3"/>
            <a:endCxn id="20" idx="1"/>
          </p:cNvCxnSpPr>
          <p:nvPr/>
        </p:nvCxnSpPr>
        <p:spPr>
          <a:xfrm flipV="1">
            <a:off x="11142792" y="5629857"/>
            <a:ext cx="507221" cy="983166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Скругленная соединительная линия 34">
            <a:extLst>
              <a:ext uri="{FF2B5EF4-FFF2-40B4-BE49-F238E27FC236}">
                <a16:creationId xmlns:a16="http://schemas.microsoft.com/office/drawing/2014/main" id="{246D55DB-808C-13DA-D723-12C2AA5A8D05}"/>
              </a:ext>
            </a:extLst>
          </p:cNvPr>
          <p:cNvCxnSpPr>
            <a:cxnSpLocks/>
            <a:stCxn id="18" idx="3"/>
            <a:endCxn id="20" idx="2"/>
          </p:cNvCxnSpPr>
          <p:nvPr/>
        </p:nvCxnSpPr>
        <p:spPr>
          <a:xfrm flipV="1">
            <a:off x="11139987" y="6296056"/>
            <a:ext cx="1775794" cy="2158866"/>
          </a:xfrm>
          <a:prstGeom prst="curvedConnector2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Скругленная соединительная линия 40">
            <a:extLst>
              <a:ext uri="{FF2B5EF4-FFF2-40B4-BE49-F238E27FC236}">
                <a16:creationId xmlns:a16="http://schemas.microsoft.com/office/drawing/2014/main" id="{9A1FA706-20F6-0993-D3D2-3AB57E494455}"/>
              </a:ext>
            </a:extLst>
          </p:cNvPr>
          <p:cNvCxnSpPr>
            <a:cxnSpLocks/>
            <a:stCxn id="20" idx="3"/>
            <a:endCxn id="21" idx="1"/>
          </p:cNvCxnSpPr>
          <p:nvPr/>
        </p:nvCxnSpPr>
        <p:spPr>
          <a:xfrm>
            <a:off x="14181548" y="5629857"/>
            <a:ext cx="761335" cy="12700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0FCBB1F8-8A1A-50CB-44B8-C592AE31144E}"/>
              </a:ext>
            </a:extLst>
          </p:cNvPr>
          <p:cNvSpPr txBox="1"/>
          <p:nvPr/>
        </p:nvSpPr>
        <p:spPr>
          <a:xfrm>
            <a:off x="11904127" y="5275913"/>
            <a:ext cx="1920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Montserrat SemiBold" panose="00000700000000000000" pitchFamily="2" charset="-52"/>
              </a:rPr>
              <a:t>Описание изделия</a:t>
            </a:r>
          </a:p>
        </p:txBody>
      </p:sp>
      <p:sp>
        <p:nvSpPr>
          <p:cNvPr id="38" name="Google Shape;100;p6">
            <a:extLst>
              <a:ext uri="{FF2B5EF4-FFF2-40B4-BE49-F238E27FC236}">
                <a16:creationId xmlns:a16="http://schemas.microsoft.com/office/drawing/2014/main" id="{4D296D4E-9A28-1BE9-7F9A-BD026BC7E1A4}"/>
              </a:ext>
            </a:extLst>
          </p:cNvPr>
          <p:cNvSpPr txBox="1"/>
          <p:nvPr/>
        </p:nvSpPr>
        <p:spPr>
          <a:xfrm>
            <a:off x="16359820" y="792883"/>
            <a:ext cx="1528302" cy="2097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04</a:t>
            </a:r>
            <a:b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</a:b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  <p:extLst>
      <p:ext uri="{BB962C8B-B14F-4D97-AF65-F5344CB8AC3E}">
        <p14:creationId xmlns:p14="http://schemas.microsoft.com/office/powerpoint/2010/main" val="53759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5"/>
          <p:cNvSpPr txBox="1"/>
          <p:nvPr/>
        </p:nvSpPr>
        <p:spPr>
          <a:xfrm>
            <a:off x="472194" y="205621"/>
            <a:ext cx="10332163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ЦЕЛЕВАЯ АУДИТОРИЯ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91" name="Google Shape;91;p5"/>
          <p:cNvSpPr txBox="1"/>
          <p:nvPr/>
        </p:nvSpPr>
        <p:spPr>
          <a:xfrm>
            <a:off x="16447312" y="757725"/>
            <a:ext cx="1353300" cy="11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05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92" name="Google Shape;92;p5"/>
          <p:cNvSpPr txBox="1"/>
          <p:nvPr/>
        </p:nvSpPr>
        <p:spPr>
          <a:xfrm>
            <a:off x="472194" y="3150750"/>
            <a:ext cx="11582400" cy="5909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3200" dirty="0">
                <a:solidFill>
                  <a:srgbClr val="4674C9"/>
                </a:solidFill>
                <a:latin typeface="Montserrat SemiBold" panose="020B0604020202020204" charset="-52"/>
                <a:ea typeface="Montserrat SemiBold"/>
                <a:cs typeface="Montserrat SemiBold"/>
                <a:sym typeface="Montserrat SemiBold"/>
              </a:rPr>
              <a:t>Предприятия, стремящиеся автоматизировать производство.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endParaRPr lang="ru-RU" sz="3200" dirty="0">
              <a:solidFill>
                <a:srgbClr val="4674C9"/>
              </a:solidFill>
              <a:latin typeface="Montserrat SemiBold" panose="020B0604020202020204" charset="-52"/>
              <a:sym typeface="Montserrat SemiBold"/>
            </a:endParaRP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3200" dirty="0">
                <a:solidFill>
                  <a:srgbClr val="4674C9"/>
                </a:solidFill>
                <a:latin typeface="Montserrat SemiBold" panose="020B0604020202020204" charset="-52"/>
                <a:sym typeface="Montserrat SemiBold"/>
              </a:rPr>
              <a:t>Предприятия, нуждающиеся в оптимизации производственных процессов и документооборота.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endParaRPr sz="3200" dirty="0">
              <a:solidFill>
                <a:srgbClr val="4674C9"/>
              </a:solidFill>
              <a:latin typeface="Montserrat SemiBold" panose="020B0604020202020204" charset="-52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3200" dirty="0">
                <a:solidFill>
                  <a:srgbClr val="4674C9"/>
                </a:solidFill>
                <a:latin typeface="Montserrat SemiBold" panose="020B0604020202020204" charset="-52"/>
                <a:ea typeface="Montserrat SemiBold"/>
                <a:cs typeface="Montserrat SemiBold"/>
                <a:sym typeface="Montserrat SemiBold"/>
              </a:rPr>
              <a:t>Новые высокотехнологичные предприятия. 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endParaRPr lang="ru-RU" sz="3200" dirty="0">
              <a:solidFill>
                <a:srgbClr val="4674C9"/>
              </a:solidFill>
              <a:latin typeface="Montserrat SemiBold" panose="020B0604020202020204" charset="-52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3200" dirty="0">
                <a:solidFill>
                  <a:srgbClr val="4674C9"/>
                </a:solidFill>
                <a:latin typeface="Montserrat SemiBold" panose="020B0604020202020204" charset="-52"/>
                <a:ea typeface="Montserrat SemiBold"/>
                <a:cs typeface="Montserrat SemiBold"/>
                <a:sym typeface="Montserrat SemiBold"/>
              </a:rPr>
              <a:t>Предприятия с острой нехваткой кадров. 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endParaRPr lang="ru-RU" sz="3200" dirty="0">
              <a:solidFill>
                <a:srgbClr val="4674C9"/>
              </a:solidFill>
              <a:latin typeface="Montserrat SemiBold" panose="020B0604020202020204" charset="-52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3200" dirty="0">
                <a:solidFill>
                  <a:srgbClr val="4674C9"/>
                </a:solidFill>
                <a:latin typeface="Montserrat SemiBold" panose="020B0604020202020204" charset="-52"/>
                <a:ea typeface="Montserrat SemiBold"/>
                <a:cs typeface="Montserrat SemiBold"/>
                <a:sym typeface="Montserrat SemiBold"/>
              </a:rPr>
              <a:t>Любые производства, работающие с чертежами.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1A0FD67F-658B-B1A5-A54A-57C9406C9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">
            <a:extLst>
              <a:ext uri="{FF2B5EF4-FFF2-40B4-BE49-F238E27FC236}">
                <a16:creationId xmlns:a16="http://schemas.microsoft.com/office/drawing/2014/main" id="{0D42CB93-BF00-F3B6-5A29-936434A3373F}"/>
              </a:ext>
            </a:extLst>
          </p:cNvPr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6">
            <a:extLst>
              <a:ext uri="{FF2B5EF4-FFF2-40B4-BE49-F238E27FC236}">
                <a16:creationId xmlns:a16="http://schemas.microsoft.com/office/drawing/2014/main" id="{3FD9C14C-C444-9202-7C23-19023543ACEA}"/>
              </a:ext>
            </a:extLst>
          </p:cNvPr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РЫНОК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00" name="Google Shape;100;p6">
            <a:extLst>
              <a:ext uri="{FF2B5EF4-FFF2-40B4-BE49-F238E27FC236}">
                <a16:creationId xmlns:a16="http://schemas.microsoft.com/office/drawing/2014/main" id="{A02D1E31-80EF-E145-9585-6387EDC34117}"/>
              </a:ext>
            </a:extLst>
          </p:cNvPr>
          <p:cNvSpPr txBox="1"/>
          <p:nvPr/>
        </p:nvSpPr>
        <p:spPr>
          <a:xfrm>
            <a:off x="16459200" y="757724"/>
            <a:ext cx="1294621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06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B692F4C0-119E-C5C9-838E-108D85F0936A}"/>
              </a:ext>
            </a:extLst>
          </p:cNvPr>
          <p:cNvSpPr/>
          <p:nvPr/>
        </p:nvSpPr>
        <p:spPr>
          <a:xfrm>
            <a:off x="472195" y="2746775"/>
            <a:ext cx="4686301" cy="4793450"/>
          </a:xfrm>
          <a:prstGeom prst="ellipse">
            <a:avLst/>
          </a:prstGeom>
          <a:solidFill>
            <a:schemeClr val="bg1"/>
          </a:solidFill>
          <a:ln w="38100">
            <a:solidFill>
              <a:srgbClr val="124A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7B30AC14-10EC-D100-DE48-5F9A3F133E64}"/>
              </a:ext>
            </a:extLst>
          </p:cNvPr>
          <p:cNvSpPr/>
          <p:nvPr/>
        </p:nvSpPr>
        <p:spPr>
          <a:xfrm>
            <a:off x="5783266" y="3132535"/>
            <a:ext cx="4010025" cy="4021930"/>
          </a:xfrm>
          <a:prstGeom prst="ellipse">
            <a:avLst/>
          </a:prstGeom>
          <a:solidFill>
            <a:schemeClr val="bg1"/>
          </a:solidFill>
          <a:ln w="38100">
            <a:solidFill>
              <a:srgbClr val="124A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E5AFE797-0EEF-54BB-9ED1-AE0D88323A42}"/>
              </a:ext>
            </a:extLst>
          </p:cNvPr>
          <p:cNvSpPr/>
          <p:nvPr/>
        </p:nvSpPr>
        <p:spPr>
          <a:xfrm>
            <a:off x="10612708" y="3473649"/>
            <a:ext cx="3355787" cy="3339702"/>
          </a:xfrm>
          <a:prstGeom prst="ellipse">
            <a:avLst/>
          </a:prstGeom>
          <a:solidFill>
            <a:schemeClr val="bg1"/>
          </a:solidFill>
          <a:ln w="38100">
            <a:solidFill>
              <a:srgbClr val="124A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323247F1-BB46-C056-2B4C-3D1E17DA7EB3}"/>
              </a:ext>
            </a:extLst>
          </p:cNvPr>
          <p:cNvSpPr/>
          <p:nvPr/>
        </p:nvSpPr>
        <p:spPr>
          <a:xfrm>
            <a:off x="14920212" y="3771900"/>
            <a:ext cx="2797390" cy="2771775"/>
          </a:xfrm>
          <a:prstGeom prst="ellipse">
            <a:avLst/>
          </a:prstGeom>
          <a:solidFill>
            <a:schemeClr val="bg1"/>
          </a:solidFill>
          <a:ln w="38100">
            <a:solidFill>
              <a:srgbClr val="124A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726CAE-E829-08D7-33C6-E51E9A8EB41E}"/>
              </a:ext>
            </a:extLst>
          </p:cNvPr>
          <p:cNvSpPr txBox="1"/>
          <p:nvPr/>
        </p:nvSpPr>
        <p:spPr>
          <a:xfrm>
            <a:off x="1879239" y="3132535"/>
            <a:ext cx="18722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dirty="0">
                <a:solidFill>
                  <a:srgbClr val="124AB2"/>
                </a:solidFill>
                <a:latin typeface="Montserrat Black" panose="00000A00000000000000" pitchFamily="2" charset="-52"/>
              </a:rPr>
              <a:t>TAM</a:t>
            </a:r>
            <a:endParaRPr lang="ru-RU" sz="5400" dirty="0">
              <a:solidFill>
                <a:srgbClr val="124AB2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BAE429-1FEC-706E-B4C6-ED21981ECCB0}"/>
              </a:ext>
            </a:extLst>
          </p:cNvPr>
          <p:cNvSpPr txBox="1"/>
          <p:nvPr/>
        </p:nvSpPr>
        <p:spPr>
          <a:xfrm>
            <a:off x="6936331" y="3473649"/>
            <a:ext cx="17038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>
                <a:solidFill>
                  <a:srgbClr val="124AB2"/>
                </a:solidFill>
                <a:latin typeface="Montserrat Black" panose="00000A00000000000000" pitchFamily="2" charset="-52"/>
              </a:rPr>
              <a:t>SAM</a:t>
            </a:r>
            <a:endParaRPr lang="ru-RU" sz="4800" dirty="0">
              <a:solidFill>
                <a:srgbClr val="124AB2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4C86E6-637E-0387-025E-2B8F1F669F4B}"/>
              </a:ext>
            </a:extLst>
          </p:cNvPr>
          <p:cNvSpPr txBox="1"/>
          <p:nvPr/>
        </p:nvSpPr>
        <p:spPr>
          <a:xfrm>
            <a:off x="11489189" y="3748089"/>
            <a:ext cx="16028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dirty="0">
                <a:solidFill>
                  <a:srgbClr val="124AB2"/>
                </a:solidFill>
                <a:latin typeface="Montserrat Black" panose="00000A00000000000000" pitchFamily="2" charset="-52"/>
              </a:rPr>
              <a:t>SOM</a:t>
            </a:r>
            <a:endParaRPr lang="ru-RU" sz="4400" dirty="0">
              <a:solidFill>
                <a:srgbClr val="124AB2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ADC19C-6F3C-A65E-FEAD-3AD24E17A754}"/>
              </a:ext>
            </a:extLst>
          </p:cNvPr>
          <p:cNvSpPr txBox="1"/>
          <p:nvPr/>
        </p:nvSpPr>
        <p:spPr>
          <a:xfrm>
            <a:off x="15623416" y="4054080"/>
            <a:ext cx="16715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>
                <a:solidFill>
                  <a:srgbClr val="124AB2"/>
                </a:solidFill>
                <a:latin typeface="Montserrat Black" panose="00000A00000000000000" pitchFamily="2" charset="-52"/>
              </a:rPr>
              <a:t>PAM</a:t>
            </a:r>
            <a:endParaRPr lang="ru-RU" sz="4000" dirty="0">
              <a:solidFill>
                <a:srgbClr val="124AB2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864F95-1CCE-FBE5-2F33-F196ADE4DF9D}"/>
              </a:ext>
            </a:extLst>
          </p:cNvPr>
          <p:cNvSpPr txBox="1"/>
          <p:nvPr/>
        </p:nvSpPr>
        <p:spPr>
          <a:xfrm>
            <a:off x="848398" y="4408023"/>
            <a:ext cx="410936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Montserrat Black" panose="00000A00000000000000" pitchFamily="2" charset="-52"/>
              </a:rPr>
              <a:t>9,4 млрд. долларов</a:t>
            </a:r>
            <a:endParaRPr lang="en-US" sz="2800" dirty="0">
              <a:latin typeface="Montserrat Black" panose="00000A00000000000000" pitchFamily="2" charset="-52"/>
            </a:endParaRPr>
          </a:p>
          <a:p>
            <a:pPr algn="ctr"/>
            <a:endParaRPr lang="ru-RU" sz="2800" dirty="0">
              <a:latin typeface="Montserrat Black" panose="00000A00000000000000" pitchFamily="2" charset="-52"/>
            </a:endParaRPr>
          </a:p>
          <a:p>
            <a:pPr algn="ctr"/>
            <a:r>
              <a:rPr lang="ru-RU" sz="2800" dirty="0">
                <a:latin typeface="Montserrat" panose="00000500000000000000" pitchFamily="2" charset="-52"/>
              </a:rPr>
              <a:t>Мировой рынок</a:t>
            </a:r>
          </a:p>
          <a:p>
            <a:pPr algn="ctr"/>
            <a:r>
              <a:rPr lang="ru-RU" sz="2800" dirty="0">
                <a:latin typeface="Montserrat" panose="00000500000000000000" pitchFamily="2" charset="-52"/>
              </a:rPr>
              <a:t>ПО для чертежей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D40E75A-9302-0649-DB97-CF00AB2A8706}"/>
              </a:ext>
            </a:extLst>
          </p:cNvPr>
          <p:cNvSpPr txBox="1"/>
          <p:nvPr/>
        </p:nvSpPr>
        <p:spPr>
          <a:xfrm>
            <a:off x="5733426" y="4412695"/>
            <a:ext cx="41093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Montserrat Black" panose="00000A00000000000000" pitchFamily="2" charset="-52"/>
              </a:rPr>
              <a:t>118 млрд. рублей</a:t>
            </a:r>
          </a:p>
          <a:p>
            <a:pPr algn="ctr"/>
            <a:endParaRPr lang="ru-RU" sz="2400" dirty="0">
              <a:latin typeface="Montserrat Black" panose="00000A00000000000000" pitchFamily="2" charset="-52"/>
            </a:endParaRPr>
          </a:p>
          <a:p>
            <a:pPr algn="ctr"/>
            <a:r>
              <a:rPr lang="ru-RU" sz="2400" dirty="0">
                <a:latin typeface="Montserrat" panose="00000500000000000000" pitchFamily="2" charset="-52"/>
              </a:rPr>
              <a:t>Российский рынок</a:t>
            </a:r>
          </a:p>
          <a:p>
            <a:pPr algn="ctr"/>
            <a:r>
              <a:rPr lang="ru-RU" sz="2400" dirty="0">
                <a:latin typeface="Montserrat" panose="00000500000000000000" pitchFamily="2" charset="-52"/>
              </a:rPr>
              <a:t>ПО для чертежей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368269-8108-B1B0-423C-08EE11831AA6}"/>
              </a:ext>
            </a:extLst>
          </p:cNvPr>
          <p:cNvSpPr txBox="1"/>
          <p:nvPr/>
        </p:nvSpPr>
        <p:spPr>
          <a:xfrm>
            <a:off x="10235917" y="4623466"/>
            <a:ext cx="41093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Montserrat Black" panose="00000A00000000000000" pitchFamily="2" charset="-52"/>
              </a:rPr>
              <a:t>11,8 млрд. рублей</a:t>
            </a:r>
          </a:p>
          <a:p>
            <a:pPr algn="ctr"/>
            <a:endParaRPr lang="ru-RU" sz="2000" dirty="0">
              <a:latin typeface="Montserrat Black" panose="00000A00000000000000" pitchFamily="2" charset="-52"/>
            </a:endParaRPr>
          </a:p>
          <a:p>
            <a:pPr algn="ctr"/>
            <a:r>
              <a:rPr lang="ru-RU" sz="2000" dirty="0">
                <a:latin typeface="Montserrat" panose="00000500000000000000" pitchFamily="2" charset="-52"/>
              </a:rPr>
              <a:t>Реальная достижимая</a:t>
            </a:r>
          </a:p>
          <a:p>
            <a:pPr algn="ctr"/>
            <a:r>
              <a:rPr lang="ru-RU" sz="2000" dirty="0">
                <a:latin typeface="Montserrat" panose="00000500000000000000" pitchFamily="2" charset="-52"/>
              </a:rPr>
              <a:t> доля рынка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F50778-280D-1B98-D62F-F48A9AA45676}"/>
              </a:ext>
            </a:extLst>
          </p:cNvPr>
          <p:cNvSpPr txBox="1"/>
          <p:nvPr/>
        </p:nvSpPr>
        <p:spPr>
          <a:xfrm>
            <a:off x="14414243" y="4751907"/>
            <a:ext cx="380932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latin typeface="Montserrat Black" panose="00000A00000000000000" pitchFamily="2" charset="-52"/>
              </a:rPr>
              <a:t>1,3 млрд. рублей</a:t>
            </a:r>
          </a:p>
          <a:p>
            <a:pPr algn="ctr"/>
            <a:endParaRPr lang="ru-RU" sz="1600" dirty="0">
              <a:latin typeface="Montserrat Black" panose="00000A00000000000000" pitchFamily="2" charset="-52"/>
            </a:endParaRPr>
          </a:p>
          <a:p>
            <a:pPr algn="ctr"/>
            <a:r>
              <a:rPr lang="ru-RU" sz="1600" dirty="0">
                <a:latin typeface="Montserrat" panose="00000500000000000000" pitchFamily="2" charset="-52"/>
              </a:rPr>
              <a:t>Через 3 года </a:t>
            </a:r>
          </a:p>
          <a:p>
            <a:pPr algn="ctr"/>
            <a:r>
              <a:rPr lang="ru-RU" sz="1600" dirty="0">
                <a:latin typeface="Montserrat" panose="00000500000000000000" pitchFamily="2" charset="-52"/>
              </a:rPr>
              <a:t>после выпуска </a:t>
            </a:r>
          </a:p>
          <a:p>
            <a:pPr algn="ctr"/>
            <a:r>
              <a:rPr lang="ru-RU" sz="1600" dirty="0">
                <a:latin typeface="Montserrat" panose="00000500000000000000" pitchFamily="2" charset="-52"/>
              </a:rPr>
              <a:t>продукта на рынок</a:t>
            </a:r>
          </a:p>
        </p:txBody>
      </p:sp>
    </p:spTree>
    <p:extLst>
      <p:ext uri="{BB962C8B-B14F-4D97-AF65-F5344CB8AC3E}">
        <p14:creationId xmlns:p14="http://schemas.microsoft.com/office/powerpoint/2010/main" val="1656691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3FF585F-6412-CF55-17E9-1B4AD53E540F}"/>
              </a:ext>
            </a:extLst>
          </p:cNvPr>
          <p:cNvSpPr/>
          <p:nvPr/>
        </p:nvSpPr>
        <p:spPr>
          <a:xfrm>
            <a:off x="1032344" y="1826231"/>
            <a:ext cx="14628542" cy="8290308"/>
          </a:xfrm>
          <a:prstGeom prst="rect">
            <a:avLst/>
          </a:prstGeom>
          <a:solidFill>
            <a:srgbClr val="FFCD33"/>
          </a:solidFill>
          <a:ln>
            <a:solidFill>
              <a:srgbClr val="FFCD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Google Shape;107;p7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7"/>
          <p:cNvSpPr txBox="1"/>
          <p:nvPr/>
        </p:nvSpPr>
        <p:spPr>
          <a:xfrm>
            <a:off x="1183395" y="170461"/>
            <a:ext cx="17443818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КОНКУРЕНТЫ</a:t>
            </a:r>
            <a:endParaRPr sz="6000" dirty="0">
              <a:solidFill>
                <a:srgbClr val="FF000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09" name="Google Shape;109;p7"/>
          <p:cNvSpPr txBox="1"/>
          <p:nvPr/>
        </p:nvSpPr>
        <p:spPr>
          <a:xfrm>
            <a:off x="16459200" y="757724"/>
            <a:ext cx="12946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07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graphicFrame>
        <p:nvGraphicFramePr>
          <p:cNvPr id="111" name="Google Shape;111;p7"/>
          <p:cNvGraphicFramePr/>
          <p:nvPr>
            <p:extLst>
              <p:ext uri="{D42A27DB-BD31-4B8C-83A1-F6EECF244321}">
                <p14:modId xmlns:p14="http://schemas.microsoft.com/office/powerpoint/2010/main" val="3920114466"/>
              </p:ext>
            </p:extLst>
          </p:nvPr>
        </p:nvGraphicFramePr>
        <p:xfrm>
          <a:off x="1135626" y="1344970"/>
          <a:ext cx="14676311" cy="8622805"/>
        </p:xfrm>
        <a:graphic>
          <a:graphicData uri="http://schemas.openxmlformats.org/drawingml/2006/table">
            <a:tbl>
              <a:tblPr firstRow="1" bandRow="1">
                <a:noFill/>
                <a:tableStyleId>{EF45C47A-3232-4DBE-B793-6562DDC6B729}</a:tableStyleId>
              </a:tblPr>
              <a:tblGrid>
                <a:gridCol w="32039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96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309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309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30903">
                  <a:extLst>
                    <a:ext uri="{9D8B030D-6E8A-4147-A177-3AD203B41FA5}">
                      <a16:colId xmlns:a16="http://schemas.microsoft.com/office/drawing/2014/main" val="1472370458"/>
                    </a:ext>
                  </a:extLst>
                </a:gridCol>
              </a:tblGrid>
              <a:tr h="669234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 u="none" strike="noStrike" cap="none" dirty="0">
                          <a:solidFill>
                            <a:schemeClr val="lt1"/>
                          </a:solidFill>
                          <a:latin typeface="Montserrat SemiBold" panose="020B0604020202020204" charset="-52"/>
                        </a:rPr>
                        <a:t>Характеристики продукта</a:t>
                      </a:r>
                      <a:endParaRPr sz="2600" u="none" strike="noStrike" cap="none" dirty="0">
                        <a:solidFill>
                          <a:schemeClr val="lt1"/>
                        </a:solidFill>
                        <a:latin typeface="Montserrat SemiBold" panose="020B0604020202020204" charset="-52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85645" marR="85645" marT="42822" marB="42822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4674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u="none" strike="noStrike" cap="none" dirty="0" err="1">
                          <a:solidFill>
                            <a:schemeClr val="lt1"/>
                          </a:solidFill>
                          <a:latin typeface="Montserrat SemiBold" panose="020B0604020202020204" charset="-52"/>
                        </a:rPr>
                        <a:t>TechCard</a:t>
                      </a:r>
                      <a:endParaRPr lang="en-US" sz="2600" u="none" strike="noStrike" cap="none" dirty="0">
                        <a:solidFill>
                          <a:schemeClr val="lt1"/>
                        </a:solidFill>
                        <a:latin typeface="Montserrat SemiBold" panose="020B0604020202020204" charset="-52"/>
                      </a:endParaRPr>
                    </a:p>
                  </a:txBody>
                  <a:tcPr marL="85645" marR="85645" marT="42822" marB="42822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4674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800"/>
                        <a:buFont typeface="Calibri"/>
                        <a:buNone/>
                      </a:pPr>
                      <a:r>
                        <a:rPr lang="en-US" sz="2600" u="none" strike="noStrike" cap="none" dirty="0">
                          <a:solidFill>
                            <a:schemeClr val="lt1"/>
                          </a:solidFill>
                          <a:latin typeface="Montserrat SemiBold" panose="020B0604020202020204" charset="-52"/>
                        </a:rPr>
                        <a:t>Scan2CAD</a:t>
                      </a:r>
                    </a:p>
                  </a:txBody>
                  <a:tcPr marL="85645" marR="85645" marT="42822" marB="42822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4674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800"/>
                        <a:buFont typeface="Calibri"/>
                        <a:buNone/>
                      </a:pPr>
                      <a:r>
                        <a:rPr lang="en-US" sz="2600" u="none" strike="noStrike" cap="none" dirty="0">
                          <a:solidFill>
                            <a:schemeClr val="lt1"/>
                          </a:solidFill>
                          <a:latin typeface="Montserrat SemiBold" panose="020B0604020202020204" charset="-52"/>
                        </a:rPr>
                        <a:t>Spare Parts 3D</a:t>
                      </a:r>
                    </a:p>
                  </a:txBody>
                  <a:tcPr marL="85645" marR="85645" marT="42822" marB="42822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4674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800"/>
                        <a:buFont typeface="Calibri"/>
                        <a:buNone/>
                      </a:pPr>
                      <a:r>
                        <a:rPr lang="ru-RU" sz="2600" u="none" strike="noStrike" cap="none" dirty="0">
                          <a:solidFill>
                            <a:schemeClr val="lt1"/>
                          </a:solidFill>
                          <a:latin typeface="Montserrat SemiBold" panose="020B0604020202020204" charset="-52"/>
                        </a:rPr>
                        <a:t>Наш помощник</a:t>
                      </a:r>
                      <a:endParaRPr lang="en-US" sz="2600" u="none" strike="noStrike" cap="none" dirty="0">
                        <a:solidFill>
                          <a:schemeClr val="lt1"/>
                        </a:solidFill>
                        <a:latin typeface="Montserrat SemiBold" panose="020B0604020202020204" charset="-52"/>
                      </a:endParaRPr>
                    </a:p>
                  </a:txBody>
                  <a:tcPr marL="85645" marR="85645" marT="42822" marB="42822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4674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6383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Montserrat SemiBold" panose="020B0604020202020204" charset="-52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Распознавание ошибок в чертеже</a:t>
                      </a:r>
                    </a:p>
                  </a:txBody>
                  <a:tcPr marL="68412" marR="68412" marT="37036" marB="37036" anchor="ctr"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0" i="0" noProof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ru-RU" sz="3200" b="0" i="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412" marR="68412" marT="37036" marB="37036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noProof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ru-RU" sz="3200" b="0" i="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412" marR="68412" marT="37036" marB="37036" anchor="ctr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0" i="0" noProof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ru-RU" sz="3200" b="0" i="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412" marR="68412" marT="37036" marB="37036" anchor="ctr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0" i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</a:p>
                  </a:txBody>
                  <a:tcPr marL="68412" marR="68412" marT="37036" marB="37036" anchor="ctr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6383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Montserrat SemiBold" panose="020B0604020202020204" charset="-52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Перевод чертежа из </a:t>
                      </a:r>
                      <a:r>
                        <a:rPr lang="en-US" sz="1800" dirty="0">
                          <a:latin typeface="Montserrat SemiBold" panose="020B0604020202020204" charset="-52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PDF</a:t>
                      </a:r>
                      <a:r>
                        <a:rPr lang="en-US" sz="1800" baseline="0" dirty="0">
                          <a:latin typeface="Montserrat SemiBold" panose="020B0604020202020204" charset="-52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800" baseline="0" dirty="0">
                          <a:latin typeface="Montserrat SemiBold" panose="020B0604020202020204" charset="-52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</a:t>
                      </a:r>
                      <a:r>
                        <a:rPr lang="en-US" sz="1800" baseline="0" dirty="0">
                          <a:latin typeface="Montserrat SemiBold" panose="020B0604020202020204" charset="-52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DXF</a:t>
                      </a:r>
                      <a:endParaRPr lang="ru-RU" sz="1800" dirty="0">
                        <a:latin typeface="Montserrat SemiBold" panose="020B0604020202020204" charset="-52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412" marR="68412" marT="37036" marB="37036" anchor="ctr"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0" i="0" noProof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ru-RU" sz="3200" b="0" i="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412" marR="68412" marT="37036" marB="37036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noProof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ru-RU" sz="3200" b="0" i="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412" marR="68412" marT="37036" marB="37036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0" i="0" noProof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ru-RU" sz="3200" b="0" i="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412" marR="68412" marT="37036" marB="37036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0" i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</a:p>
                  </a:txBody>
                  <a:tcPr marL="68412" marR="68412" marT="37036" marB="37036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06383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Montserrat SemiBold" panose="020B0604020202020204" charset="-52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Перевод </a:t>
                      </a:r>
                      <a:r>
                        <a:rPr lang="ru-RU" sz="1800" baseline="0" dirty="0">
                          <a:latin typeface="Montserrat SemiBold" panose="020B0604020202020204" charset="-52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изображения из 2</a:t>
                      </a:r>
                      <a:r>
                        <a:rPr lang="en-US" sz="1800" baseline="0" dirty="0">
                          <a:latin typeface="Montserrat SemiBold" panose="020B0604020202020204" charset="-52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 </a:t>
                      </a:r>
                      <a:r>
                        <a:rPr lang="ru-RU" sz="1800" baseline="0" dirty="0">
                          <a:latin typeface="Montserrat SemiBold" panose="020B0604020202020204" charset="-52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3</a:t>
                      </a:r>
                      <a:r>
                        <a:rPr lang="en-US" sz="1800" baseline="0" dirty="0">
                          <a:latin typeface="Montserrat SemiBold" panose="020B0604020202020204" charset="-52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</a:t>
                      </a:r>
                      <a:endParaRPr lang="ru-RU" sz="1800" dirty="0">
                        <a:latin typeface="Montserrat SemiBold" panose="020B0604020202020204" charset="-52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412" marR="68412" marT="37036" marB="37036" anchor="ctr"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0" i="0" noProof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ru-RU" sz="3200" b="0" i="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412" marR="68412" marT="37036" marB="37036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noProof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ru-RU" sz="3200" b="0" i="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412" marR="68412" marT="37036" marB="37036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0" i="0" noProof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ru-RU" sz="3200" b="0" i="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412" marR="68412" marT="37036" marB="37036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0" i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</a:p>
                  </a:txBody>
                  <a:tcPr marL="68412" marR="68412" marT="37036" marB="37036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06383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Montserrat SemiBold" panose="020B0604020202020204" charset="-52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Составление</a:t>
                      </a:r>
                      <a:r>
                        <a:rPr lang="ru-RU" sz="1800" baseline="0" dirty="0">
                          <a:latin typeface="Montserrat SemiBold" panose="020B0604020202020204" charset="-52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технологической карты</a:t>
                      </a:r>
                      <a:endParaRPr lang="ru-RU" sz="1800" dirty="0">
                        <a:latin typeface="Montserrat SemiBold" panose="020B0604020202020204" charset="-52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412" marR="68412" marT="37036" marB="37036" anchor="ctr"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0" i="0" noProof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ru-RU" sz="3200" b="0" i="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412" marR="68412" marT="37036" marB="37036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noProof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ru-RU" sz="3200" b="0" i="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412" marR="68412" marT="37036" marB="37036" anchor="ctr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0" i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</a:p>
                  </a:txBody>
                  <a:tcPr marL="68412" marR="68412" marT="37036" marB="37036" anchor="ctr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0" i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</a:p>
                  </a:txBody>
                  <a:tcPr marL="68412" marR="68412" marT="37036" marB="37036" anchor="ctr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6383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Montserrat SemiBold" panose="020B0604020202020204" charset="-52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Заполнение таблицы с данными</a:t>
                      </a:r>
                    </a:p>
                  </a:txBody>
                  <a:tcPr marL="68412" marR="68412" marT="37036" marB="37036" anchor="ctr"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0" i="0" noProof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ru-RU" sz="3200" b="0" i="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412" marR="68412" marT="37036" marB="37036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noProof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ru-RU" sz="3200" b="0" i="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412" marR="68412" marT="37036" marB="37036" anchor="ctr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0" i="0" noProof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ru-RU" sz="3200" b="0" i="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412" marR="68412" marT="37036" marB="37036" anchor="ctr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0" i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</a:p>
                  </a:txBody>
                  <a:tcPr marL="68412" marR="68412" marT="37036" marB="37036" anchor="ctr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06383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Montserrat SemiBold" panose="020B0604020202020204" charset="-52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Система обучения новых сотрудников</a:t>
                      </a:r>
                    </a:p>
                  </a:txBody>
                  <a:tcPr marL="68412" marR="68412" marT="37036" marB="37036" anchor="ctr"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0" i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</a:p>
                  </a:txBody>
                  <a:tcPr marL="68412" marR="68412" marT="37036" marB="37036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0" i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</a:p>
                  </a:txBody>
                  <a:tcPr marL="68412" marR="68412" marT="37036" marB="37036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0" i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</a:p>
                  </a:txBody>
                  <a:tcPr marL="68412" marR="68412" marT="37036" marB="37036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0" i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</a:p>
                  </a:txBody>
                  <a:tcPr marL="68412" marR="68412" marT="37036" marB="37036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5021294"/>
                  </a:ext>
                </a:extLst>
              </a:tr>
              <a:tr h="1106383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Montserrat SemiBold" panose="020B0604020202020204" charset="-52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Примерная стоимость продукта</a:t>
                      </a:r>
                    </a:p>
                  </a:txBody>
                  <a:tcPr marL="68412" marR="68412" marT="37036" marB="37036" anchor="ctr"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i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224 тыс. </a:t>
                      </a:r>
                      <a:r>
                        <a:rPr lang="ru-RU" sz="2800" b="0" i="0" noProof="0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руб</a:t>
                      </a:r>
                      <a:r>
                        <a:rPr lang="ru-RU" sz="2800" b="0" i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/год</a:t>
                      </a:r>
                    </a:p>
                  </a:txBody>
                  <a:tcPr marL="68412" marR="68412" marT="37036" marB="37036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i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 тыс. </a:t>
                      </a:r>
                      <a:r>
                        <a:rPr lang="ru-RU" sz="2800" b="0" i="0" noProof="0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руб</a:t>
                      </a:r>
                      <a:r>
                        <a:rPr lang="ru-RU" sz="2800" b="0" i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/год</a:t>
                      </a:r>
                    </a:p>
                  </a:txBody>
                  <a:tcPr marL="68412" marR="68412" marT="37036" marB="37036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i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Недоступен в России</a:t>
                      </a:r>
                    </a:p>
                  </a:txBody>
                  <a:tcPr marL="68412" marR="68412" marT="37036" marB="37036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i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250 тыс. </a:t>
                      </a:r>
                      <a:r>
                        <a:rPr lang="ru-RU" sz="2800" b="0" i="0" noProof="0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руб</a:t>
                      </a:r>
                      <a:r>
                        <a:rPr lang="ru-RU" sz="2800" b="0" i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/год</a:t>
                      </a:r>
                    </a:p>
                  </a:txBody>
                  <a:tcPr marL="68412" marR="68412" marT="37036" marB="37036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134212"/>
                  </a:ext>
                </a:extLst>
              </a:tr>
            </a:tbl>
          </a:graphicData>
        </a:graphic>
      </p:graphicFrame>
      <p:sp>
        <p:nvSpPr>
          <p:cNvPr id="2" name="Google Shape;110;p7">
            <a:extLst>
              <a:ext uri="{FF2B5EF4-FFF2-40B4-BE49-F238E27FC236}">
                <a16:creationId xmlns:a16="http://schemas.microsoft.com/office/drawing/2014/main" id="{BCCE0A65-6685-9A82-AB0F-9DCC9B799C09}"/>
              </a:ext>
            </a:extLst>
          </p:cNvPr>
          <p:cNvSpPr txBox="1"/>
          <p:nvPr/>
        </p:nvSpPr>
        <p:spPr>
          <a:xfrm>
            <a:off x="-7530334" y="12423211"/>
            <a:ext cx="10900954" cy="1171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FF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В чем ваши ключевые конкурентные преимущества (в текст выступления)</a:t>
            </a:r>
            <a:endParaRPr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>
          <a:extLst>
            <a:ext uri="{FF2B5EF4-FFF2-40B4-BE49-F238E27FC236}">
              <a16:creationId xmlns:a16="http://schemas.microsoft.com/office/drawing/2014/main" id="{17584CE7-09B6-4FE1-4169-05934821F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>
            <a:extLst>
              <a:ext uri="{FF2B5EF4-FFF2-40B4-BE49-F238E27FC236}">
                <a16:creationId xmlns:a16="http://schemas.microsoft.com/office/drawing/2014/main" id="{0325C839-8F28-000F-30B1-B4443D097859}"/>
              </a:ext>
            </a:extLst>
          </p:cNvPr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9">
            <a:extLst>
              <a:ext uri="{FF2B5EF4-FFF2-40B4-BE49-F238E27FC236}">
                <a16:creationId xmlns:a16="http://schemas.microsoft.com/office/drawing/2014/main" id="{00B241E9-9A47-3221-D4B8-92C50D64537B}"/>
              </a:ext>
            </a:extLst>
          </p:cNvPr>
          <p:cNvSpPr txBox="1"/>
          <p:nvPr/>
        </p:nvSpPr>
        <p:spPr>
          <a:xfrm>
            <a:off x="472194" y="205621"/>
            <a:ext cx="15296126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ПРОГРЕСС ЗА АКСЕЛЕРАЦИЮ</a:t>
            </a:r>
          </a:p>
        </p:txBody>
      </p:sp>
      <p:sp>
        <p:nvSpPr>
          <p:cNvPr id="145" name="Google Shape;145;p9">
            <a:extLst>
              <a:ext uri="{FF2B5EF4-FFF2-40B4-BE49-F238E27FC236}">
                <a16:creationId xmlns:a16="http://schemas.microsoft.com/office/drawing/2014/main" id="{83B0505C-1092-A5D7-3308-A82CDEA3D979}"/>
              </a:ext>
            </a:extLst>
          </p:cNvPr>
          <p:cNvSpPr txBox="1"/>
          <p:nvPr/>
        </p:nvSpPr>
        <p:spPr>
          <a:xfrm>
            <a:off x="16476660" y="763492"/>
            <a:ext cx="1294621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08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" name="Google Shape;146;p9">
            <a:extLst>
              <a:ext uri="{FF2B5EF4-FFF2-40B4-BE49-F238E27FC236}">
                <a16:creationId xmlns:a16="http://schemas.microsoft.com/office/drawing/2014/main" id="{BEF1F06F-85CC-F93C-1353-D24CF6F8CD6E}"/>
              </a:ext>
            </a:extLst>
          </p:cNvPr>
          <p:cNvSpPr txBox="1"/>
          <p:nvPr/>
        </p:nvSpPr>
        <p:spPr>
          <a:xfrm>
            <a:off x="690600" y="2143145"/>
            <a:ext cx="16038286" cy="6740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</a:pPr>
            <a:endParaRPr lang="ru-RU" sz="2800" dirty="0">
              <a:solidFill>
                <a:srgbClr val="4674C9"/>
              </a:solidFill>
              <a:latin typeface="Montserrat SemiBold" panose="020B0604020202020204" charset="-52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3600" dirty="0">
                <a:solidFill>
                  <a:srgbClr val="4674C9"/>
                </a:solidFill>
                <a:latin typeface="Montserrat SemiBold" panose="020B0604020202020204" charset="-52"/>
                <a:sym typeface="Montserrat SemiBold"/>
              </a:rPr>
              <a:t>Выявили самых «опасных» конкурентов.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endParaRPr lang="ru-RU" sz="3600" dirty="0">
              <a:solidFill>
                <a:srgbClr val="4674C9"/>
              </a:solidFill>
              <a:latin typeface="Montserrat SemiBold" panose="020B0604020202020204" charset="-52"/>
              <a:sym typeface="Montserrat SemiBold"/>
            </a:endParaRP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3600" dirty="0">
                <a:solidFill>
                  <a:srgbClr val="4674C9"/>
                </a:solidFill>
                <a:latin typeface="Montserrat SemiBold" panose="020B0604020202020204" charset="-52"/>
                <a:sym typeface="Montserrat SemiBold"/>
              </a:rPr>
              <a:t>Произвели оценку рынка.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endParaRPr lang="ru-RU" sz="3600" dirty="0">
              <a:solidFill>
                <a:srgbClr val="4674C9"/>
              </a:solidFill>
              <a:latin typeface="Montserrat SemiBold" panose="020B0604020202020204" charset="-52"/>
              <a:sym typeface="Montserrat SemiBold"/>
            </a:endParaRP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3600" dirty="0">
                <a:solidFill>
                  <a:srgbClr val="4674C9"/>
                </a:solidFill>
                <a:latin typeface="Montserrat SemiBold" panose="020B0604020202020204" charset="-52"/>
                <a:sym typeface="Montserrat SemiBold"/>
              </a:rPr>
              <a:t>Провели 15 </a:t>
            </a:r>
            <a:r>
              <a:rPr lang="en-US" sz="3600" dirty="0" err="1">
                <a:solidFill>
                  <a:srgbClr val="4674C9"/>
                </a:solidFill>
                <a:latin typeface="Montserrat SemiBold" panose="020B0604020202020204" charset="-52"/>
                <a:sym typeface="Montserrat SemiBold"/>
              </a:rPr>
              <a:t>CustDev</a:t>
            </a:r>
            <a:r>
              <a:rPr lang="en-US" sz="3600" dirty="0">
                <a:solidFill>
                  <a:srgbClr val="4674C9"/>
                </a:solidFill>
                <a:latin typeface="Montserrat SemiBold" panose="020B0604020202020204" charset="-52"/>
                <a:sym typeface="Montserrat SemiBold"/>
              </a:rPr>
              <a:t>’</a:t>
            </a:r>
            <a:r>
              <a:rPr lang="ru-RU" sz="3600" dirty="0" err="1">
                <a:solidFill>
                  <a:srgbClr val="4674C9"/>
                </a:solidFill>
                <a:latin typeface="Montserrat SemiBold" panose="020B0604020202020204" charset="-52"/>
                <a:sym typeface="Montserrat SemiBold"/>
              </a:rPr>
              <a:t>ов</a:t>
            </a:r>
            <a:r>
              <a:rPr lang="ru-RU" sz="3600" dirty="0">
                <a:solidFill>
                  <a:srgbClr val="4674C9"/>
                </a:solidFill>
                <a:latin typeface="Montserrat SemiBold" panose="020B0604020202020204" charset="-52"/>
                <a:sym typeface="Montserrat SemiBold"/>
              </a:rPr>
              <a:t>.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endParaRPr lang="ru-RU" sz="3600" dirty="0">
              <a:solidFill>
                <a:srgbClr val="4674C9"/>
              </a:solidFill>
              <a:latin typeface="Montserrat SemiBold" panose="020B0604020202020204" charset="-52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3600" dirty="0">
                <a:solidFill>
                  <a:srgbClr val="4674C9"/>
                </a:solidFill>
                <a:latin typeface="Montserrat SemiBold" panose="020B0604020202020204" charset="-52"/>
                <a:ea typeface="Montserrat SemiBold"/>
                <a:cs typeface="Montserrat SemiBold"/>
                <a:sym typeface="Montserrat SemiBold"/>
              </a:rPr>
              <a:t>Получили подтверждение осуществимости проекта от специалистов-разработчиков.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endParaRPr lang="ru-RU" sz="3600" dirty="0">
              <a:solidFill>
                <a:srgbClr val="4674C9"/>
              </a:solidFill>
              <a:latin typeface="Montserrat SemiBold" panose="020B0604020202020204" charset="-52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3600" dirty="0">
                <a:solidFill>
                  <a:srgbClr val="4674C9"/>
                </a:solidFill>
                <a:latin typeface="Montserrat SemiBold" panose="020B0604020202020204" charset="-52"/>
                <a:ea typeface="Montserrat SemiBold"/>
                <a:cs typeface="Montserrat SemiBold"/>
                <a:sym typeface="Montserrat SemiBold"/>
              </a:rPr>
              <a:t>Получили запрос от металлообрабатывающего предприятия Ижевска на тестирование продукта.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endParaRPr dirty="0">
              <a:latin typeface="Montserrat SemiBold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331211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6"/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ДОРОЖНАЯ КАРТА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00" name="Google Shape;100;p6"/>
          <p:cNvSpPr txBox="1"/>
          <p:nvPr/>
        </p:nvSpPr>
        <p:spPr>
          <a:xfrm>
            <a:off x="16459200" y="757724"/>
            <a:ext cx="12946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09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7" name="Текст 4">
            <a:extLst>
              <a:ext uri="{FF2B5EF4-FFF2-40B4-BE49-F238E27FC236}">
                <a16:creationId xmlns:a16="http://schemas.microsoft.com/office/drawing/2014/main" id="{854B5BD8-098C-49CB-83F5-66A9857795C6}"/>
              </a:ext>
            </a:extLst>
          </p:cNvPr>
          <p:cNvSpPr txBox="1">
            <a:spLocks/>
          </p:cNvSpPr>
          <p:nvPr/>
        </p:nvSpPr>
        <p:spPr>
          <a:xfrm>
            <a:off x="5344760" y="6053332"/>
            <a:ext cx="902242" cy="329602"/>
          </a:xfrm>
          <a:prstGeom prst="rect">
            <a:avLst/>
          </a:prstGeom>
        </p:spPr>
        <p:txBody>
          <a:bodyPr rtlCol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800" dirty="0">
                <a:solidFill>
                  <a:schemeClr val="tx1"/>
                </a:solidFill>
              </a:rPr>
              <a:t>20</a:t>
            </a:r>
            <a:r>
              <a:rPr lang="en-US" sz="1800" dirty="0">
                <a:solidFill>
                  <a:schemeClr val="tx1"/>
                </a:solidFill>
              </a:rPr>
              <a:t>2</a:t>
            </a:r>
            <a:r>
              <a:rPr lang="ru-RU" sz="18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8" name="Текст 5">
            <a:extLst>
              <a:ext uri="{FF2B5EF4-FFF2-40B4-BE49-F238E27FC236}">
                <a16:creationId xmlns:a16="http://schemas.microsoft.com/office/drawing/2014/main" id="{DC0153D4-6BE1-4775-8DB0-AF6F6B6305EF}"/>
              </a:ext>
            </a:extLst>
          </p:cNvPr>
          <p:cNvSpPr txBox="1">
            <a:spLocks/>
          </p:cNvSpPr>
          <p:nvPr/>
        </p:nvSpPr>
        <p:spPr>
          <a:xfrm>
            <a:off x="2109023" y="5675052"/>
            <a:ext cx="825410" cy="329602"/>
          </a:xfrm>
          <a:prstGeom prst="rect">
            <a:avLst/>
          </a:prstGeom>
        </p:spPr>
        <p:txBody>
          <a:bodyPr rtlCol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АВГ</a:t>
            </a:r>
          </a:p>
        </p:txBody>
      </p:sp>
      <p:sp>
        <p:nvSpPr>
          <p:cNvPr id="9" name="Текст 6">
            <a:extLst>
              <a:ext uri="{FF2B5EF4-FFF2-40B4-BE49-F238E27FC236}">
                <a16:creationId xmlns:a16="http://schemas.microsoft.com/office/drawing/2014/main" id="{F592477C-106F-4ACF-9F87-CCEB47554D74}"/>
              </a:ext>
            </a:extLst>
          </p:cNvPr>
          <p:cNvSpPr txBox="1">
            <a:spLocks/>
          </p:cNvSpPr>
          <p:nvPr/>
        </p:nvSpPr>
        <p:spPr>
          <a:xfrm>
            <a:off x="2719260" y="5675051"/>
            <a:ext cx="730990" cy="329602"/>
          </a:xfrm>
          <a:prstGeom prst="rect">
            <a:avLst/>
          </a:prstGeom>
        </p:spPr>
        <p:txBody>
          <a:bodyPr rtlCol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>
                <a:solidFill>
                  <a:schemeClr val="tx1"/>
                </a:solidFill>
              </a:rPr>
              <a:t>СЕН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Текст 7">
            <a:extLst>
              <a:ext uri="{FF2B5EF4-FFF2-40B4-BE49-F238E27FC236}">
                <a16:creationId xmlns:a16="http://schemas.microsoft.com/office/drawing/2014/main" id="{ECDD0026-6F51-4C7F-A56C-F65493E9FEAB}"/>
              </a:ext>
            </a:extLst>
          </p:cNvPr>
          <p:cNvSpPr txBox="1">
            <a:spLocks/>
          </p:cNvSpPr>
          <p:nvPr/>
        </p:nvSpPr>
        <p:spPr>
          <a:xfrm>
            <a:off x="3442911" y="5675051"/>
            <a:ext cx="730990" cy="329602"/>
          </a:xfrm>
          <a:prstGeom prst="rect">
            <a:avLst/>
          </a:prstGeom>
        </p:spPr>
        <p:txBody>
          <a:bodyPr rtlCol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ОКТ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id="{4F9CDDE1-0ECF-443E-A45E-D79B9EDB4FAC}"/>
              </a:ext>
            </a:extLst>
          </p:cNvPr>
          <p:cNvSpPr txBox="1">
            <a:spLocks/>
          </p:cNvSpPr>
          <p:nvPr/>
        </p:nvSpPr>
        <p:spPr>
          <a:xfrm>
            <a:off x="4173551" y="5686457"/>
            <a:ext cx="829252" cy="329602"/>
          </a:xfrm>
          <a:prstGeom prst="rect">
            <a:avLst/>
          </a:prstGeom>
        </p:spPr>
        <p:txBody>
          <a:bodyPr rtlCol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НОЯ</a:t>
            </a:r>
          </a:p>
        </p:txBody>
      </p:sp>
      <p:sp>
        <p:nvSpPr>
          <p:cNvPr id="12" name="Текст 9">
            <a:extLst>
              <a:ext uri="{FF2B5EF4-FFF2-40B4-BE49-F238E27FC236}">
                <a16:creationId xmlns:a16="http://schemas.microsoft.com/office/drawing/2014/main" id="{F2C7F497-AF01-4BD2-9DA6-8E87BE2CE4BA}"/>
              </a:ext>
            </a:extLst>
          </p:cNvPr>
          <p:cNvSpPr txBox="1">
            <a:spLocks/>
          </p:cNvSpPr>
          <p:nvPr/>
        </p:nvSpPr>
        <p:spPr>
          <a:xfrm>
            <a:off x="12927760" y="5949532"/>
            <a:ext cx="906317" cy="329602"/>
          </a:xfrm>
          <a:prstGeom prst="rect">
            <a:avLst/>
          </a:prstGeom>
        </p:spPr>
        <p:txBody>
          <a:bodyPr rtlCol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800" dirty="0">
                <a:solidFill>
                  <a:schemeClr val="tx1"/>
                </a:solidFill>
              </a:rPr>
              <a:t>20</a:t>
            </a:r>
            <a:r>
              <a:rPr lang="en-US" sz="1800" dirty="0">
                <a:solidFill>
                  <a:schemeClr val="tx1"/>
                </a:solidFill>
              </a:rPr>
              <a:t>2</a:t>
            </a:r>
            <a:r>
              <a:rPr lang="ru-RU" sz="18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2E1AF48A-4DD0-4ACA-BADE-96E2296C2A82}"/>
              </a:ext>
            </a:extLst>
          </p:cNvPr>
          <p:cNvSpPr txBox="1">
            <a:spLocks/>
          </p:cNvSpPr>
          <p:nvPr/>
        </p:nvSpPr>
        <p:spPr>
          <a:xfrm>
            <a:off x="4921866" y="5669666"/>
            <a:ext cx="871266" cy="329602"/>
          </a:xfrm>
          <a:prstGeom prst="rect">
            <a:avLst/>
          </a:prstGeom>
        </p:spPr>
        <p:txBody>
          <a:bodyPr rtlCol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ДЕК</a:t>
            </a:r>
          </a:p>
        </p:txBody>
      </p:sp>
      <p:sp>
        <p:nvSpPr>
          <p:cNvPr id="14" name="Текст 11">
            <a:extLst>
              <a:ext uri="{FF2B5EF4-FFF2-40B4-BE49-F238E27FC236}">
                <a16:creationId xmlns:a16="http://schemas.microsoft.com/office/drawing/2014/main" id="{E9541D6D-5806-4579-B106-3AC7E947B81D}"/>
              </a:ext>
            </a:extLst>
          </p:cNvPr>
          <p:cNvSpPr txBox="1">
            <a:spLocks/>
          </p:cNvSpPr>
          <p:nvPr/>
        </p:nvSpPr>
        <p:spPr>
          <a:xfrm>
            <a:off x="5525356" y="5678062"/>
            <a:ext cx="733705" cy="329602"/>
          </a:xfrm>
          <a:prstGeom prst="rect">
            <a:avLst/>
          </a:prstGeom>
        </p:spPr>
        <p:txBody>
          <a:bodyPr rtlCol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ЯНВ</a:t>
            </a:r>
          </a:p>
        </p:txBody>
      </p:sp>
      <p:sp>
        <p:nvSpPr>
          <p:cNvPr id="15" name="Текст 12">
            <a:extLst>
              <a:ext uri="{FF2B5EF4-FFF2-40B4-BE49-F238E27FC236}">
                <a16:creationId xmlns:a16="http://schemas.microsoft.com/office/drawing/2014/main" id="{3FE5250A-E0C5-450F-B324-8B214D45C0CF}"/>
              </a:ext>
            </a:extLst>
          </p:cNvPr>
          <p:cNvSpPr txBox="1">
            <a:spLocks/>
          </p:cNvSpPr>
          <p:nvPr/>
        </p:nvSpPr>
        <p:spPr>
          <a:xfrm>
            <a:off x="6156567" y="5675625"/>
            <a:ext cx="1033642" cy="329602"/>
          </a:xfrm>
          <a:prstGeom prst="rect">
            <a:avLst/>
          </a:prstGeom>
        </p:spPr>
        <p:txBody>
          <a:bodyPr rtlCol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ФЕВ</a:t>
            </a:r>
          </a:p>
        </p:txBody>
      </p:sp>
      <p:sp>
        <p:nvSpPr>
          <p:cNvPr id="16" name="Текст 13">
            <a:extLst>
              <a:ext uri="{FF2B5EF4-FFF2-40B4-BE49-F238E27FC236}">
                <a16:creationId xmlns:a16="http://schemas.microsoft.com/office/drawing/2014/main" id="{45F24C43-5229-4A8D-8830-3519775B4841}"/>
              </a:ext>
            </a:extLst>
          </p:cNvPr>
          <p:cNvSpPr txBox="1">
            <a:spLocks/>
          </p:cNvSpPr>
          <p:nvPr/>
        </p:nvSpPr>
        <p:spPr>
          <a:xfrm>
            <a:off x="8059108" y="5676062"/>
            <a:ext cx="842346" cy="329602"/>
          </a:xfrm>
          <a:prstGeom prst="rect">
            <a:avLst/>
          </a:prstGeom>
        </p:spPr>
        <p:txBody>
          <a:bodyPr rtlCol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МАЙ</a:t>
            </a:r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id="{3517CC3B-3BE8-4544-BD85-3D7E95006AE1}"/>
              </a:ext>
            </a:extLst>
          </p:cNvPr>
          <p:cNvSpPr txBox="1">
            <a:spLocks/>
          </p:cNvSpPr>
          <p:nvPr/>
        </p:nvSpPr>
        <p:spPr>
          <a:xfrm>
            <a:off x="6780287" y="5683107"/>
            <a:ext cx="1033639" cy="329602"/>
          </a:xfrm>
          <a:prstGeom prst="rect">
            <a:avLst/>
          </a:prstGeom>
        </p:spPr>
        <p:txBody>
          <a:bodyPr rtlCol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МАР</a:t>
            </a:r>
          </a:p>
        </p:txBody>
      </p:sp>
      <p:sp>
        <p:nvSpPr>
          <p:cNvPr id="18" name="Текст 15">
            <a:extLst>
              <a:ext uri="{FF2B5EF4-FFF2-40B4-BE49-F238E27FC236}">
                <a16:creationId xmlns:a16="http://schemas.microsoft.com/office/drawing/2014/main" id="{B449F2E1-6906-48B5-9833-C154025B4C10}"/>
              </a:ext>
            </a:extLst>
          </p:cNvPr>
          <p:cNvSpPr txBox="1">
            <a:spLocks/>
          </p:cNvSpPr>
          <p:nvPr/>
        </p:nvSpPr>
        <p:spPr>
          <a:xfrm>
            <a:off x="7424242" y="5678062"/>
            <a:ext cx="917118" cy="329602"/>
          </a:xfrm>
          <a:prstGeom prst="rect">
            <a:avLst/>
          </a:prstGeom>
        </p:spPr>
        <p:txBody>
          <a:bodyPr rtlCol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АПР</a:t>
            </a:r>
          </a:p>
        </p:txBody>
      </p:sp>
      <p:sp>
        <p:nvSpPr>
          <p:cNvPr id="19" name="Текст 16">
            <a:extLst>
              <a:ext uri="{FF2B5EF4-FFF2-40B4-BE49-F238E27FC236}">
                <a16:creationId xmlns:a16="http://schemas.microsoft.com/office/drawing/2014/main" id="{7B64AE2D-234B-40D4-914E-50FF870E62B6}"/>
              </a:ext>
            </a:extLst>
          </p:cNvPr>
          <p:cNvSpPr txBox="1">
            <a:spLocks/>
          </p:cNvSpPr>
          <p:nvPr/>
        </p:nvSpPr>
        <p:spPr>
          <a:xfrm>
            <a:off x="8714539" y="5669666"/>
            <a:ext cx="1033642" cy="329602"/>
          </a:xfrm>
          <a:prstGeom prst="rect">
            <a:avLst/>
          </a:prstGeom>
        </p:spPr>
        <p:txBody>
          <a:bodyPr rtlCol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ИЮН</a:t>
            </a:r>
          </a:p>
        </p:txBody>
      </p:sp>
      <p:sp>
        <p:nvSpPr>
          <p:cNvPr id="20" name="Текст 17">
            <a:extLst>
              <a:ext uri="{FF2B5EF4-FFF2-40B4-BE49-F238E27FC236}">
                <a16:creationId xmlns:a16="http://schemas.microsoft.com/office/drawing/2014/main" id="{7BEB8C77-452E-457C-ABF0-8D888DA65F2A}"/>
              </a:ext>
            </a:extLst>
          </p:cNvPr>
          <p:cNvSpPr txBox="1">
            <a:spLocks/>
          </p:cNvSpPr>
          <p:nvPr/>
        </p:nvSpPr>
        <p:spPr>
          <a:xfrm>
            <a:off x="9381246" y="5677282"/>
            <a:ext cx="1033642" cy="329602"/>
          </a:xfrm>
          <a:prstGeom prst="rect">
            <a:avLst/>
          </a:prstGeom>
        </p:spPr>
        <p:txBody>
          <a:bodyPr rtlCol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ИЮЛ</a:t>
            </a:r>
          </a:p>
        </p:txBody>
      </p:sp>
      <p:sp>
        <p:nvSpPr>
          <p:cNvPr id="21" name="Текст 18">
            <a:extLst>
              <a:ext uri="{FF2B5EF4-FFF2-40B4-BE49-F238E27FC236}">
                <a16:creationId xmlns:a16="http://schemas.microsoft.com/office/drawing/2014/main" id="{5844EAEC-ACDF-4D36-8545-B2E0D64931BB}"/>
              </a:ext>
            </a:extLst>
          </p:cNvPr>
          <p:cNvSpPr txBox="1">
            <a:spLocks/>
          </p:cNvSpPr>
          <p:nvPr/>
        </p:nvSpPr>
        <p:spPr>
          <a:xfrm>
            <a:off x="10058443" y="5672480"/>
            <a:ext cx="1033642" cy="329602"/>
          </a:xfrm>
          <a:prstGeom prst="rect">
            <a:avLst/>
          </a:prstGeom>
        </p:spPr>
        <p:txBody>
          <a:bodyPr rtlCol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АВГ</a:t>
            </a:r>
          </a:p>
        </p:txBody>
      </p:sp>
      <p:sp>
        <p:nvSpPr>
          <p:cNvPr id="22" name="Текст 19">
            <a:extLst>
              <a:ext uri="{FF2B5EF4-FFF2-40B4-BE49-F238E27FC236}">
                <a16:creationId xmlns:a16="http://schemas.microsoft.com/office/drawing/2014/main" id="{171378CA-A7A3-4FDB-9FB3-52E088925FB0}"/>
              </a:ext>
            </a:extLst>
          </p:cNvPr>
          <p:cNvSpPr txBox="1">
            <a:spLocks/>
          </p:cNvSpPr>
          <p:nvPr/>
        </p:nvSpPr>
        <p:spPr>
          <a:xfrm>
            <a:off x="10618073" y="5686976"/>
            <a:ext cx="890907" cy="329602"/>
          </a:xfrm>
          <a:prstGeom prst="rect">
            <a:avLst/>
          </a:prstGeom>
        </p:spPr>
        <p:txBody>
          <a:bodyPr rtlCol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СЕН</a:t>
            </a:r>
          </a:p>
        </p:txBody>
      </p:sp>
      <p:sp>
        <p:nvSpPr>
          <p:cNvPr id="23" name="Текст 20">
            <a:extLst>
              <a:ext uri="{FF2B5EF4-FFF2-40B4-BE49-F238E27FC236}">
                <a16:creationId xmlns:a16="http://schemas.microsoft.com/office/drawing/2014/main" id="{7215858D-C865-44F3-942E-150A95674327}"/>
              </a:ext>
            </a:extLst>
          </p:cNvPr>
          <p:cNvSpPr txBox="1">
            <a:spLocks/>
          </p:cNvSpPr>
          <p:nvPr/>
        </p:nvSpPr>
        <p:spPr>
          <a:xfrm>
            <a:off x="11229045" y="5686976"/>
            <a:ext cx="773595" cy="329602"/>
          </a:xfrm>
          <a:prstGeom prst="rect">
            <a:avLst/>
          </a:prstGeom>
        </p:spPr>
        <p:txBody>
          <a:bodyPr rtlCol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ОКТ</a:t>
            </a:r>
          </a:p>
        </p:txBody>
      </p:sp>
      <p:sp>
        <p:nvSpPr>
          <p:cNvPr id="24" name="Текст 21">
            <a:extLst>
              <a:ext uri="{FF2B5EF4-FFF2-40B4-BE49-F238E27FC236}">
                <a16:creationId xmlns:a16="http://schemas.microsoft.com/office/drawing/2014/main" id="{54C23D78-11EE-4923-A0DE-F6835790A153}"/>
              </a:ext>
            </a:extLst>
          </p:cNvPr>
          <p:cNvSpPr txBox="1">
            <a:spLocks/>
          </p:cNvSpPr>
          <p:nvPr/>
        </p:nvSpPr>
        <p:spPr>
          <a:xfrm>
            <a:off x="11822861" y="5683107"/>
            <a:ext cx="775777" cy="329602"/>
          </a:xfrm>
          <a:prstGeom prst="rect">
            <a:avLst/>
          </a:prstGeom>
        </p:spPr>
        <p:txBody>
          <a:bodyPr rtlCol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НОЯ</a:t>
            </a:r>
          </a:p>
        </p:txBody>
      </p:sp>
      <p:sp>
        <p:nvSpPr>
          <p:cNvPr id="25" name="Текст 22">
            <a:extLst>
              <a:ext uri="{FF2B5EF4-FFF2-40B4-BE49-F238E27FC236}">
                <a16:creationId xmlns:a16="http://schemas.microsoft.com/office/drawing/2014/main" id="{653DB2CA-F228-4CCA-8787-80CD1EABCF13}"/>
              </a:ext>
            </a:extLst>
          </p:cNvPr>
          <p:cNvSpPr txBox="1">
            <a:spLocks/>
          </p:cNvSpPr>
          <p:nvPr/>
        </p:nvSpPr>
        <p:spPr>
          <a:xfrm>
            <a:off x="12474020" y="5676062"/>
            <a:ext cx="877538" cy="329602"/>
          </a:xfrm>
          <a:prstGeom prst="rect">
            <a:avLst/>
          </a:prstGeom>
        </p:spPr>
        <p:txBody>
          <a:bodyPr rtlCol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ДЕК</a:t>
            </a:r>
          </a:p>
        </p:txBody>
      </p:sp>
      <p:sp>
        <p:nvSpPr>
          <p:cNvPr id="26" name="Текст 23">
            <a:extLst>
              <a:ext uri="{FF2B5EF4-FFF2-40B4-BE49-F238E27FC236}">
                <a16:creationId xmlns:a16="http://schemas.microsoft.com/office/drawing/2014/main" id="{DAACD272-4496-43F6-B9E4-DFFBACDDC3CD}"/>
              </a:ext>
            </a:extLst>
          </p:cNvPr>
          <p:cNvSpPr txBox="1">
            <a:spLocks/>
          </p:cNvSpPr>
          <p:nvPr/>
        </p:nvSpPr>
        <p:spPr>
          <a:xfrm>
            <a:off x="13096763" y="5672441"/>
            <a:ext cx="775781" cy="329602"/>
          </a:xfrm>
          <a:prstGeom prst="rect">
            <a:avLst/>
          </a:prstGeom>
        </p:spPr>
        <p:txBody>
          <a:bodyPr rtlCol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ЯНВ</a:t>
            </a:r>
          </a:p>
        </p:txBody>
      </p:sp>
      <p:sp>
        <p:nvSpPr>
          <p:cNvPr id="27" name="Текст 24">
            <a:extLst>
              <a:ext uri="{FF2B5EF4-FFF2-40B4-BE49-F238E27FC236}">
                <a16:creationId xmlns:a16="http://schemas.microsoft.com/office/drawing/2014/main" id="{347CC1FC-4CFD-44F0-B8A0-3FBBA8549F97}"/>
              </a:ext>
            </a:extLst>
          </p:cNvPr>
          <p:cNvSpPr txBox="1">
            <a:spLocks/>
          </p:cNvSpPr>
          <p:nvPr/>
        </p:nvSpPr>
        <p:spPr>
          <a:xfrm>
            <a:off x="13725822" y="5668528"/>
            <a:ext cx="875039" cy="329602"/>
          </a:xfrm>
          <a:prstGeom prst="rect">
            <a:avLst/>
          </a:prstGeom>
        </p:spPr>
        <p:txBody>
          <a:bodyPr rtlCol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ФЕВ</a:t>
            </a:r>
          </a:p>
        </p:txBody>
      </p:sp>
      <p:sp>
        <p:nvSpPr>
          <p:cNvPr id="28" name="Текст 25">
            <a:extLst>
              <a:ext uri="{FF2B5EF4-FFF2-40B4-BE49-F238E27FC236}">
                <a16:creationId xmlns:a16="http://schemas.microsoft.com/office/drawing/2014/main" id="{9E41E4DD-E5EB-4682-9AA3-BA23502357CC}"/>
              </a:ext>
            </a:extLst>
          </p:cNvPr>
          <p:cNvSpPr txBox="1">
            <a:spLocks/>
          </p:cNvSpPr>
          <p:nvPr/>
        </p:nvSpPr>
        <p:spPr>
          <a:xfrm>
            <a:off x="15660705" y="5683107"/>
            <a:ext cx="825410" cy="329602"/>
          </a:xfrm>
          <a:prstGeom prst="rect">
            <a:avLst/>
          </a:prstGeom>
        </p:spPr>
        <p:txBody>
          <a:bodyPr rtlCol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МАЙ</a:t>
            </a:r>
          </a:p>
        </p:txBody>
      </p:sp>
      <p:sp>
        <p:nvSpPr>
          <p:cNvPr id="29" name="Текст 26">
            <a:extLst>
              <a:ext uri="{FF2B5EF4-FFF2-40B4-BE49-F238E27FC236}">
                <a16:creationId xmlns:a16="http://schemas.microsoft.com/office/drawing/2014/main" id="{B49C0CB4-E352-430E-A9B3-2AC715BAA58A}"/>
              </a:ext>
            </a:extLst>
          </p:cNvPr>
          <p:cNvSpPr txBox="1">
            <a:spLocks/>
          </p:cNvSpPr>
          <p:nvPr/>
        </p:nvSpPr>
        <p:spPr>
          <a:xfrm>
            <a:off x="14316598" y="5672471"/>
            <a:ext cx="825410" cy="329602"/>
          </a:xfrm>
          <a:prstGeom prst="rect">
            <a:avLst/>
          </a:prstGeom>
        </p:spPr>
        <p:txBody>
          <a:bodyPr rtlCol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МАР</a:t>
            </a:r>
          </a:p>
        </p:txBody>
      </p:sp>
      <p:sp>
        <p:nvSpPr>
          <p:cNvPr id="30" name="Текст 27">
            <a:extLst>
              <a:ext uri="{FF2B5EF4-FFF2-40B4-BE49-F238E27FC236}">
                <a16:creationId xmlns:a16="http://schemas.microsoft.com/office/drawing/2014/main" id="{EF3FC6DB-D8A8-4081-9B5F-E9289FF1DB12}"/>
              </a:ext>
            </a:extLst>
          </p:cNvPr>
          <p:cNvSpPr txBox="1">
            <a:spLocks/>
          </p:cNvSpPr>
          <p:nvPr/>
        </p:nvSpPr>
        <p:spPr>
          <a:xfrm>
            <a:off x="14997955" y="5686976"/>
            <a:ext cx="825398" cy="329602"/>
          </a:xfrm>
          <a:prstGeom prst="rect">
            <a:avLst/>
          </a:prstGeom>
        </p:spPr>
        <p:txBody>
          <a:bodyPr rtlCol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АПР</a:t>
            </a:r>
          </a:p>
        </p:txBody>
      </p:sp>
      <p:sp>
        <p:nvSpPr>
          <p:cNvPr id="31" name="Текст 28">
            <a:extLst>
              <a:ext uri="{FF2B5EF4-FFF2-40B4-BE49-F238E27FC236}">
                <a16:creationId xmlns:a16="http://schemas.microsoft.com/office/drawing/2014/main" id="{FC515413-F507-4A34-82ED-04E98A4CDD31}"/>
              </a:ext>
            </a:extLst>
          </p:cNvPr>
          <p:cNvSpPr txBox="1">
            <a:spLocks/>
          </p:cNvSpPr>
          <p:nvPr/>
        </p:nvSpPr>
        <p:spPr>
          <a:xfrm>
            <a:off x="13484653" y="6851695"/>
            <a:ext cx="2930303" cy="917989"/>
          </a:xfrm>
          <a:prstGeom prst="rect">
            <a:avLst/>
          </a:prstGeom>
          <a:solidFill>
            <a:srgbClr val="FFCD33"/>
          </a:solidFill>
          <a:ln w="28575">
            <a:solidFill>
              <a:srgbClr val="FFCD33"/>
            </a:solidFill>
          </a:ln>
        </p:spPr>
        <p:txBody>
          <a:bodyPr vert="horz" lIns="0" tIns="36000" rIns="0" bIns="0" rtlCol="0" anchor="ctr">
            <a:no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542925" indent="-276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809625" indent="-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3pPr>
            <a:lvl4pPr marL="1076325" indent="-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4pPr>
            <a:lvl5pPr marL="1343025" indent="-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dirty="0">
                <a:solidFill>
                  <a:schemeClr val="tx1"/>
                </a:solidFill>
                <a:latin typeface="Montserrat SemiBold" panose="020B0604020202020204" charset="-52"/>
                <a:ea typeface="Tahoma" panose="020B0604030504040204" pitchFamily="34" charset="0"/>
                <a:cs typeface="Tahoma" panose="020B0604030504040204" pitchFamily="34" charset="0"/>
              </a:rPr>
              <a:t>Переход ко второму этапу разработки</a:t>
            </a:r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2140196" y="5675052"/>
            <a:ext cx="141569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Текст 28">
            <a:extLst>
              <a:ext uri="{FF2B5EF4-FFF2-40B4-BE49-F238E27FC236}">
                <a16:creationId xmlns:a16="http://schemas.microsoft.com/office/drawing/2014/main" id="{FC515413-F507-4A34-82ED-04E98A4CDD31}"/>
              </a:ext>
            </a:extLst>
          </p:cNvPr>
          <p:cNvSpPr txBox="1">
            <a:spLocks/>
          </p:cNvSpPr>
          <p:nvPr/>
        </p:nvSpPr>
        <p:spPr>
          <a:xfrm>
            <a:off x="8949736" y="6851696"/>
            <a:ext cx="2930303" cy="917989"/>
          </a:xfrm>
          <a:prstGeom prst="rect">
            <a:avLst/>
          </a:prstGeom>
          <a:solidFill>
            <a:srgbClr val="124AB2"/>
          </a:solidFill>
          <a:ln w="28575">
            <a:solidFill>
              <a:srgbClr val="124AB2">
                <a:alpha val="52000"/>
              </a:srgbClr>
            </a:solidFill>
          </a:ln>
        </p:spPr>
        <p:txBody>
          <a:bodyPr vert="horz" lIns="0" tIns="36000" rIns="0" bIns="0" rtlCol="0" anchor="ctr">
            <a:no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542925" indent="-276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809625" indent="-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3pPr>
            <a:lvl4pPr marL="1076325" indent="-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4pPr>
            <a:lvl5pPr marL="1343025" indent="-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dirty="0">
                <a:latin typeface="Montserrat SemiBold" panose="020B0604020202020204" charset="-52"/>
                <a:ea typeface="Tahoma" panose="020B0604030504040204" pitchFamily="34" charset="0"/>
                <a:cs typeface="Tahoma" panose="020B0604030504040204" pitchFamily="34" charset="0"/>
              </a:rPr>
              <a:t>Старт маркетинговой кампании</a:t>
            </a:r>
          </a:p>
        </p:txBody>
      </p:sp>
      <p:sp>
        <p:nvSpPr>
          <p:cNvPr id="36" name="Текст 28">
            <a:extLst>
              <a:ext uri="{FF2B5EF4-FFF2-40B4-BE49-F238E27FC236}">
                <a16:creationId xmlns:a16="http://schemas.microsoft.com/office/drawing/2014/main" id="{FC515413-F507-4A34-82ED-04E98A4CDD31}"/>
              </a:ext>
            </a:extLst>
          </p:cNvPr>
          <p:cNvSpPr txBox="1">
            <a:spLocks/>
          </p:cNvSpPr>
          <p:nvPr/>
        </p:nvSpPr>
        <p:spPr>
          <a:xfrm>
            <a:off x="6780287" y="3720590"/>
            <a:ext cx="2930303" cy="917989"/>
          </a:xfrm>
          <a:prstGeom prst="rect">
            <a:avLst/>
          </a:prstGeom>
          <a:solidFill>
            <a:srgbClr val="FFC000"/>
          </a:solidFill>
          <a:ln w="28575">
            <a:solidFill>
              <a:srgbClr val="FFCD33">
                <a:alpha val="52000"/>
              </a:srgbClr>
            </a:solidFill>
          </a:ln>
        </p:spPr>
        <p:txBody>
          <a:bodyPr vert="horz" lIns="0" tIns="36000" rIns="0" bIns="0" rtlCol="0" anchor="ctr">
            <a:no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542925" indent="-276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809625" indent="-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3pPr>
            <a:lvl4pPr marL="1076325" indent="-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4pPr>
            <a:lvl5pPr marL="1343025" indent="-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dirty="0">
                <a:solidFill>
                  <a:schemeClr val="tx1"/>
                </a:solidFill>
                <a:latin typeface="Montserrat SemiBold" panose="020B0604020202020204" charset="-52"/>
                <a:ea typeface="Tahoma" panose="020B0604030504040204" pitchFamily="34" charset="0"/>
                <a:cs typeface="Tahoma" panose="020B0604030504040204" pitchFamily="34" charset="0"/>
              </a:rPr>
              <a:t>Первая продажа</a:t>
            </a:r>
          </a:p>
        </p:txBody>
      </p:sp>
      <p:sp>
        <p:nvSpPr>
          <p:cNvPr id="38" name="Текст 28">
            <a:extLst>
              <a:ext uri="{FF2B5EF4-FFF2-40B4-BE49-F238E27FC236}">
                <a16:creationId xmlns:a16="http://schemas.microsoft.com/office/drawing/2014/main" id="{FC515413-F507-4A34-82ED-04E98A4CDD31}"/>
              </a:ext>
            </a:extLst>
          </p:cNvPr>
          <p:cNvSpPr txBox="1">
            <a:spLocks/>
          </p:cNvSpPr>
          <p:nvPr/>
        </p:nvSpPr>
        <p:spPr>
          <a:xfrm>
            <a:off x="2072500" y="3720591"/>
            <a:ext cx="2930303" cy="917989"/>
          </a:xfrm>
          <a:prstGeom prst="rect">
            <a:avLst/>
          </a:prstGeom>
          <a:solidFill>
            <a:srgbClr val="124AB2"/>
          </a:solidFill>
          <a:ln w="28575">
            <a:noFill/>
          </a:ln>
        </p:spPr>
        <p:txBody>
          <a:bodyPr vert="horz" lIns="0" tIns="36000" rIns="0" bIns="0" rtlCol="0" anchor="ctr">
            <a:no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542925" indent="-276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809625" indent="-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3pPr>
            <a:lvl4pPr marL="1076325" indent="-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4pPr>
            <a:lvl5pPr marL="1343025" indent="-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dirty="0">
                <a:latin typeface="Montserrat SemiBold" panose="020B0604020202020204" charset="-52"/>
                <a:ea typeface="Tahoma" panose="020B0604030504040204" pitchFamily="34" charset="0"/>
                <a:cs typeface="Tahoma" panose="020B0604030504040204" pitchFamily="34" charset="0"/>
              </a:rPr>
              <a:t>Создание лабораторного прототипа</a:t>
            </a:r>
          </a:p>
        </p:txBody>
      </p:sp>
      <p:sp>
        <p:nvSpPr>
          <p:cNvPr id="40" name="Текст 28">
            <a:extLst>
              <a:ext uri="{FF2B5EF4-FFF2-40B4-BE49-F238E27FC236}">
                <a16:creationId xmlns:a16="http://schemas.microsoft.com/office/drawing/2014/main" id="{FC515413-F507-4A34-82ED-04E98A4CDD31}"/>
              </a:ext>
            </a:extLst>
          </p:cNvPr>
          <p:cNvSpPr txBox="1">
            <a:spLocks/>
          </p:cNvSpPr>
          <p:nvPr/>
        </p:nvSpPr>
        <p:spPr>
          <a:xfrm>
            <a:off x="4148610" y="6873641"/>
            <a:ext cx="3148496" cy="899739"/>
          </a:xfrm>
          <a:prstGeom prst="rect">
            <a:avLst/>
          </a:prstGeom>
          <a:solidFill>
            <a:srgbClr val="FFC000"/>
          </a:solidFill>
          <a:ln w="28575">
            <a:solidFill>
              <a:srgbClr val="FFCD33">
                <a:alpha val="52000"/>
              </a:srgbClr>
            </a:solidFill>
          </a:ln>
        </p:spPr>
        <p:txBody>
          <a:bodyPr vert="horz" lIns="0" tIns="36000" rIns="0" bIns="0" rtlCol="0" anchor="ctr">
            <a:no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542925" indent="-276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809625" indent="-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3pPr>
            <a:lvl4pPr marL="1076325" indent="-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4pPr>
            <a:lvl5pPr marL="1343025" indent="-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dirty="0">
                <a:solidFill>
                  <a:schemeClr val="tx1"/>
                </a:solidFill>
                <a:latin typeface="Montserrat SemiBold" panose="020B0604020202020204" charset="-52"/>
                <a:ea typeface="Tahoma" panose="020B0604030504040204" pitchFamily="34" charset="0"/>
                <a:cs typeface="Tahoma" panose="020B0604030504040204" pitchFamily="34" charset="0"/>
              </a:rPr>
              <a:t>Минимально жизнеспособный продукт</a:t>
            </a:r>
          </a:p>
        </p:txBody>
      </p:sp>
      <p:sp>
        <p:nvSpPr>
          <p:cNvPr id="48" name="Текст 28">
            <a:extLst>
              <a:ext uri="{FF2B5EF4-FFF2-40B4-BE49-F238E27FC236}">
                <a16:creationId xmlns:a16="http://schemas.microsoft.com/office/drawing/2014/main" id="{FC515413-F507-4A34-82ED-04E98A4CDD31}"/>
              </a:ext>
            </a:extLst>
          </p:cNvPr>
          <p:cNvSpPr txBox="1">
            <a:spLocks/>
          </p:cNvSpPr>
          <p:nvPr/>
        </p:nvSpPr>
        <p:spPr>
          <a:xfrm>
            <a:off x="11068203" y="3720590"/>
            <a:ext cx="3248395" cy="917989"/>
          </a:xfrm>
          <a:prstGeom prst="rect">
            <a:avLst/>
          </a:prstGeom>
          <a:solidFill>
            <a:srgbClr val="124AB2"/>
          </a:solidFill>
          <a:ln w="28575">
            <a:noFill/>
          </a:ln>
        </p:spPr>
        <p:txBody>
          <a:bodyPr vert="horz" lIns="0" tIns="36000" rIns="0" bIns="0" rtlCol="0" anchor="ctr">
            <a:no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542925" indent="-276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809625" indent="-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3pPr>
            <a:lvl4pPr marL="1076325" indent="-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4pPr>
            <a:lvl5pPr marL="1343025" indent="-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dirty="0">
                <a:latin typeface="Montserrat SemiBold" panose="020B0604020202020204" charset="-52"/>
                <a:ea typeface="Tahoma" panose="020B0604030504040204" pitchFamily="34" charset="0"/>
                <a:cs typeface="Tahoma" panose="020B0604030504040204" pitchFamily="34" charset="0"/>
              </a:rPr>
              <a:t>Тестирование на предприятии</a:t>
            </a:r>
          </a:p>
        </p:txBody>
      </p:sp>
      <p:cxnSp>
        <p:nvCxnSpPr>
          <p:cNvPr id="45" name="Скругленная соединительная линия 44"/>
          <p:cNvCxnSpPr>
            <a:stCxn id="38" idx="2"/>
            <a:endCxn id="13" idx="0"/>
          </p:cNvCxnSpPr>
          <p:nvPr/>
        </p:nvCxnSpPr>
        <p:spPr>
          <a:xfrm rot="16200000" flipH="1">
            <a:off x="3932032" y="4244199"/>
            <a:ext cx="1031086" cy="1819847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Скругленная соединительная линия 46"/>
          <p:cNvCxnSpPr/>
          <p:nvPr/>
        </p:nvCxnSpPr>
        <p:spPr>
          <a:xfrm rot="5400000" flipH="1" flipV="1">
            <a:off x="5656306" y="5749660"/>
            <a:ext cx="1190534" cy="1057429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Скругленная соединительная линия 49"/>
          <p:cNvCxnSpPr>
            <a:stCxn id="36" idx="2"/>
          </p:cNvCxnSpPr>
          <p:nvPr/>
        </p:nvCxnSpPr>
        <p:spPr>
          <a:xfrm rot="5400000">
            <a:off x="7518453" y="4933037"/>
            <a:ext cx="1021444" cy="432528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Скругленная соединительная линия 54"/>
          <p:cNvCxnSpPr>
            <a:stCxn id="34" idx="0"/>
          </p:cNvCxnSpPr>
          <p:nvPr/>
        </p:nvCxnSpPr>
        <p:spPr>
          <a:xfrm rot="16200000" flipV="1">
            <a:off x="9313773" y="5750581"/>
            <a:ext cx="1168589" cy="1033642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Скругленная соединительная линия 56"/>
          <p:cNvCxnSpPr>
            <a:cxnSpLocks/>
            <a:stCxn id="48" idx="2"/>
            <a:endCxn id="21" idx="0"/>
          </p:cNvCxnSpPr>
          <p:nvPr/>
        </p:nvCxnSpPr>
        <p:spPr>
          <a:xfrm rot="5400000">
            <a:off x="11116883" y="4096961"/>
            <a:ext cx="1033901" cy="2117137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Скругленная соединительная линия 58"/>
          <p:cNvCxnSpPr>
            <a:stCxn id="31" idx="0"/>
          </p:cNvCxnSpPr>
          <p:nvPr/>
        </p:nvCxnSpPr>
        <p:spPr>
          <a:xfrm rot="16200000" flipV="1">
            <a:off x="14048908" y="5950797"/>
            <a:ext cx="1168588" cy="633207"/>
          </a:xfrm>
          <a:prstGeom prst="curvedConnector3">
            <a:avLst/>
          </a:prstGeom>
          <a:ln w="38100">
            <a:prstDash val="sysDot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Скругленная соединительная линия 63"/>
          <p:cNvCxnSpPr/>
          <p:nvPr/>
        </p:nvCxnSpPr>
        <p:spPr>
          <a:xfrm rot="16200000" flipH="1">
            <a:off x="3932033" y="4244199"/>
            <a:ext cx="1031086" cy="1819847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Скругленная соединительная линия 64"/>
          <p:cNvCxnSpPr/>
          <p:nvPr/>
        </p:nvCxnSpPr>
        <p:spPr>
          <a:xfrm rot="5400000" flipH="1" flipV="1">
            <a:off x="5656307" y="5749660"/>
            <a:ext cx="1190534" cy="1057429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Скругленная соединительная линия 65"/>
          <p:cNvCxnSpPr/>
          <p:nvPr/>
        </p:nvCxnSpPr>
        <p:spPr>
          <a:xfrm rot="5400000">
            <a:off x="7518453" y="4933038"/>
            <a:ext cx="1021444" cy="432528"/>
          </a:xfrm>
          <a:prstGeom prst="curvedConnector3">
            <a:avLst/>
          </a:prstGeom>
          <a:ln w="38100">
            <a:prstDash val="sysDot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Скругленная соединительная линия 66"/>
          <p:cNvCxnSpPr/>
          <p:nvPr/>
        </p:nvCxnSpPr>
        <p:spPr>
          <a:xfrm rot="16200000" flipV="1">
            <a:off x="9313773" y="5750582"/>
            <a:ext cx="1168589" cy="1033642"/>
          </a:xfrm>
          <a:prstGeom prst="curvedConnector3">
            <a:avLst/>
          </a:prstGeom>
          <a:ln w="38100">
            <a:prstDash val="sysDot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Скругленная соединительная линия 67"/>
          <p:cNvCxnSpPr/>
          <p:nvPr/>
        </p:nvCxnSpPr>
        <p:spPr>
          <a:xfrm rot="5400000">
            <a:off x="11119777" y="4094067"/>
            <a:ext cx="1033901" cy="2122926"/>
          </a:xfrm>
          <a:prstGeom prst="curvedConnector3">
            <a:avLst/>
          </a:prstGeom>
          <a:ln w="38100">
            <a:prstDash val="sysDot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Скругленная соединительная линия 68"/>
          <p:cNvCxnSpPr/>
          <p:nvPr/>
        </p:nvCxnSpPr>
        <p:spPr>
          <a:xfrm rot="16200000" flipH="1">
            <a:off x="3932033" y="4244200"/>
            <a:ext cx="1031086" cy="1819847"/>
          </a:xfrm>
          <a:prstGeom prst="curvedConnector3">
            <a:avLst/>
          </a:prstGeom>
          <a:ln w="38100">
            <a:prstDash val="sysDot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Скругленная соединительная линия 69"/>
          <p:cNvCxnSpPr/>
          <p:nvPr/>
        </p:nvCxnSpPr>
        <p:spPr>
          <a:xfrm rot="5400000" flipH="1" flipV="1">
            <a:off x="5656307" y="5749661"/>
            <a:ext cx="1190534" cy="1057429"/>
          </a:xfrm>
          <a:prstGeom prst="curvedConnector3">
            <a:avLst/>
          </a:prstGeom>
          <a:ln w="38100">
            <a:prstDash val="sysDot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D43D7C2C-7BEA-13C3-F4E0-1CE92CD71978}"/>
              </a:ext>
            </a:extLst>
          </p:cNvPr>
          <p:cNvSpPr/>
          <p:nvPr/>
        </p:nvSpPr>
        <p:spPr>
          <a:xfrm>
            <a:off x="2072500" y="1766130"/>
            <a:ext cx="2930303" cy="91798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CD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8C4093F3-FDB8-2A7D-1C3E-E53C6DFF1736}"/>
              </a:ext>
            </a:extLst>
          </p:cNvPr>
          <p:cNvCxnSpPr>
            <a:cxnSpLocks/>
            <a:stCxn id="38" idx="0"/>
            <a:endCxn id="3" idx="2"/>
          </p:cNvCxnSpPr>
          <p:nvPr/>
        </p:nvCxnSpPr>
        <p:spPr>
          <a:xfrm flipV="1">
            <a:off x="3537652" y="2684119"/>
            <a:ext cx="0" cy="103647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226B48F-77B9-C200-DBA4-1BF91F9CAF00}"/>
              </a:ext>
            </a:extLst>
          </p:cNvPr>
          <p:cNvSpPr txBox="1"/>
          <p:nvPr/>
        </p:nvSpPr>
        <p:spPr>
          <a:xfrm>
            <a:off x="2140196" y="1870853"/>
            <a:ext cx="27664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Montserrat SemiBold" panose="00000700000000000000" pitchFamily="2" charset="-52"/>
              </a:rPr>
              <a:t>Считывание информации с чертежа, создание базы данных</a:t>
            </a:r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DEF7B385-159A-83E6-2386-AC09D728BA84}"/>
              </a:ext>
            </a:extLst>
          </p:cNvPr>
          <p:cNvSpPr/>
          <p:nvPr/>
        </p:nvSpPr>
        <p:spPr>
          <a:xfrm>
            <a:off x="4148610" y="8823376"/>
            <a:ext cx="3148496" cy="91798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24A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932D245-D52D-3AEF-B1EF-65A77213737B}"/>
              </a:ext>
            </a:extLst>
          </p:cNvPr>
          <p:cNvSpPr txBox="1"/>
          <p:nvPr/>
        </p:nvSpPr>
        <p:spPr>
          <a:xfrm>
            <a:off x="4148610" y="8928099"/>
            <a:ext cx="30360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Montserrat SemiBold" panose="00000700000000000000" pitchFamily="2" charset="-52"/>
              </a:rPr>
              <a:t>Базовый интерфейс, устранение мелких ошибок технолога</a:t>
            </a: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E5367E2D-B3C9-4F69-EA51-667D7DB9D61A}"/>
              </a:ext>
            </a:extLst>
          </p:cNvPr>
          <p:cNvCxnSpPr>
            <a:cxnSpLocks/>
            <a:stCxn id="40" idx="2"/>
            <a:endCxn id="33" idx="0"/>
          </p:cNvCxnSpPr>
          <p:nvPr/>
        </p:nvCxnSpPr>
        <p:spPr>
          <a:xfrm>
            <a:off x="5722858" y="7773380"/>
            <a:ext cx="0" cy="1049996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7B86B0E5-EA0C-5C69-FCF9-C480861C7430}"/>
              </a:ext>
            </a:extLst>
          </p:cNvPr>
          <p:cNvSpPr/>
          <p:nvPr/>
        </p:nvSpPr>
        <p:spPr>
          <a:xfrm>
            <a:off x="6708632" y="1766130"/>
            <a:ext cx="3073613" cy="917987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24A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6A2B0CA-74BA-36B3-1AD6-73405FDF8579}"/>
              </a:ext>
            </a:extLst>
          </p:cNvPr>
          <p:cNvSpPr txBox="1"/>
          <p:nvPr/>
        </p:nvSpPr>
        <p:spPr>
          <a:xfrm>
            <a:off x="6638256" y="2054079"/>
            <a:ext cx="3214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Montserrat SemiBold" panose="00000700000000000000" pitchFamily="2" charset="-52"/>
              </a:rPr>
              <a:t>Закрытое альфа-тестирование</a:t>
            </a:r>
            <a:br>
              <a:rPr lang="ru-RU" dirty="0">
                <a:latin typeface="Montserrat SemiBold" panose="00000700000000000000" pitchFamily="2" charset="-52"/>
              </a:rPr>
            </a:br>
            <a:endParaRPr lang="ru-RU" dirty="0">
              <a:solidFill>
                <a:srgbClr val="FF0000"/>
              </a:solidFill>
              <a:latin typeface="Montserrat SemiBold" panose="00000700000000000000" pitchFamily="2" charset="-52"/>
            </a:endParaRPr>
          </a:p>
        </p:txBody>
      </p: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0136DD87-B626-3F83-46BA-2A83A3354BB5}"/>
              </a:ext>
            </a:extLst>
          </p:cNvPr>
          <p:cNvCxnSpPr>
            <a:cxnSpLocks/>
            <a:stCxn id="51" idx="2"/>
            <a:endCxn id="36" idx="0"/>
          </p:cNvCxnSpPr>
          <p:nvPr/>
        </p:nvCxnSpPr>
        <p:spPr>
          <a:xfrm>
            <a:off x="8245439" y="2684117"/>
            <a:ext cx="0" cy="1036473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3" name="Прямоугольник: скругленные углы 82">
            <a:extLst>
              <a:ext uri="{FF2B5EF4-FFF2-40B4-BE49-F238E27FC236}">
                <a16:creationId xmlns:a16="http://schemas.microsoft.com/office/drawing/2014/main" id="{4B5E4A4E-DDB0-A935-A451-F1E0B77A62E2}"/>
              </a:ext>
            </a:extLst>
          </p:cNvPr>
          <p:cNvSpPr/>
          <p:nvPr/>
        </p:nvSpPr>
        <p:spPr>
          <a:xfrm>
            <a:off x="8954039" y="8826381"/>
            <a:ext cx="2930303" cy="91798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CD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B7C4ECF-79E2-DE96-FE2A-E6FDAED7BFA6}"/>
              </a:ext>
            </a:extLst>
          </p:cNvPr>
          <p:cNvSpPr txBox="1"/>
          <p:nvPr/>
        </p:nvSpPr>
        <p:spPr>
          <a:xfrm>
            <a:off x="9021735" y="8931104"/>
            <a:ext cx="27664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Montserrat SemiBold" panose="00000700000000000000" pitchFamily="2" charset="-52"/>
              </a:rPr>
              <a:t>Создание сайта, участие в форумах, конференциях, акселераторах</a:t>
            </a:r>
          </a:p>
        </p:txBody>
      </p:sp>
      <p:cxnSp>
        <p:nvCxnSpPr>
          <p:cNvPr id="86" name="Прямая соединительная линия 85">
            <a:extLst>
              <a:ext uri="{FF2B5EF4-FFF2-40B4-BE49-F238E27FC236}">
                <a16:creationId xmlns:a16="http://schemas.microsoft.com/office/drawing/2014/main" id="{7C43F30B-6E74-840F-2869-EA3C37E03D80}"/>
              </a:ext>
            </a:extLst>
          </p:cNvPr>
          <p:cNvCxnSpPr>
            <a:stCxn id="34" idx="2"/>
            <a:endCxn id="83" idx="0"/>
          </p:cNvCxnSpPr>
          <p:nvPr/>
        </p:nvCxnSpPr>
        <p:spPr>
          <a:xfrm>
            <a:off x="10414888" y="7769685"/>
            <a:ext cx="4303" cy="1056696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7" name="Прямоугольник: скругленные углы 86">
            <a:extLst>
              <a:ext uri="{FF2B5EF4-FFF2-40B4-BE49-F238E27FC236}">
                <a16:creationId xmlns:a16="http://schemas.microsoft.com/office/drawing/2014/main" id="{9339849C-6210-5592-AE79-19741F9DA507}"/>
              </a:ext>
            </a:extLst>
          </p:cNvPr>
          <p:cNvSpPr/>
          <p:nvPr/>
        </p:nvSpPr>
        <p:spPr>
          <a:xfrm>
            <a:off x="11068203" y="1766128"/>
            <a:ext cx="3248395" cy="91798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CD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67A4735-A3D6-D2BC-8885-B92478E5AF33}"/>
              </a:ext>
            </a:extLst>
          </p:cNvPr>
          <p:cNvSpPr txBox="1"/>
          <p:nvPr/>
        </p:nvSpPr>
        <p:spPr>
          <a:xfrm>
            <a:off x="11092085" y="1865097"/>
            <a:ext cx="32483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Montserrat SemiBold" panose="00000700000000000000" pitchFamily="2" charset="-52"/>
              </a:rPr>
              <a:t>Ввод первой версии продукта в производственные процессы предприятий-партнеров</a:t>
            </a:r>
          </a:p>
        </p:txBody>
      </p:sp>
      <p:cxnSp>
        <p:nvCxnSpPr>
          <p:cNvPr id="91" name="Прямая соединительная линия 90">
            <a:extLst>
              <a:ext uri="{FF2B5EF4-FFF2-40B4-BE49-F238E27FC236}">
                <a16:creationId xmlns:a16="http://schemas.microsoft.com/office/drawing/2014/main" id="{028EB57E-5AC5-BCBE-0821-861A17AD6CEF}"/>
              </a:ext>
            </a:extLst>
          </p:cNvPr>
          <p:cNvCxnSpPr>
            <a:cxnSpLocks/>
            <a:stCxn id="87" idx="2"/>
            <a:endCxn id="48" idx="0"/>
          </p:cNvCxnSpPr>
          <p:nvPr/>
        </p:nvCxnSpPr>
        <p:spPr>
          <a:xfrm>
            <a:off x="12692401" y="2684117"/>
            <a:ext cx="0" cy="1036473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5" name="Прямоугольник: скругленные углы 104">
            <a:extLst>
              <a:ext uri="{FF2B5EF4-FFF2-40B4-BE49-F238E27FC236}">
                <a16:creationId xmlns:a16="http://schemas.microsoft.com/office/drawing/2014/main" id="{9DBFC975-4DBE-9CA8-583B-1AD2586129F4}"/>
              </a:ext>
            </a:extLst>
          </p:cNvPr>
          <p:cNvSpPr/>
          <p:nvPr/>
        </p:nvSpPr>
        <p:spPr>
          <a:xfrm>
            <a:off x="13484653" y="8823375"/>
            <a:ext cx="2930303" cy="91798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24A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F790B1AA-21FB-122F-5C4F-9737DDD8A9C5}"/>
              </a:ext>
            </a:extLst>
          </p:cNvPr>
          <p:cNvSpPr txBox="1"/>
          <p:nvPr/>
        </p:nvSpPr>
        <p:spPr>
          <a:xfrm>
            <a:off x="13294346" y="8913037"/>
            <a:ext cx="33109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Montserrat SemiBold" panose="00000700000000000000" pitchFamily="2" charset="-52"/>
              </a:rPr>
              <a:t>Подача заявки на грант, проработка трехуровневой системы подписки</a:t>
            </a:r>
          </a:p>
        </p:txBody>
      </p:sp>
      <p:cxnSp>
        <p:nvCxnSpPr>
          <p:cNvPr id="108" name="Прямая соединительная линия 107">
            <a:extLst>
              <a:ext uri="{FF2B5EF4-FFF2-40B4-BE49-F238E27FC236}">
                <a16:creationId xmlns:a16="http://schemas.microsoft.com/office/drawing/2014/main" id="{71C4AE17-49E2-F561-FF17-443D78F0D9E4}"/>
              </a:ext>
            </a:extLst>
          </p:cNvPr>
          <p:cNvCxnSpPr>
            <a:cxnSpLocks/>
            <a:stCxn id="31" idx="2"/>
            <a:endCxn id="105" idx="0"/>
          </p:cNvCxnSpPr>
          <p:nvPr/>
        </p:nvCxnSpPr>
        <p:spPr>
          <a:xfrm>
            <a:off x="14949805" y="7769684"/>
            <a:ext cx="0" cy="1053691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8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8"/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КОМАНДА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19" name="Google Shape;119;p8"/>
          <p:cNvSpPr txBox="1"/>
          <p:nvPr/>
        </p:nvSpPr>
        <p:spPr>
          <a:xfrm>
            <a:off x="16463129" y="763491"/>
            <a:ext cx="1321684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10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30" name="Google Shape;130;p8"/>
          <p:cNvSpPr txBox="1"/>
          <p:nvPr/>
        </p:nvSpPr>
        <p:spPr>
          <a:xfrm>
            <a:off x="12856771" y="6192157"/>
            <a:ext cx="4267200" cy="3972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124AB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Колесникова Дарья</a:t>
            </a:r>
            <a:endParaRPr dirty="0"/>
          </a:p>
          <a:p>
            <a:pPr marL="12700" marR="5080" lvl="0" indent="0" algn="l" rtl="0">
              <a:spcBef>
                <a:spcPts val="2545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Инженер-исследователь</a:t>
            </a:r>
          </a:p>
          <a:p>
            <a:pPr marL="12700" marR="5080" lvl="0">
              <a:spcBef>
                <a:spcPts val="2545"/>
              </a:spcBef>
            </a:pPr>
            <a:r>
              <a:rPr lang="en-US" sz="2400" dirty="0">
                <a:solidFill>
                  <a:srgbClr val="4674C9"/>
                </a:solidFill>
                <a:latin typeface="Montserrat SemiBold" panose="020B0604020202020204" charset="-52"/>
                <a:ea typeface="Montserrat SemiBold"/>
                <a:cs typeface="Montserrat SemiBold"/>
                <a:sym typeface="Montserrat SemiBold"/>
              </a:rPr>
              <a:t>d.k.kolesnikova@urfu.me</a:t>
            </a:r>
            <a:endParaRPr lang="en-US" sz="2400" dirty="0">
              <a:solidFill>
                <a:srgbClr val="4674C9"/>
              </a:solidFill>
              <a:latin typeface="Montserrat SemiBold" panose="020B0604020202020204" charset="-52"/>
              <a:ea typeface="Montserrat SemiBold"/>
              <a:cs typeface="Montserrat SemiBold"/>
              <a:sym typeface="Montserrat SemiBold"/>
              <a:hlinkClick r:id="rId3"/>
            </a:endParaRPr>
          </a:p>
          <a:p>
            <a:pPr marL="12700" marR="5080" lvl="0">
              <a:spcBef>
                <a:spcPts val="2545"/>
              </a:spcBef>
            </a:pPr>
            <a:r>
              <a:rPr lang="en-US" sz="2400" dirty="0">
                <a:solidFill>
                  <a:srgbClr val="4674C9"/>
                </a:solidFill>
                <a:latin typeface="Montserrat SemiBold" panose="020B0604020202020204" charset="-52"/>
                <a:ea typeface="Montserrat SemiBold"/>
                <a:cs typeface="Montserrat SemiBold"/>
                <a:sym typeface="Montserrat SemiBold"/>
              </a:rPr>
              <a:t>+7 982 633-62-35</a:t>
            </a:r>
            <a:endParaRPr lang="en-US" sz="2400" dirty="0">
              <a:latin typeface="Montserrat SemiBold" panose="020B0604020202020204" charset="-52"/>
            </a:endParaRPr>
          </a:p>
          <a:p>
            <a:pPr marL="12700" marR="5080" lvl="0">
              <a:spcBef>
                <a:spcPts val="2545"/>
              </a:spcBef>
            </a:pPr>
            <a:endParaRPr lang="en-US" sz="2400" dirty="0">
              <a:latin typeface="Montserrat SemiBold" panose="020B0604020202020204" charset="-52"/>
            </a:endParaRPr>
          </a:p>
          <a:p>
            <a:pPr marL="12700" marR="5080" lvl="0" indent="0" algn="l" rtl="0">
              <a:spcBef>
                <a:spcPts val="2545"/>
              </a:spcBef>
              <a:spcAft>
                <a:spcPts val="0"/>
              </a:spcAft>
              <a:buNone/>
            </a:pPr>
            <a:endParaRPr sz="3000" dirty="0">
              <a:solidFill>
                <a:srgbClr val="00B050"/>
              </a:solidFill>
            </a:endParaRPr>
          </a:p>
        </p:txBody>
      </p:sp>
      <p:sp>
        <p:nvSpPr>
          <p:cNvPr id="24" name="Google Shape;130;p8"/>
          <p:cNvSpPr txBox="1"/>
          <p:nvPr/>
        </p:nvSpPr>
        <p:spPr>
          <a:xfrm>
            <a:off x="7139742" y="6192157"/>
            <a:ext cx="4533146" cy="4478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124AB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Плужников Данила</a:t>
            </a:r>
            <a:endParaRPr dirty="0"/>
          </a:p>
          <a:p>
            <a:pPr marL="12700" marR="5080" lvl="0" indent="0" algn="l" rtl="0">
              <a:spcBef>
                <a:spcPts val="2545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Технический специалист</a:t>
            </a:r>
          </a:p>
          <a:p>
            <a:pPr marL="12700" marR="5080" lvl="0">
              <a:spcBef>
                <a:spcPts val="2545"/>
              </a:spcBef>
            </a:pPr>
            <a:r>
              <a:rPr lang="en-US" sz="2400" dirty="0">
                <a:solidFill>
                  <a:srgbClr val="4674C9"/>
                </a:solidFill>
                <a:latin typeface="Montserrat SemiBold" panose="020B0604020202020204" charset="-52"/>
                <a:ea typeface="Montserrat SemiBold"/>
                <a:cs typeface="Montserrat SemiBold"/>
                <a:sym typeface="Montserrat SemiBold"/>
              </a:rPr>
              <a:t>danil.pluzhnikov.76@mail.ru</a:t>
            </a:r>
            <a:endParaRPr lang="en-US" sz="800" dirty="0">
              <a:latin typeface="Montserrat SemiBold" panose="020B0604020202020204" charset="-52"/>
            </a:endParaRPr>
          </a:p>
          <a:p>
            <a:pPr marL="12700" marR="5080" lvl="0">
              <a:spcBef>
                <a:spcPts val="2545"/>
              </a:spcBef>
            </a:pPr>
            <a:r>
              <a:rPr lang="en-US" sz="2400" dirty="0">
                <a:solidFill>
                  <a:srgbClr val="4674C9"/>
                </a:solidFill>
                <a:latin typeface="Montserrat SemiBold" panose="020B0604020202020204" charset="-52"/>
                <a:ea typeface="Montserrat SemiBold"/>
                <a:cs typeface="Montserrat SemiBold"/>
                <a:sym typeface="Montserrat SemiBold"/>
              </a:rPr>
              <a:t>+7 922 167-72-95</a:t>
            </a:r>
            <a:endParaRPr lang="en-US" sz="1200" dirty="0">
              <a:latin typeface="Montserrat SemiBold" panose="020B0604020202020204" charset="-52"/>
            </a:endParaRPr>
          </a:p>
          <a:p>
            <a:pPr marL="12700" marR="5080" lvl="0">
              <a:spcBef>
                <a:spcPts val="2545"/>
              </a:spcBef>
            </a:pPr>
            <a:endParaRPr lang="en-US" sz="2400" dirty="0">
              <a:latin typeface="Montserrat SemiBold" panose="020B0604020202020204" charset="-52"/>
            </a:endParaRPr>
          </a:p>
          <a:p>
            <a:pPr marL="12700" marR="5080" lvl="0">
              <a:spcBef>
                <a:spcPts val="2545"/>
              </a:spcBef>
            </a:pPr>
            <a:endParaRPr lang="en-US" sz="1200" dirty="0">
              <a:latin typeface="Montserrat SemiBold" panose="020B0604020202020204" charset="-52"/>
            </a:endParaRPr>
          </a:p>
          <a:p>
            <a:pPr marL="12700" marR="5080" lvl="0" indent="0" algn="l" rtl="0">
              <a:spcBef>
                <a:spcPts val="2545"/>
              </a:spcBef>
              <a:spcAft>
                <a:spcPts val="0"/>
              </a:spcAft>
              <a:buNone/>
            </a:pPr>
            <a:endParaRPr sz="3000" dirty="0">
              <a:solidFill>
                <a:srgbClr val="00B050"/>
              </a:solidFill>
            </a:endParaRPr>
          </a:p>
        </p:txBody>
      </p:sp>
      <p:sp>
        <p:nvSpPr>
          <p:cNvPr id="25" name="Google Shape;130;p8"/>
          <p:cNvSpPr txBox="1"/>
          <p:nvPr/>
        </p:nvSpPr>
        <p:spPr>
          <a:xfrm>
            <a:off x="1539686" y="6192157"/>
            <a:ext cx="4267200" cy="4921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124AB2"/>
                </a:solidFill>
                <a:latin typeface="Montserrat ExtraBold"/>
                <a:sym typeface="Montserrat ExtraBold"/>
              </a:rPr>
              <a:t>Петрунь Михаил</a:t>
            </a:r>
            <a:endParaRPr dirty="0"/>
          </a:p>
          <a:p>
            <a:pPr marL="12700" marR="5080" lvl="0" indent="0" algn="l" rtl="0">
              <a:spcBef>
                <a:spcPts val="2545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Руководитель</a:t>
            </a:r>
          </a:p>
          <a:p>
            <a:pPr marL="12700" marR="5080" lvl="0">
              <a:spcBef>
                <a:spcPts val="2545"/>
              </a:spcBef>
            </a:pPr>
            <a:r>
              <a:rPr lang="en-US" sz="24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m.petrun1696@yandex.ru</a:t>
            </a:r>
          </a:p>
          <a:p>
            <a:pPr marL="12700" marR="5080">
              <a:spcBef>
                <a:spcPts val="2545"/>
              </a:spcBef>
            </a:pPr>
            <a:r>
              <a:rPr lang="en-US" sz="24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+7 914 798-35-53</a:t>
            </a:r>
          </a:p>
          <a:p>
            <a:pPr marL="12700" marR="5080" lvl="0">
              <a:spcBef>
                <a:spcPts val="2545"/>
              </a:spcBef>
            </a:pPr>
            <a:endParaRPr lang="en-US" sz="24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marR="5080" lvl="0">
              <a:spcBef>
                <a:spcPts val="2545"/>
              </a:spcBef>
            </a:pPr>
            <a:endParaRPr lang="en-US" sz="1200" dirty="0"/>
          </a:p>
          <a:p>
            <a:pPr marL="12700" marR="5080" lvl="0" indent="0" algn="l" rtl="0">
              <a:spcBef>
                <a:spcPts val="2545"/>
              </a:spcBef>
              <a:spcAft>
                <a:spcPts val="0"/>
              </a:spcAft>
              <a:buNone/>
            </a:pPr>
            <a:endParaRPr lang="ru-RU" sz="24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marR="5080" lvl="0" indent="0" algn="l" rtl="0">
              <a:spcBef>
                <a:spcPts val="2545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433" y="3002789"/>
            <a:ext cx="1964129" cy="2524856"/>
          </a:xfrm>
          <a:prstGeom prst="rect">
            <a:avLst/>
          </a:prstGeom>
          <a:ln w="38100" cap="sq">
            <a:solidFill>
              <a:srgbClr val="124AB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2" name="Рисунок 31" descr="Изображение выглядит как человек, Человеческое лицо, дерево, галстук&#10;&#10;Автоматически созданное описание">
            <a:extLst>
              <a:ext uri="{FF2B5EF4-FFF2-40B4-BE49-F238E27FC236}">
                <a16:creationId xmlns:a16="http://schemas.microsoft.com/office/drawing/2014/main" id="{7040D13F-47B0-8367-2E0E-8096FE6F14D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091" r="20445" b="20379"/>
          <a:stretch/>
        </p:blipFill>
        <p:spPr>
          <a:xfrm>
            <a:off x="2217549" y="3011644"/>
            <a:ext cx="1863914" cy="2516000"/>
          </a:xfrm>
          <a:prstGeom prst="rect">
            <a:avLst/>
          </a:prstGeom>
          <a:ln w="38100" cap="sq">
            <a:solidFill>
              <a:srgbClr val="124AB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" name="Picture 2" descr="https://sun9-9.userapi.com/impg/CQsDAKN9aFfqDcwRZszyZT_Gbo8B8Ys_jEBE8Q/R3PVLWhfxpQ.jpg?size=1440x2160&amp;quality=95&amp;sign=171d4b0167e1bd9818a0acaceddb66e8&amp;type=album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57" t="18860" r="8249" b="23492"/>
          <a:stretch/>
        </p:blipFill>
        <p:spPr bwMode="auto">
          <a:xfrm>
            <a:off x="7977066" y="3011644"/>
            <a:ext cx="1928935" cy="2516000"/>
          </a:xfrm>
          <a:prstGeom prst="rect">
            <a:avLst/>
          </a:prstGeom>
          <a:ln w="38100" cap="sq">
            <a:solidFill>
              <a:srgbClr val="124AB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>
          <a:extLst>
            <a:ext uri="{FF2B5EF4-FFF2-40B4-BE49-F238E27FC236}">
              <a16:creationId xmlns:a16="http://schemas.microsoft.com/office/drawing/2014/main" id="{F690FD07-E6BF-EA16-6F29-3D238885C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>
            <a:extLst>
              <a:ext uri="{FF2B5EF4-FFF2-40B4-BE49-F238E27FC236}">
                <a16:creationId xmlns:a16="http://schemas.microsoft.com/office/drawing/2014/main" id="{11D1201C-29E4-B50B-7098-3EF951ED8443}"/>
              </a:ext>
            </a:extLst>
          </p:cNvPr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9">
            <a:extLst>
              <a:ext uri="{FF2B5EF4-FFF2-40B4-BE49-F238E27FC236}">
                <a16:creationId xmlns:a16="http://schemas.microsoft.com/office/drawing/2014/main" id="{F4223298-9381-3C79-9B44-8AC97812EA3B}"/>
              </a:ext>
            </a:extLst>
          </p:cNvPr>
          <p:cNvSpPr txBox="1"/>
          <p:nvPr/>
        </p:nvSpPr>
        <p:spPr>
          <a:xfrm>
            <a:off x="472194" y="205621"/>
            <a:ext cx="15296126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ЗАПРОС К АУДИТОРИИ</a:t>
            </a:r>
          </a:p>
        </p:txBody>
      </p:sp>
      <p:sp>
        <p:nvSpPr>
          <p:cNvPr id="145" name="Google Shape;145;p9">
            <a:extLst>
              <a:ext uri="{FF2B5EF4-FFF2-40B4-BE49-F238E27FC236}">
                <a16:creationId xmlns:a16="http://schemas.microsoft.com/office/drawing/2014/main" id="{CE73395A-A286-2D40-A94A-D75B6588A575}"/>
              </a:ext>
            </a:extLst>
          </p:cNvPr>
          <p:cNvSpPr txBox="1"/>
          <p:nvPr/>
        </p:nvSpPr>
        <p:spPr>
          <a:xfrm>
            <a:off x="16476660" y="763492"/>
            <a:ext cx="12946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11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46" name="Google Shape;146;p9">
            <a:extLst>
              <a:ext uri="{FF2B5EF4-FFF2-40B4-BE49-F238E27FC236}">
                <a16:creationId xmlns:a16="http://schemas.microsoft.com/office/drawing/2014/main" id="{EAF9685B-E9A2-0DF5-D8E6-685C6AE218F8}"/>
              </a:ext>
            </a:extLst>
          </p:cNvPr>
          <p:cNvSpPr txBox="1"/>
          <p:nvPr/>
        </p:nvSpPr>
        <p:spPr>
          <a:xfrm>
            <a:off x="613954" y="3850838"/>
            <a:ext cx="16292286" cy="5909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</a:pPr>
            <a:r>
              <a:rPr lang="ru-RU" sz="4000" b="1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Мы ищем:</a:t>
            </a:r>
            <a:endParaRPr lang="ru-RU" sz="40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indent="-457200">
              <a:buClr>
                <a:srgbClr val="4674C9"/>
              </a:buClr>
              <a:buSzPts val="2800"/>
              <a:buFont typeface="Courier New"/>
              <a:buChar char="o"/>
            </a:pPr>
            <a:endParaRPr lang="ru-RU" sz="40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indent="-457200"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40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Специалистов</a:t>
            </a:r>
            <a:r>
              <a:rPr lang="en-US" sz="40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-</a:t>
            </a:r>
            <a:r>
              <a:rPr lang="ru-RU" sz="40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разработчиков в области машинного обучения и САПР;</a:t>
            </a:r>
          </a:p>
          <a:p>
            <a:pPr marL="12700" marR="0" lvl="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</a:pPr>
            <a:endParaRPr lang="ru-RU" sz="40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40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Предприятия-партнеры, в сотрудничестве с которыми проведем тестирование первой версии ПО;</a:t>
            </a:r>
          </a:p>
          <a:p>
            <a:pPr marL="12700" marR="0" lvl="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</a:pPr>
            <a:endParaRPr lang="ru-RU" sz="4000" dirty="0">
              <a:solidFill>
                <a:srgbClr val="00B05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endParaRPr lang="ru-RU" sz="4000" dirty="0">
              <a:solidFill>
                <a:srgbClr val="4674C9"/>
              </a:solidFill>
              <a:latin typeface="Montserrat SemiBold"/>
              <a:sym typeface="Montserrat SemiBold"/>
            </a:endParaRPr>
          </a:p>
          <a:p>
            <a:pPr marL="12700" marR="0" lvl="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</a:pP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1815288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0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0"/>
          <p:cNvSpPr txBox="1"/>
          <p:nvPr/>
        </p:nvSpPr>
        <p:spPr>
          <a:xfrm>
            <a:off x="6366076" y="0"/>
            <a:ext cx="6492673" cy="499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4674C9"/>
                </a:solidFill>
                <a:latin typeface="Montserrat SemiBold" panose="020B0604020202020204" charset="-52"/>
                <a:ea typeface="Montserrat SemiBold"/>
                <a:cs typeface="Montserrat SemiBold"/>
                <a:sym typeface="Montserrat SemiBold"/>
              </a:rPr>
              <a:t>Наши контакты: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latin typeface="Montserrat SemiBold" panose="020B0604020202020204" charset="-52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4674C9"/>
                </a:solidFill>
                <a:latin typeface="Montserrat SemiBold" panose="020B0604020202020204" charset="-52"/>
                <a:ea typeface="Montserrat SemiBold"/>
                <a:cs typeface="Montserrat SemiBold"/>
                <a:sym typeface="Montserrat SemiBold"/>
              </a:rPr>
              <a:t>Плужников Данила Алексеевич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latin typeface="Montserrat SemiBold" panose="020B0604020202020204" charset="-52"/>
            </a:endParaRPr>
          </a:p>
          <a:p>
            <a:r>
              <a:rPr lang="en-US" sz="2800" dirty="0">
                <a:solidFill>
                  <a:srgbClr val="4674C9"/>
                </a:solidFill>
                <a:latin typeface="Montserrat SemiBold" panose="020B0604020202020204" charset="-52"/>
                <a:ea typeface="Montserrat SemiBold"/>
                <a:cs typeface="Montserrat SemiBold"/>
                <a:sym typeface="Montserrat SemiBol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danil.pluzhnikov.76@mail.ru</a:t>
            </a:r>
            <a:endParaRPr lang="ru-RU" sz="2800" dirty="0">
              <a:solidFill>
                <a:srgbClr val="4674C9"/>
              </a:solidFill>
              <a:latin typeface="Montserrat SemiBold" panose="020B0604020202020204" charset="-52"/>
              <a:ea typeface="Montserrat SemiBold"/>
              <a:cs typeface="Montserrat SemiBold"/>
              <a:sym typeface="Montserrat SemiBold"/>
            </a:endParaRPr>
          </a:p>
          <a:p>
            <a:endParaRPr lang="ru-RU" sz="2800" dirty="0">
              <a:solidFill>
                <a:srgbClr val="4674C9"/>
              </a:solidFill>
              <a:latin typeface="Montserrat SemiBold" panose="020B0604020202020204" charset="-52"/>
              <a:ea typeface="Montserrat SemiBold"/>
              <a:cs typeface="Montserrat SemiBold"/>
              <a:sym typeface="Montserrat SemiBold"/>
            </a:endParaRPr>
          </a:p>
          <a:p>
            <a:r>
              <a:rPr lang="ru-RU" sz="2800" dirty="0">
                <a:solidFill>
                  <a:srgbClr val="4674C9"/>
                </a:solidFill>
                <a:latin typeface="Montserrat SemiBold" panose="020B0604020202020204" charset="-52"/>
                <a:ea typeface="Montserrat SemiBold"/>
                <a:cs typeface="Montserrat SemiBold"/>
                <a:sym typeface="Montserrat SemiBold"/>
              </a:rPr>
              <a:t>+7 922 167-72-95</a:t>
            </a:r>
          </a:p>
          <a:p>
            <a:endParaRPr lang="ru-RU" sz="2800" dirty="0">
              <a:latin typeface="Montserrat SemiBold" panose="020B0604020202020204" charset="-52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4674C9"/>
                </a:solidFill>
                <a:latin typeface="Montserrat SemiBold" panose="020B0604020202020204" charset="-52"/>
                <a:ea typeface="Montserrat SemiBold"/>
                <a:cs typeface="Montserrat SemiBold"/>
                <a:sym typeface="Montserrat SemiBold"/>
              </a:rPr>
              <a:t>Telegram: @danilapluzhnikov</a:t>
            </a:r>
            <a:endParaRPr sz="2800" dirty="0">
              <a:solidFill>
                <a:srgbClr val="4674C9"/>
              </a:solidFill>
              <a:latin typeface="Montserrat SemiBold" panose="020B0604020202020204" charset="-52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54" name="Google Shape;154;p10"/>
          <p:cNvSpPr txBox="1"/>
          <p:nvPr/>
        </p:nvSpPr>
        <p:spPr>
          <a:xfrm>
            <a:off x="16449425" y="757725"/>
            <a:ext cx="1304400" cy="11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12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634DA1-EC2B-F922-75A9-1EAF86B47C8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00" t="19619" r="3839" b="2239"/>
          <a:stretch/>
        </p:blipFill>
        <p:spPr>
          <a:xfrm>
            <a:off x="7229475" y="5403530"/>
            <a:ext cx="3829050" cy="374324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7EDF1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7EDF1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7EDF1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450</TotalTime>
  <Words>503</Words>
  <Application>Microsoft Office PowerPoint</Application>
  <PresentationFormat>Произвольный</PresentationFormat>
  <Paragraphs>195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Montserrat Black</vt:lpstr>
      <vt:lpstr>Montserrat</vt:lpstr>
      <vt:lpstr>Montserrat SemiBold</vt:lpstr>
      <vt:lpstr>Courier New</vt:lpstr>
      <vt:lpstr>Calibri</vt:lpstr>
      <vt:lpstr>Arial</vt:lpstr>
      <vt:lpstr>Montserrat ExtraBold</vt:lpstr>
      <vt:lpstr>Tahoma</vt:lpstr>
      <vt:lpstr>1_Office Theme</vt:lpstr>
      <vt:lpstr>2_Office Theme</vt:lpstr>
      <vt:lpstr>3_Office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 Андреева</dc:creator>
  <cp:lastModifiedBy>Михаил Петрунь</cp:lastModifiedBy>
  <cp:revision>21</cp:revision>
  <dcterms:created xsi:type="dcterms:W3CDTF">2021-04-08T11:32:16Z</dcterms:created>
  <dcterms:modified xsi:type="dcterms:W3CDTF">2024-11-07T16:07:22Z</dcterms:modified>
</cp:coreProperties>
</file>