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9" r:id="rId2"/>
    <p:sldId id="257" r:id="rId3"/>
    <p:sldId id="272" r:id="rId4"/>
    <p:sldId id="258" r:id="rId5"/>
    <p:sldId id="259" r:id="rId6"/>
    <p:sldId id="260" r:id="rId7"/>
    <p:sldId id="266" r:id="rId8"/>
    <p:sldId id="269" r:id="rId9"/>
    <p:sldId id="261" r:id="rId10"/>
    <p:sldId id="267" r:id="rId11"/>
    <p:sldId id="268" r:id="rId12"/>
    <p:sldId id="262" r:id="rId13"/>
    <p:sldId id="263" r:id="rId14"/>
    <p:sldId id="275" r:id="rId15"/>
    <p:sldId id="264" r:id="rId16"/>
    <p:sldId id="277" r:id="rId17"/>
    <p:sldId id="256" r:id="rId18"/>
    <p:sldId id="270" r:id="rId19"/>
    <p:sldId id="278" r:id="rId20"/>
    <p:sldId id="276" r:id="rId21"/>
    <p:sldId id="273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0000"/>
    <a:srgbClr val="FFFA00"/>
    <a:srgbClr val="911C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8" autoAdjust="0"/>
    <p:restoredTop sz="94095" autoAdjust="0"/>
  </p:normalViewPr>
  <p:slideViewPr>
    <p:cSldViewPr snapToGrid="0">
      <p:cViewPr>
        <p:scale>
          <a:sx n="80" d="100"/>
          <a:sy n="80" d="100"/>
        </p:scale>
        <p:origin x="-552" y="-1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pattFill prst="pct20">
              <a:fgClr>
                <a:sysClr val="windowText" lastClr="000000"/>
              </a:fgClr>
              <a:bgClr>
                <a:sysClr val="window" lastClr="FFFFFF">
                  <a:lumMod val="95000"/>
                </a:sysClr>
              </a:bgClr>
            </a:pattFill>
            <a:ln w="50800">
              <a:solidFill>
                <a:sysClr val="windowText" lastClr="000000"/>
              </a:solidFill>
            </a:ln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Лист1!$A$2:$A$11</c:f>
              <c:strCache>
                <c:ptCount val="10"/>
                <c:pt idx="0">
                  <c:v>Униполимер-М</c:v>
                </c:pt>
                <c:pt idx="1">
                  <c:v>Униполимер-Био</c:v>
                </c:pt>
                <c:pt idx="2">
                  <c:v>Сорбойл</c:v>
                </c:pt>
                <c:pt idx="3">
                  <c:v>Мегасорб</c:v>
                </c:pt>
                <c:pt idx="4">
                  <c:v>Экосорб</c:v>
                </c:pt>
                <c:pt idx="5">
                  <c:v>ИРВЕЛЕН</c:v>
                </c:pt>
                <c:pt idx="6">
                  <c:v>Суперсорбент</c:v>
                </c:pt>
                <c:pt idx="7">
                  <c:v>СТРГ</c:v>
                </c:pt>
                <c:pt idx="8">
                  <c:v>Новосорб</c:v>
                </c:pt>
                <c:pt idx="9">
                  <c:v>Меном</c:v>
                </c:pt>
              </c:strCache>
            </c:strRef>
          </c:cat>
          <c:val>
            <c:numRef>
              <c:f>Лист1!$B$2:$B$11</c:f>
              <c:numCache>
                <c:formatCode>0%</c:formatCode>
                <c:ptCount val="10"/>
                <c:pt idx="0">
                  <c:v>0.27</c:v>
                </c:pt>
                <c:pt idx="1">
                  <c:v>0.14000000000000001</c:v>
                </c:pt>
                <c:pt idx="2">
                  <c:v>0.14000000000000001</c:v>
                </c:pt>
                <c:pt idx="3">
                  <c:v>9.0000000000000038E-2</c:v>
                </c:pt>
                <c:pt idx="4">
                  <c:v>7.0000000000000034E-2</c:v>
                </c:pt>
                <c:pt idx="5">
                  <c:v>7.0000000000000034E-2</c:v>
                </c:pt>
                <c:pt idx="6">
                  <c:v>7.0000000000000034E-2</c:v>
                </c:pt>
                <c:pt idx="7">
                  <c:v>7.0000000000000034E-2</c:v>
                </c:pt>
                <c:pt idx="8">
                  <c:v>5.000000000000001E-2</c:v>
                </c:pt>
                <c:pt idx="9">
                  <c:v>3.0000000000000006E-2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8E-4EF9-AF24-A0CAF2DFA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5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6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7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8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9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4354093747148222"/>
          <c:y val="8.4619085648951747E-3"/>
          <c:w val="0.3409548396972632"/>
          <c:h val="0.9561954925514653"/>
        </c:manualLayout>
      </c:layout>
      <c:overlay val="0"/>
      <c:txPr>
        <a:bodyPr/>
        <a:lstStyle/>
        <a:p>
          <a:pPr>
            <a:defRPr sz="11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ln>
      <a:noFill/>
    </a:ln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1BDAD-76B8-4BE9-AAE6-6386D2EAAA2F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C3274-F744-4E5E-974C-1972CD9D2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299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C3274-F744-4E5E-974C-1972CD9D23E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104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81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C3274-F744-4E5E-974C-1972CD9D23E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565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C3274-F744-4E5E-974C-1972CD9D23ED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609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DB5E33-31C7-4486-B468-1CC48BBB8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75BD5B2-7106-4E9E-B9B0-2A8D14957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7608DC1-7BB9-4A2B-87B8-A19F4EDAD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48D1-882A-4D03-B1EB-F4C781466744}" type="datetime1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0453F74-6DBB-461D-8B68-A4E2C4804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7ACC666-F895-4513-B186-EBC8600D9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798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DAC013-46FD-4605-B82E-8781604E3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90B00A-093F-4ED8-8121-D53D9072A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8362C66-8D86-4228-8084-4D8B4D9D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88679-D2E4-4786-A9D9-CE87EA866088}" type="datetime1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61F532A-E419-4AE7-B731-29C054309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A443E8C-B7C8-467A-BC28-F370672C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77800" y="230189"/>
            <a:ext cx="2044700" cy="633412"/>
          </a:xfrm>
          <a:prstGeom prst="rect">
            <a:avLst/>
          </a:prstGeom>
          <a:blipFill>
            <a:blip r:embed="rId2">
              <a:alphaModFix amt="9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24" y="157808"/>
            <a:ext cx="3330575" cy="72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395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74000A-A73D-4FAD-9D7E-50EDDCDC0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025BBDE-4DD8-41B0-91EA-4CB029176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6DCDC8C-A241-45BB-BBB6-7F377BE3A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4C986-3735-4736-B292-935834537C8F}" type="datetime1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CCE404D-51D9-4465-8235-96B288A1D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B814F9B-CB07-4DF1-B600-FA8F7205E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958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20B7DD-65B4-460D-AD36-846D0A236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75000DE-2715-4E53-B449-4BB35B8BF9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A187D2D-D270-49DC-AD40-E9B77F1D9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EBD01DE-A3C1-49DD-9B66-D739D7472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4CE16-51C2-4586-AC88-C72C817715CF}" type="datetime1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E076F40-30F8-428D-B401-CD7A9EC2D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5505AA8-2FCD-4E37-A41B-D3E58C7D3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043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AD8269-C8F2-494A-8AD0-84FA1BEE7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A08D182-ECF1-48B9-90DA-CEF553070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6350016-5800-43E1-AFAC-00C61A212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2E801F9-2166-4FD8-870E-EE541BBA5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10516858-319C-4410-BBC5-5DE7897719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BFE8186-AEB1-4E05-9FAD-20EA3B55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BC0E0-03B0-4566-9025-3982C0CB0D7C}" type="datetime1">
              <a:rPr lang="ru-RU" smtClean="0"/>
              <a:t>21.11.2023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9D610D68-3839-41B6-AA3A-D0B80411D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E582E77B-EC27-4C8D-8BC8-1934B2FD8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579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981155B-9008-4C97-BE35-DDE570FEC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33A14EB-85F5-4913-8CB5-15E0CA92B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E547A-98C0-4D7A-A49F-B84326724301}" type="datetime1">
              <a:rPr lang="ru-RU" smtClean="0"/>
              <a:t>21.11.2023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20D4D942-F8B1-4A42-9AD4-933766ED6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922567F-98A0-4D40-A44A-BBF14A550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77800" y="230189"/>
            <a:ext cx="2044700" cy="633412"/>
          </a:xfrm>
          <a:prstGeom prst="rect">
            <a:avLst/>
          </a:prstGeom>
          <a:blipFill>
            <a:blip r:embed="rId2">
              <a:alphaModFix amt="9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137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80BCC6AD-D432-4CE2-9E3C-1BB83BD1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36687-401A-47F1-8A3F-CCEF8CE1F146}" type="datetime1">
              <a:rPr lang="ru-RU" smtClean="0"/>
              <a:t>21.11.2023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816A3E52-3644-471D-91BE-15953FFDA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43E1516-4B0E-425C-9560-0A3E04B30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34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0C2D51-454F-43F2-A3B1-4EFBE9E7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F768609-ABF8-437B-BFD7-684A9F865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009AC80-DDAD-4CCB-9995-A2489E4964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02C77E2-DFA7-43F0-9DF0-CA8192BA4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EE3D-A30A-4C51-B108-671135695761}" type="datetime1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1E2ECC4-AD26-4A9A-8027-82DF4AF7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0851395-BE30-4DAA-AD72-A846F19F0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10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52C063F-45FB-4AAB-BD7A-688409A9D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0DBDF0A8-0EF5-4946-93B9-A6E739EB5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2CDB099-C8DB-426A-B9F3-54F9DCEB2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0CD0707-F64D-4633-9483-788715F8D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DBD9-F8A4-4898-966F-B553EFC83CBE}" type="datetime1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5921015-A030-41BB-B230-E24DF32CA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ED30A8B-C305-4DF3-9CBA-420BB190B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541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F8BC0C-CA73-4CAD-8497-95AD73862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BEBF1049-3F94-459E-B145-2C3DD6050A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6320356-E1AF-4134-9717-FE7709864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D98E-B98C-4AA3-A69C-5FB39D328539}" type="datetime1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9DCAD28-537B-42D1-A76F-271BC2A44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AB46A7-411C-4B5B-9D4D-E4AD335DB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836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6F27ED64-D8A2-4981-B9E9-D3657D6F0B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8B41A52-437B-40E7-8221-FC66BDF77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2F03DC5-AFF6-4D57-93BC-E423E7052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1A48-B9F9-46A4-9ABB-E243825D5480}" type="datetime1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60043FC-5036-462C-BFAA-C9304991C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3ACF23B-E1DF-44BC-9E96-8B1CFADB0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324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CE1850E-016A-4F8E-B209-B32C9C504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D1E8ECB-A03E-4F3C-A41F-CEE875022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9E66980-77D4-43FB-A623-403839A11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E44FA-1E89-4465-A7B6-935EFDECE39B}" type="datetime1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DCE013D-19BC-4C8F-8EE3-745960AE13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23F3267-B519-4467-BA4F-28C764467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709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microsoft.com/office/2007/relationships/hdphoto" Target="../media/hdphoto4.wdp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9.png"/><Relationship Id="rId1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microsoft.com/office/2007/relationships/hdphoto" Target="../media/hdphoto10.wdp"/><Relationship Id="rId17" Type="http://schemas.microsoft.com/office/2007/relationships/hdphoto" Target="../media/hdphoto12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5" Type="http://schemas.microsoft.com/office/2007/relationships/hdphoto" Target="../media/hdphoto11.wdp"/><Relationship Id="rId10" Type="http://schemas.microsoft.com/office/2007/relationships/hdphoto" Target="../media/hdphoto9.wdp"/><Relationship Id="rId19" Type="http://schemas.microsoft.com/office/2007/relationships/hdphoto" Target="../media/hdphoto13.wdp"/><Relationship Id="rId4" Type="http://schemas.microsoft.com/office/2007/relationships/hdphoto" Target="../media/hdphoto6.wdp"/><Relationship Id="rId9" Type="http://schemas.openxmlformats.org/officeDocument/2006/relationships/image" Target="../media/image17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15.wdp"/><Relationship Id="rId4" Type="http://schemas.openxmlformats.org/officeDocument/2006/relationships/image" Target="../media/image24.png"/><Relationship Id="rId9" Type="http://schemas.microsoft.com/office/2007/relationships/hdphoto" Target="../media/hdphoto17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hdphoto" Target="../media/hdphoto20.wdp"/><Relationship Id="rId7" Type="http://schemas.microsoft.com/office/2007/relationships/hdphoto" Target="../media/hdphoto22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microsoft.com/office/2007/relationships/hdphoto" Target="../media/hdphoto21.wdp"/><Relationship Id="rId4" Type="http://schemas.openxmlformats.org/officeDocument/2006/relationships/image" Target="../media/image32.png"/><Relationship Id="rId9" Type="http://schemas.microsoft.com/office/2007/relationships/hdphoto" Target="../media/hdphoto23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1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9" t="16813" r="9726" b="1263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302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1D39385-0A6E-4AA9-B686-A009B93A1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4" y="249238"/>
            <a:ext cx="5762626" cy="6359524"/>
          </a:xfrm>
        </p:spPr>
        <p:txBody>
          <a:bodyPr>
            <a:normAutofit/>
          </a:bodyPr>
          <a:lstStyle/>
          <a:p>
            <a:pPr algn="ctr"/>
            <a:r>
              <a:rPr lang="ru-RU" sz="3200" b="1" spc="-5" dirty="0" smtClean="0">
                <a:solidFill>
                  <a:srgbClr val="1B1B1B"/>
                </a:solidFill>
                <a:latin typeface="Arial"/>
                <a:cs typeface="Arial"/>
              </a:rPr>
              <a:t>Нефтесорбент будущего</a:t>
            </a:r>
            <a:br>
              <a:rPr lang="ru-RU" sz="3200" b="1" spc="-5" dirty="0" smtClean="0">
                <a:solidFill>
                  <a:srgbClr val="1B1B1B"/>
                </a:solidFill>
                <a:latin typeface="Arial"/>
                <a:cs typeface="Arial"/>
              </a:rPr>
            </a:br>
            <a:r>
              <a:rPr lang="en-US" sz="3200" b="1" spc="-5" dirty="0" smtClean="0">
                <a:solidFill>
                  <a:srgbClr val="1B1B1B"/>
                </a:solidFill>
                <a:latin typeface="Arial"/>
                <a:cs typeface="Arial"/>
              </a:rPr>
              <a:t>SOS-8</a:t>
            </a:r>
            <a:r>
              <a:rPr lang="ru-RU" sz="3200" b="1" spc="-5" dirty="0" smtClean="0">
                <a:solidFill>
                  <a:srgbClr val="1B1B1B"/>
                </a:solidFill>
                <a:latin typeface="Arial"/>
                <a:cs typeface="Arial"/>
              </a:rPr>
              <a:t/>
            </a:r>
            <a:br>
              <a:rPr lang="ru-RU" sz="3200" b="1" spc="-5" dirty="0" smtClean="0">
                <a:solidFill>
                  <a:srgbClr val="1B1B1B"/>
                </a:solidFill>
                <a:latin typeface="Arial"/>
                <a:cs typeface="Arial"/>
              </a:rPr>
            </a:br>
            <a:r>
              <a:rPr lang="ru-RU" sz="3200" b="1" spc="-5" dirty="0">
                <a:solidFill>
                  <a:srgbClr val="1B1B1B"/>
                </a:solidFill>
                <a:latin typeface="Arial"/>
                <a:cs typeface="Arial"/>
              </a:rPr>
              <a:t/>
            </a:r>
            <a:br>
              <a:rPr lang="ru-RU" sz="3200" b="1" spc="-5" dirty="0">
                <a:solidFill>
                  <a:srgbClr val="1B1B1B"/>
                </a:solidFill>
                <a:latin typeface="Arial"/>
                <a:cs typeface="Arial"/>
              </a:rPr>
            </a:br>
            <a:r>
              <a:rPr lang="ru-RU" sz="2000" b="1" spc="-5" dirty="0" smtClean="0">
                <a:solidFill>
                  <a:srgbClr val="1B1B1B"/>
                </a:solidFill>
                <a:latin typeface="Arial"/>
                <a:cs typeface="Arial"/>
              </a:rPr>
              <a:t>Биоразлагающиеся </a:t>
            </a:r>
            <a:r>
              <a:rPr lang="ru-RU" sz="2000" b="1" spc="-5" dirty="0">
                <a:solidFill>
                  <a:srgbClr val="1B1B1B"/>
                </a:solidFill>
                <a:latin typeface="Arial"/>
                <a:cs typeface="Arial"/>
              </a:rPr>
              <a:t>высокоэффективные абсорбенты для сбора нефти, </a:t>
            </a:r>
            <a:r>
              <a:rPr lang="ru-RU" sz="2000" b="1" spc="-5" dirty="0" smtClean="0">
                <a:solidFill>
                  <a:srgbClr val="1B1B1B"/>
                </a:solidFill>
                <a:latin typeface="Arial"/>
                <a:cs typeface="Arial"/>
              </a:rPr>
              <a:t>обладающие </a:t>
            </a:r>
            <a:r>
              <a:rPr lang="ru-RU" sz="2000" b="1" spc="-5" dirty="0">
                <a:solidFill>
                  <a:srgbClr val="1B1B1B"/>
                </a:solidFill>
                <a:latin typeface="Arial"/>
                <a:cs typeface="Arial"/>
              </a:rPr>
              <a:t>рекордными </a:t>
            </a:r>
            <a:r>
              <a:rPr lang="ru-RU" sz="2000" b="1" spc="-5" dirty="0" smtClean="0">
                <a:solidFill>
                  <a:srgbClr val="1B1B1B"/>
                </a:solidFill>
                <a:latin typeface="Arial"/>
                <a:cs typeface="Arial"/>
              </a:rPr>
              <a:t>характеристиками </a:t>
            </a:r>
            <a:endParaRPr lang="ru-RU" sz="20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09522A-526C-446E-A5C1-22EAA996EA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31"/>
          <a:stretch/>
        </p:blipFill>
        <p:spPr>
          <a:xfrm>
            <a:off x="6315075" y="0"/>
            <a:ext cx="5876925" cy="687628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2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398" y="126206"/>
            <a:ext cx="3808689" cy="83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262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D109522A-526C-446E-A5C1-22EAA996EA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31"/>
          <a:stretch/>
        </p:blipFill>
        <p:spPr>
          <a:xfrm>
            <a:off x="7921013" y="-2579159"/>
            <a:ext cx="10070453" cy="11751582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5" name="TextBox 4"/>
          <p:cNvSpPr txBox="1"/>
          <p:nvPr/>
        </p:nvSpPr>
        <p:spPr>
          <a:xfrm>
            <a:off x="227474" y="5544"/>
            <a:ext cx="42533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Impact" panose="020B0806030902050204" pitchFamily="34" charset="0"/>
              </a:rPr>
              <a:t>Нефтесорбент </a:t>
            </a:r>
            <a:r>
              <a:rPr lang="ru-RU" sz="2000" dirty="0" smtClean="0">
                <a:latin typeface="Impact" panose="020B0806030902050204" pitchFamily="34" charset="0"/>
              </a:rPr>
              <a:t>будущего </a:t>
            </a:r>
            <a:r>
              <a:rPr lang="en-US" sz="2000" dirty="0" smtClean="0">
                <a:latin typeface="Impact" panose="020B0806030902050204" pitchFamily="34" charset="0"/>
              </a:rPr>
              <a:t>SOS-8</a:t>
            </a:r>
            <a:endParaRPr lang="ru-RU" sz="2400" dirty="0">
              <a:latin typeface="Impact" panose="020B080603090205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4163" y="1743246"/>
            <a:ext cx="1300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ПРОБЛЕМА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970" y="3674517"/>
            <a:ext cx="386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+mj-lt"/>
              </a:rPr>
              <a:t>Высокоэффективный экологически безопасный сорбент, обладающий набором «идеальных» характеристик для устранения аварийный ситуаций при разливе нефти и нефтепродуктов.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5003" y="3294708"/>
            <a:ext cx="1300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РЕШЕНИЕ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5002" y="2061247"/>
            <a:ext cx="3862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+mj-lt"/>
              </a:rPr>
              <a:t>Аварийные разливы нефтепродуктов, приводящие к гибели флоры и фауны и к экономическим потерям нефтяных компаний.</a:t>
            </a:r>
            <a:endParaRPr lang="ru-RU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010" y="5404902"/>
            <a:ext cx="243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СОСТОЯНИЕ ПРОЕКТА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970" y="5752454"/>
            <a:ext cx="386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+mj-lt"/>
              </a:rPr>
              <a:t>Разработан лабораторный образец, поиски потенциальных партнеров и масштабирование производства</a:t>
            </a:r>
            <a:endParaRPr lang="ru-RU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47996" y="3664040"/>
            <a:ext cx="243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КОМАНДА ПРОЕКТА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93408" y="2513449"/>
            <a:ext cx="243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КОНКУРЕНТЫ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47996" y="3961887"/>
            <a:ext cx="39357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+mj-lt"/>
              </a:rPr>
              <a:t>Юдина Ангелина Дмитриевна </a:t>
            </a:r>
            <a:r>
              <a:rPr lang="ru-RU" dirty="0" smtClean="0">
                <a:latin typeface="+mj-lt"/>
              </a:rPr>
              <a:t>– генеральный директор,</a:t>
            </a:r>
          </a:p>
          <a:p>
            <a:pPr algn="just"/>
            <a:r>
              <a:rPr lang="ru-RU" b="1" dirty="0" smtClean="0">
                <a:latin typeface="+mj-lt"/>
              </a:rPr>
              <a:t>Долганов Александр Викторович </a:t>
            </a:r>
            <a:r>
              <a:rPr lang="ru-RU" dirty="0" smtClean="0">
                <a:latin typeface="+mj-lt"/>
              </a:rPr>
              <a:t>–научный руководитель,</a:t>
            </a:r>
          </a:p>
          <a:p>
            <a:pPr algn="just"/>
            <a:r>
              <a:rPr lang="ru-RU" b="1" dirty="0" smtClean="0">
                <a:latin typeface="+mj-lt"/>
              </a:rPr>
              <a:t>Кемаева Елена Андреевна</a:t>
            </a:r>
            <a:r>
              <a:rPr lang="ru-RU" dirty="0" smtClean="0">
                <a:latin typeface="+mj-lt"/>
              </a:rPr>
              <a:t> – химик-инженер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53669" y="2809796"/>
            <a:ext cx="4139347" cy="685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 err="1" smtClean="0">
                <a:effectLst/>
                <a:latin typeface="+mj-lt"/>
              </a:rPr>
              <a:t>Полипром</a:t>
            </a:r>
            <a:r>
              <a:rPr lang="ru-RU" dirty="0" smtClean="0">
                <a:effectLst/>
                <a:latin typeface="+mj-lt"/>
              </a:rPr>
              <a:t> - 38 млрд руб</a:t>
            </a:r>
            <a:endParaRPr lang="ru-RU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b="1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Спецоборудование </a:t>
            </a: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- 73 млрд руб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5268" y="526664"/>
            <a:ext cx="40217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+mj-lt"/>
              </a:rPr>
              <a:t>ООО «</a:t>
            </a:r>
            <a:r>
              <a:rPr lang="ru-RU" dirty="0" smtClean="0">
                <a:latin typeface="+mj-lt"/>
              </a:rPr>
              <a:t>Нефтесорбент» - </a:t>
            </a:r>
            <a:r>
              <a:rPr lang="ru-RU" dirty="0">
                <a:latin typeface="+mj-lt"/>
              </a:rPr>
              <a:t>п</a:t>
            </a:r>
            <a:r>
              <a:rPr lang="ru-RU" dirty="0" smtClean="0">
                <a:latin typeface="+mj-lt"/>
              </a:rPr>
              <a:t>роизводитель экологически чистых и высокоэффективных сорбентов для борьбы с нефтяными разливами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54155" y="5801202"/>
            <a:ext cx="243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ИНВЕСТИЦИИ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47996" y="6147020"/>
            <a:ext cx="4045020" cy="373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+mj-lt"/>
              </a:rPr>
              <a:t>5М руб </a:t>
            </a:r>
            <a:r>
              <a:rPr lang="ru-RU" dirty="0" smtClean="0">
                <a:latin typeface="+mj-lt"/>
              </a:rPr>
              <a:t>на масштабирование проекта</a:t>
            </a:r>
            <a:endParaRPr lang="ru-RU" dirty="0">
              <a:latin typeface="+mj-lt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25461" y="1927911"/>
            <a:ext cx="3139" cy="4930089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93864" y="0"/>
            <a:ext cx="3141" cy="5996763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Ромб 25"/>
          <p:cNvSpPr/>
          <p:nvPr/>
        </p:nvSpPr>
        <p:spPr>
          <a:xfrm>
            <a:off x="94575" y="1789412"/>
            <a:ext cx="261773" cy="276999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омб 26"/>
          <p:cNvSpPr/>
          <p:nvPr/>
        </p:nvSpPr>
        <p:spPr>
          <a:xfrm>
            <a:off x="94575" y="3340874"/>
            <a:ext cx="261773" cy="276999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Ромб 27"/>
          <p:cNvSpPr/>
          <p:nvPr/>
        </p:nvSpPr>
        <p:spPr>
          <a:xfrm>
            <a:off x="94575" y="5451068"/>
            <a:ext cx="261773" cy="276999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омб 28"/>
          <p:cNvSpPr/>
          <p:nvPr/>
        </p:nvSpPr>
        <p:spPr>
          <a:xfrm>
            <a:off x="4848499" y="2559420"/>
            <a:ext cx="261773" cy="276999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Ромб 29"/>
          <p:cNvSpPr/>
          <p:nvPr/>
        </p:nvSpPr>
        <p:spPr>
          <a:xfrm>
            <a:off x="4860727" y="3710206"/>
            <a:ext cx="261773" cy="276999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Ромб 30"/>
          <p:cNvSpPr/>
          <p:nvPr/>
        </p:nvSpPr>
        <p:spPr>
          <a:xfrm>
            <a:off x="4862914" y="5847368"/>
            <a:ext cx="261773" cy="276999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973" y="85567"/>
            <a:ext cx="2473473" cy="890885"/>
          </a:xfrm>
          <a:prstGeom prst="rect">
            <a:avLst/>
          </a:prstGeom>
        </p:spPr>
      </p:pic>
      <p:sp>
        <p:nvSpPr>
          <p:cNvPr id="32" name="Ромб 31"/>
          <p:cNvSpPr/>
          <p:nvPr/>
        </p:nvSpPr>
        <p:spPr>
          <a:xfrm>
            <a:off x="4862913" y="1242305"/>
            <a:ext cx="261773" cy="276999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193408" y="1196139"/>
            <a:ext cx="3023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ЗАПАТЕНТОВАННАЯ МЕТОДИКА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93407" y="1519304"/>
            <a:ext cx="39903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Calibri Light" panose="020F0302020204030204"/>
              </a:rPr>
              <a:t>Методика получения сорбентов официально зарегистрирована 28.06.2021 г. (Патент </a:t>
            </a:r>
            <a:r>
              <a:rPr lang="en-US" dirty="0" smtClean="0">
                <a:solidFill>
                  <a:prstClr val="black"/>
                </a:solidFill>
                <a:latin typeface="Calibri Light" panose="020F0302020204030204"/>
              </a:rPr>
              <a:t>RU </a:t>
            </a:r>
            <a:r>
              <a:rPr lang="ru-RU" dirty="0" smtClean="0">
                <a:solidFill>
                  <a:prstClr val="black"/>
                </a:solidFill>
                <a:latin typeface="Calibri Light" panose="020F0302020204030204"/>
              </a:rPr>
              <a:t>2750398 С1)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17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415EB73C-E259-4142-ADFE-C5A723D24C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389" b="88519" l="25573" r="60938">
                        <a14:foregroundMark x1="27187" y1="39537" x2="32708" y2="24444"/>
                        <a14:foregroundMark x1="32813" y1="31944" x2="58698" y2="53148"/>
                        <a14:foregroundMark x1="34948" y1="32130" x2="31406" y2="22593"/>
                        <a14:foregroundMark x1="31406" y1="22593" x2="27552" y2="32593"/>
                        <a14:foregroundMark x1="27552" y1="32593" x2="33646" y2="34167"/>
                        <a14:foregroundMark x1="33646" y1="34167" x2="57135" y2="53889"/>
                        <a14:foregroundMark x1="57135" y1="53889" x2="59896" y2="53333"/>
                        <a14:foregroundMark x1="32344" y1="21481" x2="30990" y2="21481"/>
                        <a14:foregroundMark x1="26250" y1="37407" x2="29688" y2="41296"/>
                        <a14:foregroundMark x1="41690" y1="52222" x2="35417" y2="86667"/>
                        <a14:foregroundMark x1="43073" y1="44630" x2="41690" y2="52222"/>
                        <a14:foregroundMark x1="25677" y1="39167" x2="29323" y2="42315"/>
                        <a14:foregroundMark x1="56198" y1="54167" x2="58594" y2="55556"/>
                        <a14:foregroundMark x1="55729" y1="82222" x2="55625" y2="82407"/>
                        <a14:foregroundMark x1="25781" y1="87500" x2="32604" y2="86944"/>
                        <a14:foregroundMark x1="32604" y1="86944" x2="38854" y2="87963"/>
                        <a14:foregroundMark x1="38854" y1="87963" x2="45208" y2="87778"/>
                        <a14:foregroundMark x1="45208" y1="87778" x2="60833" y2="88519"/>
                        <a14:foregroundMark x1="60938" y1="53981" x2="60938" y2="53981"/>
                        <a14:backgroundMark x1="43802" y1="47500" x2="43802" y2="47500"/>
                        <a14:backgroundMark x1="43698" y1="50463" x2="43698" y2="50463"/>
                        <a14:backgroundMark x1="45052" y1="52130" x2="45052" y2="52130"/>
                        <a14:backgroundMark x1="42708" y1="52222" x2="42708" y2="52222"/>
                      </a14:backgroundRemoval>
                    </a14:imgEffect>
                  </a14:imgLayer>
                </a14:imgProps>
              </a:ext>
            </a:extLst>
          </a:blip>
          <a:srcRect l="23254" t="18117" r="37344" b="9077"/>
          <a:stretch/>
        </p:blipFill>
        <p:spPr>
          <a:xfrm>
            <a:off x="830239" y="1744337"/>
            <a:ext cx="1135497" cy="1180228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AC6ADA5A-A006-4764-A3D9-4A9217528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5045" y="0"/>
            <a:ext cx="2233054" cy="792191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</a:t>
            </a:r>
            <a:endParaRPr lang="ru-RU" sz="36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34F365D-90EE-4810-B6B9-C71E21722AA0}"/>
              </a:ext>
            </a:extLst>
          </p:cNvPr>
          <p:cNvSpPr/>
          <p:nvPr/>
        </p:nvSpPr>
        <p:spPr>
          <a:xfrm>
            <a:off x="259750" y="3280996"/>
            <a:ext cx="22764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Добыча нефти в России в 2022 году составила </a:t>
            </a:r>
            <a:r>
              <a:rPr lang="ru-RU" sz="2000" b="1" dirty="0"/>
              <a:t>535 млн тонн </a:t>
            </a:r>
            <a:r>
              <a:rPr lang="ru-RU" dirty="0"/>
              <a:t>(Минэнерго</a:t>
            </a:r>
            <a:r>
              <a:rPr lang="ru-RU" dirty="0" smtClean="0"/>
              <a:t>)</a:t>
            </a:r>
          </a:p>
          <a:p>
            <a:pPr algn="just"/>
            <a:endParaRPr lang="ru-RU" dirty="0"/>
          </a:p>
          <a:p>
            <a:pPr algn="just"/>
            <a:endParaRPr lang="ru-RU" dirty="0" smtClean="0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7FD414F-909F-4621-9B2B-7A44F4812A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519" b="73241" l="23594" r="61146">
                        <a14:foregroundMark x1="25052" y1="54630" x2="27344" y2="55278"/>
                        <a14:foregroundMark x1="40833" y1="71574" x2="45052" y2="73241"/>
                        <a14:foregroundMark x1="61146" y1="52778" x2="58333" y2="56944"/>
                        <a14:foregroundMark x1="45833" y1="31111" x2="47188" y2="38519"/>
                        <a14:foregroundMark x1="47188" y1="38519" x2="45990" y2="45648"/>
                        <a14:foregroundMark x1="45990" y1="45648" x2="41719" y2="48056"/>
                        <a14:foregroundMark x1="41719" y1="48056" x2="39375" y2="41111"/>
                        <a14:foregroundMark x1="39375" y1="41111" x2="39323" y2="33611"/>
                        <a14:foregroundMark x1="39323" y1="33611" x2="42292" y2="28611"/>
                        <a14:foregroundMark x1="42292" y1="28611" x2="45938" y2="31019"/>
                        <a14:foregroundMark x1="42865" y1="35278" x2="42865" y2="35278"/>
                        <a14:foregroundMark x1="43958" y1="40185" x2="43958" y2="40185"/>
                        <a14:foregroundMark x1="23594" y1="54352" x2="23594" y2="54352"/>
                      </a14:backgroundRemoval>
                    </a14:imgEffect>
                  </a14:imgLayer>
                </a14:imgProps>
              </a:ext>
            </a:extLst>
          </a:blip>
          <a:srcRect l="22812" t="25695" r="35860" b="23194"/>
          <a:stretch/>
        </p:blipFill>
        <p:spPr>
          <a:xfrm>
            <a:off x="6552342" y="1817646"/>
            <a:ext cx="1489707" cy="107372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A6481592-3021-43FF-8B50-E35687EB070D}"/>
              </a:ext>
            </a:extLst>
          </p:cNvPr>
          <p:cNvSpPr/>
          <p:nvPr/>
        </p:nvSpPr>
        <p:spPr>
          <a:xfrm>
            <a:off x="6027120" y="3304863"/>
            <a:ext cx="247883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5</a:t>
            </a:r>
            <a:r>
              <a:rPr lang="ru-RU" sz="2000" b="1" dirty="0" smtClean="0"/>
              <a:t> </a:t>
            </a:r>
            <a:r>
              <a:rPr lang="ru-RU" sz="2000" b="1" dirty="0"/>
              <a:t>млрд руб </a:t>
            </a:r>
            <a:r>
              <a:rPr lang="ru-RU" dirty="0"/>
              <a:t>тратит одна компания за один разлив нефти (21 тыс. т</a:t>
            </a:r>
            <a:r>
              <a:rPr lang="ru-RU" dirty="0" smtClean="0"/>
              <a:t>) АО «НТЭК» 2020 г</a:t>
            </a:r>
            <a:endParaRPr lang="ru-RU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8B59969-C697-4E5A-BFB6-B68A33F1268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444" b="80741" l="23281" r="62031">
                        <a14:foregroundMark x1="23906" y1="47963" x2="25573" y2="49167"/>
                        <a14:foregroundMark x1="47240" y1="46852" x2="49635" y2="46667"/>
                        <a14:foregroundMark x1="56250" y1="57037" x2="56250" y2="57037"/>
                        <a14:foregroundMark x1="61927" y1="57963" x2="62187" y2="61574"/>
                        <a14:foregroundMark x1="23333" y1="71667" x2="23333" y2="71667"/>
                        <a14:foregroundMark x1="40573" y1="39444" x2="40573" y2="39444"/>
                        <a14:backgroundMark x1="38542" y1="80926" x2="38542" y2="80926"/>
                        <a14:backgroundMark x1="39115" y1="80926" x2="38385" y2="81296"/>
                      </a14:backgroundRemoval>
                    </a14:imgEffect>
                  </a14:imgLayer>
                </a14:imgProps>
              </a:ext>
            </a:extLst>
          </a:blip>
          <a:srcRect l="22683" t="36802" r="36243" b="18685"/>
          <a:stretch/>
        </p:blipFill>
        <p:spPr>
          <a:xfrm>
            <a:off x="9209232" y="1764396"/>
            <a:ext cx="1802340" cy="118022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E466BD2-4789-4057-A899-CC6121533AEF}"/>
              </a:ext>
            </a:extLst>
          </p:cNvPr>
          <p:cNvSpPr/>
          <p:nvPr/>
        </p:nvSpPr>
        <p:spPr>
          <a:xfrm>
            <a:off x="8729831" y="3299156"/>
            <a:ext cx="2761141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Разливы нефти на воде приводят к </a:t>
            </a:r>
            <a:r>
              <a:rPr lang="ru-RU" sz="2000" b="1" dirty="0"/>
              <a:t>гибели</a:t>
            </a:r>
            <a:r>
              <a:rPr lang="ru-RU" dirty="0"/>
              <a:t> рыбы, птиц, а также морских животных, включая китов и дельфинов. </a:t>
            </a:r>
            <a:endParaRPr lang="ru-RU" dirty="0" smtClean="0"/>
          </a:p>
          <a:p>
            <a:pPr algn="just"/>
            <a:r>
              <a:rPr lang="ru-RU" dirty="0" smtClean="0"/>
              <a:t>Пример: экологический ущерб </a:t>
            </a:r>
            <a:r>
              <a:rPr lang="ru-RU" dirty="0"/>
              <a:t>на </a:t>
            </a:r>
            <a:r>
              <a:rPr lang="ru-RU" b="1" dirty="0" smtClean="0"/>
              <a:t>146 </a:t>
            </a:r>
            <a:r>
              <a:rPr lang="ru-RU" b="1" dirty="0"/>
              <a:t>млрд </a:t>
            </a:r>
            <a:r>
              <a:rPr lang="ru-RU" dirty="0" smtClean="0"/>
              <a:t>руб (АО «НТЭК» 2020)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3590C82-DDF3-4CAC-B314-CDB596EC6F7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5463" b="79722" l="31042" r="56927">
                        <a14:foregroundMark x1="35469" y1="35463" x2="35469" y2="35463"/>
                        <a14:foregroundMark x1="53021" y1="59074" x2="53021" y2="59074"/>
                        <a14:foregroundMark x1="40156" y1="79722" x2="40156" y2="79722"/>
                        <a14:foregroundMark x1="46615" y1="76944" x2="46615" y2="76944"/>
                        <a14:foregroundMark x1="36771" y1="69352" x2="36771" y2="69352"/>
                        <a14:foregroundMark x1="32188" y1="66944" x2="32188" y2="66944"/>
                        <a14:foregroundMark x1="31146" y1="50463" x2="31146" y2="50463"/>
                        <a14:foregroundMark x1="50938" y1="41574" x2="50938" y2="41574"/>
                      </a14:backgroundRemoval>
                    </a14:imgEffect>
                  </a14:imgLayer>
                </a14:imgProps>
              </a:ext>
            </a:extLst>
          </a:blip>
          <a:srcRect l="27812" t="30695" r="39766" b="15972"/>
          <a:stretch/>
        </p:blipFill>
        <p:spPr>
          <a:xfrm rot="16200000">
            <a:off x="3469210" y="1542775"/>
            <a:ext cx="1579658" cy="1723078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B247D05-D6CC-49C3-8625-42B73E1B0EA3}"/>
              </a:ext>
            </a:extLst>
          </p:cNvPr>
          <p:cNvSpPr/>
          <p:nvPr/>
        </p:nvSpPr>
        <p:spPr>
          <a:xfrm>
            <a:off x="2643211" y="3302010"/>
            <a:ext cx="322135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Ежегодно в стране происходит около </a:t>
            </a:r>
            <a:r>
              <a:rPr lang="ru-RU" sz="2000" b="1" dirty="0"/>
              <a:t>10 тысяч</a:t>
            </a:r>
            <a:r>
              <a:rPr lang="ru-RU" dirty="0"/>
              <a:t> разливов на промысловых нефтепроводах (Министерства природных ресурсов и экологии РФ)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E28D2672-2051-415C-9DE4-9526E23B544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944" b="84815" l="23698" r="61667">
                        <a14:foregroundMark x1="42604" y1="28981" x2="43125" y2="52315"/>
                        <a14:foregroundMark x1="43125" y1="52315" x2="43073" y2="52870"/>
                        <a14:foregroundMark x1="43073" y1="71204" x2="43073" y2="71204"/>
                        <a14:foregroundMark x1="60781" y1="62593" x2="60781" y2="62593"/>
                        <a14:foregroundMark x1="61667" y1="45278" x2="61667" y2="45278"/>
                        <a14:foregroundMark x1="57135" y1="27222" x2="57135" y2="27222"/>
                        <a14:foregroundMark x1="32188" y1="22037" x2="32188" y2="22037"/>
                        <a14:foregroundMark x1="27969" y1="28981" x2="24479" y2="42500"/>
                        <a14:foregroundMark x1="24479" y1="42500" x2="24010" y2="47222"/>
                        <a14:foregroundMark x1="23906" y1="55000" x2="26667" y2="68333"/>
                        <a14:foregroundMark x1="26667" y1="68333" x2="27604" y2="70648"/>
                        <a14:foregroundMark x1="30156" y1="76204" x2="38229" y2="83426"/>
                        <a14:foregroundMark x1="43281" y1="84815" x2="51198" y2="81481"/>
                        <a14:foregroundMark x1="51198" y1="81481" x2="51823" y2="80648"/>
                        <a14:foregroundMark x1="54323" y1="78426" x2="57552" y2="73981"/>
                        <a14:foregroundMark x1="57552" y1="73981" x2="60729" y2="63704"/>
                        <a14:foregroundMark x1="38073" y1="18611" x2="45104" y2="17037"/>
                        <a14:foregroundMark x1="48438" y1="18704" x2="51354" y2="20000"/>
                        <a14:foregroundMark x1="23854" y1="47593" x2="23698" y2="50370"/>
                      </a14:backgroundRemoval>
                    </a14:imgEffect>
                  </a14:imgLayer>
                </a14:imgProps>
              </a:ext>
            </a:extLst>
          </a:blip>
          <a:srcRect l="21836" t="15023" r="36328" b="13890"/>
          <a:stretch/>
        </p:blipFill>
        <p:spPr>
          <a:xfrm>
            <a:off x="10819528" y="5586916"/>
            <a:ext cx="671444" cy="641769"/>
          </a:xfrm>
          <a:prstGeom prst="rect">
            <a:avLst/>
          </a:prstGeom>
        </p:spPr>
      </p:pic>
      <p:sp>
        <p:nvSpPr>
          <p:cNvPr id="17" name="Номер слайда 9">
            <a:extLst>
              <a:ext uri="{FF2B5EF4-FFF2-40B4-BE49-F238E27FC236}">
                <a16:creationId xmlns="" xmlns:a16="http://schemas.microsoft.com/office/drawing/2014/main" id="{8C4ED574-98A3-4665-B046-2C487800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4</a:t>
            </a:fld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9750" y="5096878"/>
            <a:ext cx="2664183" cy="1498495"/>
          </a:xfrm>
          <a:prstGeom prst="rect">
            <a:avLst/>
          </a:prstGeom>
        </p:spPr>
      </p:pic>
      <p:pic>
        <p:nvPicPr>
          <p:cNvPr id="1026" name="Picture 2" descr="https://www.saveplanet.su/files/images/razliv_nefti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948" y="5096878"/>
            <a:ext cx="2533613" cy="149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Оборудование, необходимое для ликвидации разливов нефти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576" y="5096878"/>
            <a:ext cx="2131572" cy="149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10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04E6D3-E49A-4C02-943B-637C6DAF8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762" y="1137025"/>
            <a:ext cx="8409895" cy="189833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Главной </a:t>
            </a:r>
            <a:r>
              <a:rPr lang="ru-RU" dirty="0"/>
              <a:t>задачей проекта стала разработка </a:t>
            </a:r>
            <a:r>
              <a:rPr lang="ru-RU" b="1" dirty="0"/>
              <a:t>высокоэффективного экологически безопасного сорбента</a:t>
            </a:r>
            <a:r>
              <a:rPr lang="ru-RU" dirty="0"/>
              <a:t>, обладающего набором «идеальных» характеристик </a:t>
            </a:r>
            <a:r>
              <a:rPr lang="ru-RU" dirty="0" smtClean="0"/>
              <a:t>для устранения аварийный ситуаций при разливе </a:t>
            </a:r>
            <a:r>
              <a:rPr lang="ru-RU" dirty="0"/>
              <a:t>нефти и нефтепродуктов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E674D9B9-6EB8-405A-98EC-8C89D76DA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5560" y="0"/>
            <a:ext cx="1996440" cy="969013"/>
          </a:xfrm>
        </p:spPr>
        <p:txBody>
          <a:bodyPr>
            <a:norm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ешение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9D7912C-ACAC-4174-A373-E2B9EB6274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936" b="72667" l="29616" r="55116">
                        <a14:foregroundMark x1="38906" y1="45278" x2="38906" y2="45278"/>
                        <a14:foregroundMark x1="47396" y1="46481" x2="47396" y2="46481"/>
                        <a14:foregroundMark x1="35729" y1="57130" x2="35729" y2="57778"/>
                        <a14:foregroundMark x1="39531" y1="68056" x2="39531" y2="68056"/>
                        <a14:foregroundMark x1="48385" y1="69537" x2="48385" y2="69537"/>
                      </a14:backgroundRemoval>
                    </a14:imgEffect>
                  </a14:imgLayer>
                </a14:imgProps>
              </a:ext>
            </a:extLst>
          </a:blip>
          <a:srcRect l="31081" t="38095" r="45136" b="23492"/>
          <a:stretch/>
        </p:blipFill>
        <p:spPr>
          <a:xfrm>
            <a:off x="4836674" y="3298677"/>
            <a:ext cx="1093428" cy="99342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C3930FA-B204-4E8C-ACBF-7B08A74634D7}"/>
              </a:ext>
            </a:extLst>
          </p:cNvPr>
          <p:cNvSpPr/>
          <p:nvPr/>
        </p:nvSpPr>
        <p:spPr>
          <a:xfrm>
            <a:off x="4829380" y="4446031"/>
            <a:ext cx="145392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Извлечение </a:t>
            </a:r>
            <a:r>
              <a:rPr lang="ru-RU" dirty="0"/>
              <a:t>нефти (</a:t>
            </a:r>
            <a:r>
              <a:rPr lang="ru-RU" sz="2000" b="1" dirty="0"/>
              <a:t>до 98-99 %</a:t>
            </a:r>
            <a:r>
              <a:rPr lang="ru-RU" dirty="0"/>
              <a:t>) </a:t>
            </a:r>
            <a:r>
              <a:rPr lang="ru-RU" dirty="0" smtClean="0"/>
              <a:t>с </a:t>
            </a:r>
            <a:r>
              <a:rPr lang="ru-RU" dirty="0" err="1" smtClean="0"/>
              <a:t>возвраще-нием</a:t>
            </a:r>
            <a:r>
              <a:rPr lang="ru-RU" dirty="0" smtClean="0"/>
              <a:t> ее в технологический цикл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69D26A3-CDDC-42CF-B65F-D5DA59558A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000" b="81852" l="25000" r="61250">
                        <a14:foregroundMark x1="45052" y1="20556" x2="50573" y2="22037"/>
                        <a14:foregroundMark x1="50573" y1="22037" x2="55313" y2="26574"/>
                        <a14:foregroundMark x1="55313" y1="26574" x2="60313" y2="42778"/>
                        <a14:foregroundMark x1="60313" y1="42778" x2="60260" y2="61667"/>
                        <a14:foregroundMark x1="60260" y1="61667" x2="57708" y2="69630"/>
                        <a14:foregroundMark x1="57708" y1="69630" x2="53802" y2="75370"/>
                        <a14:foregroundMark x1="53802" y1="75370" x2="43333" y2="81019"/>
                        <a14:foregroundMark x1="43333" y1="81019" x2="37917" y2="79444"/>
                        <a14:foregroundMark x1="37917" y1="79444" x2="33646" y2="74537"/>
                        <a14:foregroundMark x1="33646" y1="74537" x2="29167" y2="56759"/>
                        <a14:foregroundMark x1="29167" y1="56759" x2="28125" y2="47315"/>
                        <a14:foregroundMark x1="28125" y1="47315" x2="30052" y2="49259"/>
                        <a14:foregroundMark x1="45052" y1="34815" x2="45729" y2="44815"/>
                        <a14:foregroundMark x1="45729" y1="44815" x2="44479" y2="53889"/>
                        <a14:foregroundMark x1="44479" y1="53889" x2="40469" y2="59630"/>
                        <a14:foregroundMark x1="40469" y1="59630" x2="40365" y2="59630"/>
                        <a14:foregroundMark x1="25000" y1="50278" x2="28438" y2="41481"/>
                        <a14:foregroundMark x1="28438" y1="41759" x2="30938" y2="49444"/>
                        <a14:foregroundMark x1="30938" y1="49444" x2="30938" y2="49444"/>
                        <a14:foregroundMark x1="43906" y1="81019" x2="47083" y2="81852"/>
                        <a14:foregroundMark x1="60938" y1="40463" x2="61302" y2="59907"/>
                        <a14:foregroundMark x1="61302" y1="59907" x2="60833" y2="61667"/>
                        <a14:foregroundMark x1="44115" y1="20185" x2="47448" y2="20000"/>
                        <a14:foregroundMark x1="52344" y1="38704" x2="52344" y2="38704"/>
                        <a14:foregroundMark x1="54635" y1="50926" x2="54635" y2="50926"/>
                        <a14:foregroundMark x1="52031" y1="63519" x2="52031" y2="63519"/>
                        <a14:foregroundMark x1="44583" y1="69167" x2="44583" y2="69167"/>
                      </a14:backgroundRemoval>
                    </a14:imgEffect>
                  </a14:imgLayer>
                </a14:imgProps>
              </a:ext>
            </a:extLst>
          </a:blip>
          <a:srcRect l="22947" t="16826" r="36429" b="14603"/>
          <a:stretch/>
        </p:blipFill>
        <p:spPr>
          <a:xfrm>
            <a:off x="2171497" y="3476989"/>
            <a:ext cx="947847" cy="899933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410093B0-B57D-47A9-A239-1634CB521101}"/>
              </a:ext>
            </a:extLst>
          </p:cNvPr>
          <p:cNvSpPr/>
          <p:nvPr/>
        </p:nvSpPr>
        <p:spPr>
          <a:xfrm>
            <a:off x="2005402" y="4468277"/>
            <a:ext cx="14270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C</a:t>
            </a:r>
            <a:r>
              <a:rPr lang="ru-RU" sz="2000" dirty="0" smtClean="0"/>
              <a:t>обирает </a:t>
            </a:r>
            <a:r>
              <a:rPr lang="ru-RU" sz="2000" dirty="0"/>
              <a:t>нефть быстрее в </a:t>
            </a:r>
            <a:r>
              <a:rPr lang="ru-RU" sz="2400" b="1" dirty="0"/>
              <a:t>10 раз</a:t>
            </a:r>
            <a:endParaRPr lang="ru-RU" sz="2000" b="1" dirty="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56AA4AE4-CDC7-41B7-8343-2992DDB41ED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7778" b="88056" l="25000" r="61250">
                        <a14:foregroundMark x1="34635" y1="20463" x2="37031" y2="41019"/>
                        <a14:foregroundMark x1="37031" y1="41019" x2="34219" y2="88056"/>
                        <a14:foregroundMark x1="26146" y1="56852" x2="44115" y2="58704"/>
                        <a14:foregroundMark x1="44115" y1="58704" x2="53229" y2="56667"/>
                        <a14:foregroundMark x1="53229" y1="56667" x2="56823" y2="53056"/>
                        <a14:foregroundMark x1="56823" y1="53056" x2="58594" y2="46759"/>
                        <a14:foregroundMark x1="58594" y1="46759" x2="59271" y2="39815"/>
                        <a14:foregroundMark x1="59271" y1="39815" x2="57448" y2="33333"/>
                        <a14:foregroundMark x1="57448" y1="33333" x2="47969" y2="23426"/>
                        <a14:foregroundMark x1="47969" y1="23426" x2="39271" y2="21574"/>
                        <a14:foregroundMark x1="39271" y1="21574" x2="34688" y2="21944"/>
                        <a14:foregroundMark x1="34688" y1="21944" x2="34219" y2="22222"/>
                        <a14:foregroundMark x1="25000" y1="55556" x2="25000" y2="55556"/>
                        <a14:foregroundMark x1="32396" y1="17500" x2="47083" y2="18426"/>
                        <a14:foregroundMark x1="47083" y1="18426" x2="52031" y2="17778"/>
                        <a14:foregroundMark x1="61146" y1="32407" x2="61250" y2="45741"/>
                      </a14:backgroundRemoval>
                    </a14:imgEffect>
                  </a14:imgLayer>
                </a14:imgProps>
              </a:ext>
            </a:extLst>
          </a:blip>
          <a:srcRect l="22818" t="15023" r="36629" b="8254"/>
          <a:stretch/>
        </p:blipFill>
        <p:spPr>
          <a:xfrm>
            <a:off x="3586891" y="3379764"/>
            <a:ext cx="845647" cy="899932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CC7CD687-5186-4E82-965E-7C6C92F5E540}"/>
              </a:ext>
            </a:extLst>
          </p:cNvPr>
          <p:cNvSpPr/>
          <p:nvPr/>
        </p:nvSpPr>
        <p:spPr>
          <a:xfrm>
            <a:off x="3469319" y="4468277"/>
            <a:ext cx="142705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Дешевле чем у конкурентов на </a:t>
            </a:r>
            <a:r>
              <a:rPr lang="ru-RU" sz="2400" b="1" dirty="0"/>
              <a:t>20% </a:t>
            </a:r>
            <a:endParaRPr lang="ru-RU" b="1" dirty="0"/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649E0D9E-EFE7-49D2-A267-820B8294415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7315" b="80093" l="26875" r="58802">
                        <a14:foregroundMark x1="44635" y1="42037" x2="45156" y2="58056"/>
                        <a14:foregroundMark x1="45156" y1="58056" x2="41875" y2="62685"/>
                        <a14:foregroundMark x1="41875" y1="62685" x2="32813" y2="61111"/>
                        <a14:foregroundMark x1="32813" y1="61111" x2="32552" y2="58241"/>
                        <a14:foregroundMark x1="40365" y1="57963" x2="36927" y2="60278"/>
                        <a14:foregroundMark x1="31927" y1="56204" x2="27135" y2="63611"/>
                        <a14:foregroundMark x1="27656" y1="64074" x2="27552" y2="80000"/>
                        <a14:foregroundMark x1="29167" y1="79815" x2="41354" y2="80370"/>
                        <a14:foregroundMark x1="41354" y1="80370" x2="45521" y2="80093"/>
                        <a14:foregroundMark x1="45521" y1="80093" x2="48542" y2="74907"/>
                        <a14:foregroundMark x1="48542" y1="74907" x2="48490" y2="64907"/>
                        <a14:foregroundMark x1="44271" y1="35556" x2="48073" y2="31944"/>
                        <a14:foregroundMark x1="48073" y1="31944" x2="52448" y2="32500"/>
                        <a14:foregroundMark x1="52448" y1="32500" x2="48490" y2="35185"/>
                        <a14:foregroundMark x1="48490" y1="35185" x2="48281" y2="35185"/>
                        <a14:foregroundMark x1="52865" y1="30000" x2="56771" y2="31759"/>
                        <a14:foregroundMark x1="56771" y1="31759" x2="53281" y2="35185"/>
                        <a14:foregroundMark x1="53281" y1="35185" x2="53802" y2="33611"/>
                        <a14:foregroundMark x1="53750" y1="27407" x2="53750" y2="27407"/>
                        <a14:foregroundMark x1="58490" y1="33333" x2="58802" y2="33796"/>
                      </a14:backgroundRemoval>
                    </a14:imgEffect>
                  </a14:imgLayer>
                </a14:imgProps>
              </a:ext>
            </a:extLst>
          </a:blip>
          <a:srcRect l="23750" t="25874" r="38963" b="17188"/>
          <a:stretch/>
        </p:blipFill>
        <p:spPr>
          <a:xfrm>
            <a:off x="450533" y="3374459"/>
            <a:ext cx="1156551" cy="993421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B969236-5F6B-466F-A170-5F8F69FEDBEB}"/>
              </a:ext>
            </a:extLst>
          </p:cNvPr>
          <p:cNvSpPr/>
          <p:nvPr/>
        </p:nvSpPr>
        <p:spPr>
          <a:xfrm>
            <a:off x="-518" y="4468277"/>
            <a:ext cx="188748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Встраивается</a:t>
            </a:r>
            <a:r>
              <a:rPr lang="ru-RU" dirty="0"/>
              <a:t> в существующую технологическую и логистическую цепочку предприятий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FB1FD87D-C4C8-49DB-874C-2C10217B34D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056" b="80833" l="30417" r="55417">
                        <a14:foregroundMark x1="46615" y1="18056" x2="46615" y2="18056"/>
                        <a14:foregroundMark x1="55104" y1="53611" x2="55104" y2="53611"/>
                        <a14:foregroundMark x1="42604" y1="80833" x2="42604" y2="80833"/>
                        <a14:foregroundMark x1="30469" y1="58889" x2="30469" y2="58889"/>
                      </a14:backgroundRemoval>
                    </a14:imgEffect>
                  </a14:imgLayer>
                </a14:imgProps>
              </a:ext>
            </a:extLst>
          </a:blip>
          <a:srcRect l="27305" t="14411" r="41450" b="14413"/>
          <a:stretch/>
        </p:blipFill>
        <p:spPr>
          <a:xfrm>
            <a:off x="7921502" y="3168937"/>
            <a:ext cx="996657" cy="1277094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3720C073-6835-48DB-9399-BF1C697A63C4}"/>
              </a:ext>
            </a:extLst>
          </p:cNvPr>
          <p:cNvSpPr/>
          <p:nvPr/>
        </p:nvSpPr>
        <p:spPr>
          <a:xfrm>
            <a:off x="7640317" y="4324747"/>
            <a:ext cx="1750571" cy="203132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dirty="0"/>
              <a:t>Нефтесорбент способен к </a:t>
            </a:r>
            <a:r>
              <a:rPr lang="ru-RU" dirty="0" err="1" smtClean="0"/>
              <a:t>самостоя</a:t>
            </a:r>
            <a:r>
              <a:rPr lang="ru-RU" dirty="0" smtClean="0"/>
              <a:t>-тельному </a:t>
            </a:r>
            <a:r>
              <a:rPr lang="ru-RU" dirty="0"/>
              <a:t>разложению на воду и углекислый газ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374869" y="4433748"/>
            <a:ext cx="1268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Повторное </a:t>
            </a:r>
            <a:r>
              <a:rPr lang="ru-RU" dirty="0" err="1" smtClean="0"/>
              <a:t>использо-вание</a:t>
            </a:r>
            <a:r>
              <a:rPr lang="ru-RU" dirty="0" smtClean="0"/>
              <a:t> </a:t>
            </a:r>
            <a:r>
              <a:rPr lang="ru-RU" dirty="0"/>
              <a:t>сорбента</a:t>
            </a:r>
          </a:p>
        </p:txBody>
      </p:sp>
      <p:pic>
        <p:nvPicPr>
          <p:cNvPr id="1026" name="Picture 2" descr="Повторное использование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868" y="3342168"/>
            <a:ext cx="1091580" cy="109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40000"/>
                    </a14:imgEffect>
                    <a14:imgEffect>
                      <a14:brightnessContrast contrast="-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90888" y="1137025"/>
            <a:ext cx="2654210" cy="1492993"/>
          </a:xfrm>
          <a:prstGeom prst="rect">
            <a:avLst/>
          </a:prstGeom>
        </p:spPr>
      </p:pic>
      <p:pic>
        <p:nvPicPr>
          <p:cNvPr id="2050" name="Picture 2" descr="Сколько съедают киты в день и чем они питаются, исследование ученых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499" y="2725834"/>
            <a:ext cx="2680988" cy="178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раб в море (66 фото) - 66 фото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067" r="2967" b="8000"/>
          <a:stretch/>
        </p:blipFill>
        <p:spPr bwMode="auto">
          <a:xfrm>
            <a:off x="9390052" y="4608974"/>
            <a:ext cx="2655046" cy="150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z="1600" smtClean="0"/>
              <a:t>5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9860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31B0764-4A25-4C27-B719-951591AAD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762" y="1270453"/>
            <a:ext cx="11436124" cy="2487053"/>
          </a:xfrm>
        </p:spPr>
        <p:txBody>
          <a:bodyPr/>
          <a:lstStyle/>
          <a:p>
            <a:pPr marL="0" indent="0" algn="just">
              <a:buNone/>
            </a:pPr>
            <a:r>
              <a:rPr lang="ru-RU" spc="-5" dirty="0">
                <a:solidFill>
                  <a:srgbClr val="0D0D0D"/>
                </a:solidFill>
                <a:cs typeface="Calibri"/>
              </a:rPr>
              <a:t>Сорбент за счет развитой пористой структуры эффективно собирает за короткое время и удерживает в себе 98-99% нефтепродуктов без их вымывания даже при водотоке.  </a:t>
            </a:r>
          </a:p>
          <a:p>
            <a:pPr marL="0" indent="0" algn="just">
              <a:buNone/>
            </a:pPr>
            <a:r>
              <a:rPr lang="ru-RU" spc="-5" dirty="0">
                <a:solidFill>
                  <a:srgbClr val="0D0D0D"/>
                </a:solidFill>
                <a:cs typeface="Calibri"/>
              </a:rPr>
              <a:t>При этом нефтяное пятно локализуется на месте, не давая загрязнению распространяться</a:t>
            </a:r>
            <a:r>
              <a:rPr lang="ru-RU" spc="-5" dirty="0" smtClean="0">
                <a:solidFill>
                  <a:srgbClr val="0D0D0D"/>
                </a:solidFill>
                <a:cs typeface="Calibri"/>
              </a:rPr>
              <a:t>. </a:t>
            </a: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FD19EAE1-E957-4758-9C79-F60D3D95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9603" y="0"/>
            <a:ext cx="2526960" cy="78105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94C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</a:t>
            </a:r>
            <a:endParaRPr lang="ru-RU" sz="3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0B7F128-29A6-498B-BADA-6D992575FF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</a:extLst>
          </a:blip>
          <a:srcRect l="43303" t="47142" r="33839" b="29682"/>
          <a:stretch/>
        </p:blipFill>
        <p:spPr>
          <a:xfrm>
            <a:off x="439806" y="3757506"/>
            <a:ext cx="2691308" cy="15348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E28FFBF-12A5-48BF-9B59-85E09FE7F5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4732" t="42381" r="39750" b="31746"/>
          <a:stretch/>
        </p:blipFill>
        <p:spPr>
          <a:xfrm>
            <a:off x="3406654" y="3757506"/>
            <a:ext cx="2693011" cy="153585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263DC92-B309-460A-9499-68D071F3C13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8992" t="44762" r="37662" b="31429"/>
          <a:stretch/>
        </p:blipFill>
        <p:spPr>
          <a:xfrm>
            <a:off x="6333647" y="3757506"/>
            <a:ext cx="2675660" cy="15348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2694412-D8A0-477D-91BB-3D1145D54F5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2410" t="36984" r="30305" b="35238"/>
          <a:stretch/>
        </p:blipFill>
        <p:spPr>
          <a:xfrm>
            <a:off x="9202263" y="3751205"/>
            <a:ext cx="2691308" cy="15411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0630F59-F341-4AD1-81D8-EBE7293D41EE}"/>
              </a:ext>
            </a:extLst>
          </p:cNvPr>
          <p:cNvSpPr txBox="1"/>
          <p:nvPr/>
        </p:nvSpPr>
        <p:spPr>
          <a:xfrm>
            <a:off x="455454" y="3664429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1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1785C19-F649-4B9F-A09D-F8CE36515466}"/>
              </a:ext>
            </a:extLst>
          </p:cNvPr>
          <p:cNvSpPr txBox="1"/>
          <p:nvPr/>
        </p:nvSpPr>
        <p:spPr>
          <a:xfrm>
            <a:off x="3406654" y="3664429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2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2C52075-0C3B-4A9D-8FB8-B00A112C8FF2}"/>
              </a:ext>
            </a:extLst>
          </p:cNvPr>
          <p:cNvSpPr txBox="1"/>
          <p:nvPr/>
        </p:nvSpPr>
        <p:spPr>
          <a:xfrm>
            <a:off x="6333647" y="3664429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32DDB68-D447-401A-B74B-70B5EC38D5DF}"/>
              </a:ext>
            </a:extLst>
          </p:cNvPr>
          <p:cNvSpPr txBox="1"/>
          <p:nvPr/>
        </p:nvSpPr>
        <p:spPr>
          <a:xfrm>
            <a:off x="9243289" y="3664429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4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8CCEFD7-7356-4CA9-A003-89EDD1317CCA}"/>
              </a:ext>
            </a:extLst>
          </p:cNvPr>
          <p:cNvSpPr txBox="1"/>
          <p:nvPr/>
        </p:nvSpPr>
        <p:spPr>
          <a:xfrm>
            <a:off x="478829" y="5413562"/>
            <a:ext cx="2675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Наливаем нефть, имитируя разлив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02C81E9-ADAF-451E-9C64-0280CC26B3FA}"/>
              </a:ext>
            </a:extLst>
          </p:cNvPr>
          <p:cNvSpPr txBox="1"/>
          <p:nvPr/>
        </p:nvSpPr>
        <p:spPr>
          <a:xfrm>
            <a:off x="3358306" y="5413562"/>
            <a:ext cx="2704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Насыпаем </a:t>
            </a:r>
            <a:r>
              <a:rPr lang="ru-RU" sz="2400" dirty="0" err="1"/>
              <a:t>нефтесорбент</a:t>
            </a:r>
            <a:endParaRPr lang="ru-RU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CA5C336-E3CF-4487-9E1E-5A4283B7C3B9}"/>
              </a:ext>
            </a:extLst>
          </p:cNvPr>
          <p:cNvSpPr txBox="1"/>
          <p:nvPr/>
        </p:nvSpPr>
        <p:spPr>
          <a:xfrm>
            <a:off x="6363812" y="5381296"/>
            <a:ext cx="2675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Ждём 30 секунд, наблюдая абсорбцию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0C977F5-17EA-446B-9AD6-C1EEF192103F}"/>
              </a:ext>
            </a:extLst>
          </p:cNvPr>
          <p:cNvSpPr txBox="1"/>
          <p:nvPr/>
        </p:nvSpPr>
        <p:spPr>
          <a:xfrm>
            <a:off x="9243289" y="5413562"/>
            <a:ext cx="2417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/>
              <a:t>Собираем нефть </a:t>
            </a:r>
          </a:p>
        </p:txBody>
      </p:sp>
      <p:sp>
        <p:nvSpPr>
          <p:cNvPr id="19" name="Номер слайда 9">
            <a:extLst>
              <a:ext uri="{FF2B5EF4-FFF2-40B4-BE49-F238E27FC236}">
                <a16:creationId xmlns="" xmlns:a16="http://schemas.microsoft.com/office/drawing/2014/main" id="{5E896EE6-896E-485D-8615-F6A281A88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6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044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FD19EAE1-E957-4758-9C79-F60D3D95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3142" y="0"/>
            <a:ext cx="2558858" cy="781050"/>
          </a:xfrm>
        </p:spPr>
        <p:txBody>
          <a:bodyPr>
            <a:noAutofit/>
          </a:bodyPr>
          <a:lstStyle/>
          <a:p>
            <a:r>
              <a:rPr lang="ru-RU" sz="4300" b="1" dirty="0" smtClean="0">
                <a:solidFill>
                  <a:srgbClr val="94C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</a:t>
            </a:r>
            <a:endParaRPr lang="ru-RU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0630F59-F341-4AD1-81D8-EBE7293D41EE}"/>
              </a:ext>
            </a:extLst>
          </p:cNvPr>
          <p:cNvSpPr txBox="1"/>
          <p:nvPr/>
        </p:nvSpPr>
        <p:spPr>
          <a:xfrm>
            <a:off x="455454" y="3664429"/>
            <a:ext cx="446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1785C19-F649-4B9F-A09D-F8CE36515466}"/>
              </a:ext>
            </a:extLst>
          </p:cNvPr>
          <p:cNvSpPr txBox="1"/>
          <p:nvPr/>
        </p:nvSpPr>
        <p:spPr>
          <a:xfrm>
            <a:off x="3406654" y="3664429"/>
            <a:ext cx="446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2C52075-0C3B-4A9D-8FB8-B00A112C8FF2}"/>
              </a:ext>
            </a:extLst>
          </p:cNvPr>
          <p:cNvSpPr txBox="1"/>
          <p:nvPr/>
        </p:nvSpPr>
        <p:spPr>
          <a:xfrm>
            <a:off x="6333647" y="3664429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32DDB68-D447-401A-B74B-70B5EC38D5DF}"/>
              </a:ext>
            </a:extLst>
          </p:cNvPr>
          <p:cNvSpPr txBox="1"/>
          <p:nvPr/>
        </p:nvSpPr>
        <p:spPr>
          <a:xfrm>
            <a:off x="9243289" y="3664429"/>
            <a:ext cx="446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8CCEFD7-7356-4CA9-A003-89EDD1317CCA}"/>
              </a:ext>
            </a:extLst>
          </p:cNvPr>
          <p:cNvSpPr txBox="1"/>
          <p:nvPr/>
        </p:nvSpPr>
        <p:spPr>
          <a:xfrm>
            <a:off x="532390" y="5228895"/>
            <a:ext cx="2675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0C977F5-17EA-446B-9AD6-C1EEF192103F}"/>
              </a:ext>
            </a:extLst>
          </p:cNvPr>
          <p:cNvSpPr txBox="1"/>
          <p:nvPr/>
        </p:nvSpPr>
        <p:spPr>
          <a:xfrm>
            <a:off x="10359877" y="541356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19" name="Номер слайда 9">
            <a:extLst>
              <a:ext uri="{FF2B5EF4-FFF2-40B4-BE49-F238E27FC236}">
                <a16:creationId xmlns="" xmlns:a16="http://schemas.microsoft.com/office/drawing/2014/main" id="{5E896EE6-896E-485D-8615-F6A281A88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7</a:t>
            </a:fld>
            <a:endParaRPr lang="ru-RU" sz="16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9289" t="16214" r="19509" b="7328"/>
          <a:stretch/>
        </p:blipFill>
        <p:spPr>
          <a:xfrm>
            <a:off x="4094296" y="2051912"/>
            <a:ext cx="4516303" cy="3360738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120940" y="2051912"/>
            <a:ext cx="3732028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dirty="0" smtClean="0"/>
              <a:t>Автономный </a:t>
            </a:r>
            <a:r>
              <a:rPr lang="ru-RU" sz="1900" dirty="0"/>
              <a:t>распылитель </a:t>
            </a:r>
            <a:r>
              <a:rPr lang="ru-RU" sz="1900" dirty="0" smtClean="0"/>
              <a:t>сорбента вместимостью до 10 кг </a:t>
            </a:r>
            <a:r>
              <a:rPr lang="ru-RU" sz="1900" dirty="0"/>
              <a:t>с электродвигателем предназначен для механизации работ по нанесению сорбента на </a:t>
            </a:r>
            <a:r>
              <a:rPr lang="ru-RU" sz="1900" dirty="0" smtClean="0"/>
              <a:t>поверхности, загрязненные </a:t>
            </a:r>
            <a:r>
              <a:rPr lang="ru-RU" sz="1900" dirty="0"/>
              <a:t>нефтью и нефтепродуктами</a:t>
            </a:r>
            <a:r>
              <a:rPr lang="ru-RU" sz="1900" dirty="0" smtClean="0"/>
              <a:t>. </a:t>
            </a:r>
            <a:endParaRPr lang="en-US" sz="1900" dirty="0" smtClean="0"/>
          </a:p>
          <a:p>
            <a:pPr algn="just"/>
            <a:r>
              <a:rPr lang="ru-RU" sz="1900" b="1" dirty="0" smtClean="0"/>
              <a:t>Сорбент </a:t>
            </a:r>
            <a:r>
              <a:rPr lang="ru-RU" sz="1900" b="1" dirty="0"/>
              <a:t>встраивается в </a:t>
            </a:r>
            <a:r>
              <a:rPr lang="ru-RU" sz="1900" b="1" dirty="0" smtClean="0"/>
              <a:t>существующую</a:t>
            </a:r>
            <a:r>
              <a:rPr lang="en-US" sz="1900" b="1" dirty="0" smtClean="0"/>
              <a:t> </a:t>
            </a:r>
            <a:r>
              <a:rPr lang="ru-RU" sz="1900" b="1" dirty="0" smtClean="0"/>
              <a:t>технологическую </a:t>
            </a:r>
            <a:r>
              <a:rPr lang="ru-RU" sz="1900" b="1" dirty="0"/>
              <a:t>и логистическую цепочку предприятий</a:t>
            </a:r>
          </a:p>
          <a:p>
            <a:pPr algn="just"/>
            <a:endParaRPr lang="ru-RU" sz="2400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0262" t="18538" r="30351" b="7856"/>
          <a:stretch/>
        </p:blipFill>
        <p:spPr>
          <a:xfrm>
            <a:off x="8610600" y="1900439"/>
            <a:ext cx="3279866" cy="351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9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9" t="17102" r="32242" b="7353"/>
          <a:stretch/>
        </p:blipFill>
        <p:spPr>
          <a:xfrm>
            <a:off x="7854273" y="1467293"/>
            <a:ext cx="3877865" cy="47096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81807" y="0"/>
            <a:ext cx="1810193" cy="114831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Продукт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847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Назначение — для нефтепродуктов</a:t>
            </a:r>
          </a:p>
          <a:p>
            <a:pPr marL="0" indent="0">
              <a:buNone/>
            </a:pPr>
            <a:r>
              <a:rPr lang="ru-RU" dirty="0"/>
              <a:t>Состав — </a:t>
            </a:r>
            <a:r>
              <a:rPr lang="ru-RU" dirty="0" err="1" smtClean="0"/>
              <a:t>гидроксипропилметилцеллюлоза</a:t>
            </a:r>
            <a:r>
              <a:rPr lang="ru-RU" dirty="0" smtClean="0"/>
              <a:t> (ГПМЦ)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Насыпная </a:t>
            </a:r>
            <a:r>
              <a:rPr lang="ru-RU" dirty="0"/>
              <a:t>плотность – от 60 до 90 </a:t>
            </a:r>
            <a:r>
              <a:rPr lang="ru-RU" dirty="0" smtClean="0"/>
              <a:t>кг/м</a:t>
            </a:r>
            <a:r>
              <a:rPr lang="ru-RU" baseline="30000" dirty="0" smtClean="0"/>
              <a:t>3</a:t>
            </a:r>
            <a:endParaRPr lang="ru-RU" baseline="30000" dirty="0"/>
          </a:p>
          <a:p>
            <a:pPr marL="0" indent="0">
              <a:buNone/>
            </a:pPr>
            <a:r>
              <a:rPr lang="ru-RU" dirty="0" smtClean="0"/>
              <a:t>Плавучесть – до 55 часов</a:t>
            </a:r>
          </a:p>
          <a:p>
            <a:pPr marL="0" indent="0">
              <a:buNone/>
            </a:pPr>
            <a:r>
              <a:rPr lang="ru-RU" dirty="0" smtClean="0"/>
              <a:t>Гидрофобность </a:t>
            </a:r>
            <a:r>
              <a:rPr lang="ru-RU" dirty="0"/>
              <a:t>— да</a:t>
            </a:r>
          </a:p>
          <a:p>
            <a:pPr marL="0" indent="0">
              <a:buNone/>
            </a:pPr>
            <a:r>
              <a:rPr lang="ru-RU" dirty="0"/>
              <a:t>Вид — сыпучий материал</a:t>
            </a:r>
          </a:p>
          <a:p>
            <a:pPr marL="0" indent="0">
              <a:buNone/>
            </a:pPr>
            <a:r>
              <a:rPr lang="ru-RU" dirty="0"/>
              <a:t>Вес — </a:t>
            </a:r>
            <a:r>
              <a:rPr lang="ru-RU" dirty="0" smtClean="0"/>
              <a:t>10 кг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335926" y="35725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253455" y="4679803"/>
            <a:ext cx="1079499" cy="46166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SOS-8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z="1600" smtClean="0"/>
              <a:t>8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5269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20BF7CBA-F521-4B26-9A68-642CE1138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3284" y="0"/>
            <a:ext cx="4348716" cy="78105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94C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рынка</a:t>
            </a:r>
            <a:endParaRPr lang="ru-RU" sz="3600" dirty="0"/>
          </a:p>
        </p:txBody>
      </p:sp>
      <p:graphicFrame>
        <p:nvGraphicFramePr>
          <p:cNvPr id="12" name="Объект 3">
            <a:extLst>
              <a:ext uri="{FF2B5EF4-FFF2-40B4-BE49-F238E27FC236}">
                <a16:creationId xmlns="" xmlns:a16="http://schemas.microsoft.com/office/drawing/2014/main" id="{FE26D562-57B1-4549-8A40-F3DB87FCA7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765561"/>
              </p:ext>
            </p:extLst>
          </p:nvPr>
        </p:nvGraphicFramePr>
        <p:xfrm>
          <a:off x="435919" y="1180761"/>
          <a:ext cx="6003381" cy="2413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30154E3E-F348-4D8D-A7E6-5629AED8812B}"/>
              </a:ext>
            </a:extLst>
          </p:cNvPr>
          <p:cNvSpPr/>
          <p:nvPr/>
        </p:nvSpPr>
        <p:spPr>
          <a:xfrm>
            <a:off x="303146" y="3585096"/>
            <a:ext cx="45349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Структура рыночных долей основных видов сорбентов нефтепродуктов на российском рынке в 2022 г. (по данным производителей и потребителей рынка), в %</a:t>
            </a: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="" xmlns:a16="http://schemas.microsoft.com/office/drawing/2014/main" id="{301830C8-8D00-45CD-8B78-05357F0944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669655"/>
              </p:ext>
            </p:extLst>
          </p:nvPr>
        </p:nvGraphicFramePr>
        <p:xfrm>
          <a:off x="402704" y="4662313"/>
          <a:ext cx="4050424" cy="1858488"/>
        </p:xfrm>
        <a:graphic>
          <a:graphicData uri="http://schemas.openxmlformats.org/drawingml/2006/table">
            <a:tbl>
              <a:tblPr/>
              <a:tblGrid>
                <a:gridCol w="26700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803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19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Тип сорбента</a:t>
                      </a:r>
                      <a:endParaRPr lang="ru-RU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Стоимость,</a:t>
                      </a:r>
                      <a:br>
                        <a:rPr lang="ru-RU" sz="1200" b="1" kern="12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ru-RU" sz="1200" b="1" kern="12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руб./кг</a:t>
                      </a:r>
                      <a:endParaRPr lang="ru-RU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97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Природные органические</a:t>
                      </a:r>
                      <a:endParaRPr lang="ru-RU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20-40</a:t>
                      </a:r>
                      <a:endParaRPr lang="ru-RU" sz="1200" b="1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9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Синтетические органические</a:t>
                      </a:r>
                      <a:endParaRPr lang="ru-RU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350-550</a:t>
                      </a:r>
                      <a:endParaRPr lang="ru-RU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97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Неорганические</a:t>
                      </a:r>
                      <a:endParaRPr lang="ru-RU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120-520</a:t>
                      </a:r>
                      <a:endParaRPr lang="ru-RU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4C17CC83-B46F-4BD7-9201-9D5255DB613D}"/>
              </a:ext>
            </a:extLst>
          </p:cNvPr>
          <p:cNvSpPr/>
          <p:nvPr/>
        </p:nvSpPr>
        <p:spPr>
          <a:xfrm>
            <a:off x="6381550" y="1143000"/>
            <a:ext cx="53867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 оценкам экспертов, на приобретение сорбентов нефтяные компании </a:t>
            </a:r>
            <a:r>
              <a:rPr lang="ru-RU" b="1" dirty="0"/>
              <a:t>тратят от 100 млн. руб до 1 млрд. руб в год</a:t>
            </a:r>
            <a:r>
              <a:rPr lang="ru-RU" dirty="0"/>
              <a:t>. Как правило, нефтяные компании осуществляют закупки сорбентов через тендер.</a:t>
            </a:r>
          </a:p>
          <a:p>
            <a:r>
              <a:rPr lang="ru-RU" dirty="0"/>
              <a:t>Например, ПАО «Татнефть» на 2019 г. закупил </a:t>
            </a:r>
            <a:r>
              <a:rPr lang="ru-RU" b="1" dirty="0"/>
              <a:t>10 тонн </a:t>
            </a:r>
            <a:r>
              <a:rPr lang="ru-RU" dirty="0"/>
              <a:t>сорбента и 1900 метров </a:t>
            </a:r>
            <a:r>
              <a:rPr lang="ru-RU" dirty="0" err="1"/>
              <a:t>боновых</a:t>
            </a:r>
            <a:r>
              <a:rPr lang="ru-RU" dirty="0"/>
              <a:t> заграждений, о чем говорится в их годовом отчете 2018.</a:t>
            </a: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="" xmlns:a16="http://schemas.microsoft.com/office/drawing/2014/main" id="{6DB1C4D3-56ED-4B2E-8747-2C7D80762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079937"/>
              </p:ext>
            </p:extLst>
          </p:nvPr>
        </p:nvGraphicFramePr>
        <p:xfrm>
          <a:off x="4785632" y="3724977"/>
          <a:ext cx="6982696" cy="2377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823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003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9889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Организатор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Сведения о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dirty="0"/>
                        <a:t>начальной </a:t>
                      </a:r>
                    </a:p>
                    <a:p>
                      <a:pPr algn="ctr"/>
                      <a:r>
                        <a:rPr lang="ru-RU" sz="1600" dirty="0"/>
                        <a:t>цене договора </a:t>
                      </a:r>
                    </a:p>
                    <a:p>
                      <a:pPr algn="ctr"/>
                      <a:r>
                        <a:rPr lang="ru-RU" sz="1600" dirty="0"/>
                        <a:t>(цене лота)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27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ПАО АНК «БАШНЕФТЬ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746 444,97 руб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73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ПАО "АКЦИОНЕРНАЯ НЕФТЯНАЯ КОМПАНИЯ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/>
                        <a:t>"БАШНЕФТЬ"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9 035 799,01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/>
                        <a:t>руб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898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АО «ИРКУТСКНЕФТЕПРОДУКТ»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4 753 392,99 руб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Номер слайда 9">
            <a:extLst>
              <a:ext uri="{FF2B5EF4-FFF2-40B4-BE49-F238E27FC236}">
                <a16:creationId xmlns="" xmlns:a16="http://schemas.microsoft.com/office/drawing/2014/main" id="{7F816EBC-19E3-4870-83C4-E8FB498EF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9</a:t>
            </a:fld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3146" y="6462037"/>
            <a:ext cx="5314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*Данные из частного маркетингового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62820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20BF7CBA-F521-4B26-9A68-642CE1138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9822" y="0"/>
            <a:ext cx="3062178" cy="78105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рынка</a:t>
            </a:r>
            <a:endParaRPr lang="ru-RU" sz="3600" dirty="0"/>
          </a:p>
        </p:txBody>
      </p:sp>
      <p:sp>
        <p:nvSpPr>
          <p:cNvPr id="18" name="Номер слайда 9">
            <a:extLst>
              <a:ext uri="{FF2B5EF4-FFF2-40B4-BE49-F238E27FC236}">
                <a16:creationId xmlns="" xmlns:a16="http://schemas.microsoft.com/office/drawing/2014/main" id="{7F816EBC-19E3-4870-83C4-E8FB498EF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10</a:t>
            </a:fld>
            <a:endParaRPr lang="ru-RU" sz="1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920565" y="2622190"/>
            <a:ext cx="3398811" cy="79112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Мировой рынок </a:t>
            </a:r>
            <a:r>
              <a:rPr lang="ru-RU" dirty="0" err="1" smtClean="0">
                <a:solidFill>
                  <a:schemeClr val="tx1"/>
                </a:solidFill>
              </a:rPr>
              <a:t>нефтесорбентов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911194" y="3478936"/>
            <a:ext cx="3398811" cy="7767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Российский рынок </a:t>
            </a:r>
            <a:r>
              <a:rPr lang="ru-RU" dirty="0" err="1" smtClean="0">
                <a:solidFill>
                  <a:schemeClr val="tx1"/>
                </a:solidFill>
              </a:rPr>
              <a:t>нефтесорбентов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920565" y="4321293"/>
            <a:ext cx="3398811" cy="77673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Объем рынка</a:t>
            </a:r>
            <a:r>
              <a:rPr lang="ru-RU" dirty="0" smtClean="0">
                <a:solidFill>
                  <a:schemeClr val="tx1"/>
                </a:solidFill>
              </a:rPr>
              <a:t>, который </a:t>
            </a:r>
            <a:r>
              <a:rPr lang="ru-RU" b="1" dirty="0" smtClean="0">
                <a:solidFill>
                  <a:schemeClr val="tx1"/>
                </a:solidFill>
              </a:rPr>
              <a:t>мы планируем</a:t>
            </a:r>
            <a:r>
              <a:rPr lang="ru-RU" dirty="0" smtClean="0">
                <a:solidFill>
                  <a:schemeClr val="tx1"/>
                </a:solidFill>
              </a:rPr>
              <a:t> захватить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920565" y="5163650"/>
            <a:ext cx="3398811" cy="7767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Рынок</a:t>
            </a:r>
            <a:r>
              <a:rPr lang="ru-RU" dirty="0" smtClean="0">
                <a:solidFill>
                  <a:schemeClr val="tx1"/>
                </a:solidFill>
              </a:rPr>
              <a:t>, который </a:t>
            </a:r>
            <a:r>
              <a:rPr lang="ru-RU" b="1" dirty="0" smtClean="0">
                <a:solidFill>
                  <a:schemeClr val="tx1"/>
                </a:solidFill>
              </a:rPr>
              <a:t>достигается</a:t>
            </a:r>
            <a:r>
              <a:rPr lang="ru-RU" dirty="0" smtClean="0">
                <a:solidFill>
                  <a:schemeClr val="tx1"/>
                </a:solidFill>
              </a:rPr>
              <a:t> в результате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5781" y="1423771"/>
            <a:ext cx="11191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Целевая аудитория </a:t>
            </a:r>
            <a:r>
              <a:rPr lang="ru-RU" sz="2400" dirty="0" smtClean="0"/>
              <a:t>– нефтедобывающие и нефтеперерабатывающие предприятия 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76"/>
          <a:stretch/>
        </p:blipFill>
        <p:spPr>
          <a:xfrm>
            <a:off x="490889" y="1952578"/>
            <a:ext cx="6429676" cy="46061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39027" y="2632287"/>
            <a:ext cx="1623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3542</a:t>
            </a:r>
            <a:r>
              <a:rPr lang="ru-RU" dirty="0" smtClean="0"/>
              <a:t> млрд руб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39027" y="3462020"/>
            <a:ext cx="1506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270 </a:t>
            </a:r>
            <a:r>
              <a:rPr lang="ru-RU" dirty="0"/>
              <a:t>млрд руб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0173" y="4226597"/>
            <a:ext cx="1563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13,5 </a:t>
            </a:r>
            <a:r>
              <a:rPr lang="ru-RU" dirty="0"/>
              <a:t>млрд руб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56046" y="5335921"/>
            <a:ext cx="1272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 млрд </a:t>
            </a:r>
            <a:r>
              <a:rPr lang="ru-RU" dirty="0"/>
              <a:t>руб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0889" y="6445245"/>
            <a:ext cx="5314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*Данные из частного маркетингового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87180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6527" y="-23306"/>
            <a:ext cx="4165473" cy="106568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Финансовая модель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3897205"/>
              </p:ext>
            </p:extLst>
          </p:nvPr>
        </p:nvGraphicFramePr>
        <p:xfrm>
          <a:off x="825894" y="1537811"/>
          <a:ext cx="10681440" cy="173111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745483"/>
                <a:gridCol w="4093942"/>
                <a:gridCol w="1253238"/>
                <a:gridCol w="992950"/>
                <a:gridCol w="992950"/>
                <a:gridCol w="1185755"/>
                <a:gridCol w="1417122"/>
              </a:tblGrid>
              <a:tr h="46951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№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Наименование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Количество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Стоимость, 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err="1">
                          <a:effectLst/>
                        </a:rPr>
                        <a:t>Аммортизационные</a:t>
                      </a:r>
                      <a:r>
                        <a:rPr lang="ru-RU" sz="1600" u="none" strike="noStrike" dirty="0">
                          <a:effectLst/>
                        </a:rPr>
                        <a:t> отчисления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92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единицы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общая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норма, 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сумма, 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2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Сушильная камера конвекционная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600000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1800000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180000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2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Миксер промышленный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150000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150000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15000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2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Итого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1950000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195000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7632" y="1186339"/>
            <a:ext cx="4775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Таблица – Стоимость основного оборудования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07632" y="3268921"/>
            <a:ext cx="3815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Таблица – Себестоимость продукции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162955"/>
              </p:ext>
            </p:extLst>
          </p:nvPr>
        </p:nvGraphicFramePr>
        <p:xfrm>
          <a:off x="807632" y="3638253"/>
          <a:ext cx="10722567" cy="277622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548385"/>
                <a:gridCol w="3309673"/>
                <a:gridCol w="1258063"/>
                <a:gridCol w="996773"/>
                <a:gridCol w="996773"/>
                <a:gridCol w="1190321"/>
                <a:gridCol w="1422579"/>
              </a:tblGrid>
              <a:tr h="42932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Наименование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err="1">
                          <a:effectLst/>
                        </a:rPr>
                        <a:t>Ед.изм</a:t>
                      </a:r>
                      <a:r>
                        <a:rPr lang="ru-RU" sz="1600" u="none" strike="noStrike" dirty="0">
                          <a:effectLst/>
                        </a:rPr>
                        <a:t>-я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Цена, 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На 1 кг нефтесорбента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На весь объем нефтесорбента, 4320 кг/год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4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количество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сумма, 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количество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сумма, 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31419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Сырье </a:t>
                      </a:r>
                      <a:r>
                        <a:rPr lang="ru-RU" sz="1600" u="none" strike="noStrike" dirty="0">
                          <a:effectLst/>
                        </a:rPr>
                        <a:t>и материалы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4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ГПМЦ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кг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4320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648000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314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Вода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кг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0,02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50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216000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4320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2314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Итого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51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151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220320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652320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31419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Энергетика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4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Электроэнергия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кВт*ч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24,33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121,65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23752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118760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314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Итого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121,65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118760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314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272,65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771080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z="1600" smtClean="0"/>
              <a:t>11</a:t>
            </a:fld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807632" y="814864"/>
            <a:ext cx="5276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Период выхода на самоокупаемость – </a:t>
            </a:r>
            <a:r>
              <a:rPr lang="ru-RU" sz="2000" b="1" dirty="0" smtClean="0"/>
              <a:t>3,3 года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1850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1A38D5E7-2E70-4221-B0A0-8E4E50D56A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389" b="77315" l="23385" r="61823">
                        <a14:foregroundMark x1="37813" y1="22222" x2="37813" y2="22222"/>
                        <a14:foregroundMark x1="31042" y1="38611" x2="31042" y2="38611"/>
                        <a14:foregroundMark x1="29948" y1="59352" x2="29948" y2="59352"/>
                        <a14:foregroundMark x1="40417" y1="48426" x2="40417" y2="48426"/>
                        <a14:foregroundMark x1="39427" y1="69907" x2="39427" y2="69907"/>
                        <a14:foregroundMark x1="50365" y1="58333" x2="50469" y2="56111"/>
                        <a14:foregroundMark x1="45833" y1="37963" x2="45833" y2="37963"/>
                        <a14:foregroundMark x1="54323" y1="31389" x2="54323" y2="31389"/>
                        <a14:foregroundMark x1="57135" y1="50463" x2="57135" y2="50463"/>
                        <a14:foregroundMark x1="38073" y1="36204" x2="38073" y2="36204"/>
                        <a14:foregroundMark x1="40156" y1="26759" x2="38542" y2="27870"/>
                        <a14:foregroundMark x1="31406" y1="38426" x2="31406" y2="39722"/>
                        <a14:foregroundMark x1="40417" y1="20833" x2="35365" y2="28333"/>
                        <a14:foregroundMark x1="35365" y1="28333" x2="40990" y2="23056"/>
                        <a14:foregroundMark x1="40990" y1="23056" x2="40885" y2="22593"/>
                        <a14:foregroundMark x1="31667" y1="55648" x2="25208" y2="58796"/>
                        <a14:foregroundMark x1="25208" y1="58796" x2="32500" y2="52407"/>
                        <a14:foregroundMark x1="39427" y1="16481" x2="39427" y2="16481"/>
                        <a14:foregroundMark x1="40417" y1="65926" x2="35104" y2="72315"/>
                        <a14:foregroundMark x1="35104" y1="72315" x2="42083" y2="71667"/>
                        <a14:foregroundMark x1="42083" y1="71667" x2="40521" y2="63519"/>
                        <a14:foregroundMark x1="61823" y1="49537" x2="61823" y2="56574"/>
                        <a14:foregroundMark x1="34844" y1="77593" x2="45469" y2="77407"/>
                        <a14:foregroundMark x1="45469" y1="77407" x2="45573" y2="77315"/>
                        <a14:foregroundMark x1="23385" y1="59630" x2="23385" y2="59630"/>
                      </a14:backgroundRemoval>
                    </a14:imgEffect>
                  </a14:imgLayer>
                </a14:imgProps>
              </a:ext>
            </a:extLst>
          </a:blip>
          <a:srcRect l="22542" t="14082" r="35963" b="18278"/>
          <a:stretch/>
        </p:blipFill>
        <p:spPr>
          <a:xfrm>
            <a:off x="548873" y="1304925"/>
            <a:ext cx="2113364" cy="1937773"/>
          </a:xfrm>
          <a:prstGeom prst="rect">
            <a:avLst/>
          </a:prstGeom>
        </p:spPr>
      </p:pic>
      <p:sp>
        <p:nvSpPr>
          <p:cNvPr id="5" name="Номер слайда 9">
            <a:extLst>
              <a:ext uri="{FF2B5EF4-FFF2-40B4-BE49-F238E27FC236}">
                <a16:creationId xmlns="" xmlns:a16="http://schemas.microsoft.com/office/drawing/2014/main" id="{4E4FC2B4-A9F8-4AD7-A2D2-EC3481FB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12</a:t>
            </a:fld>
            <a:endParaRPr lang="ru-RU" sz="16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24C8F7F4-D6AE-49CD-8B20-7096472D9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507" y="0"/>
            <a:ext cx="4037493" cy="78105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94C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Бизнес-модель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361AECA-A5A4-4955-9F94-CEDDCB32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556" b="78889" l="34792" r="64844">
                        <a14:foregroundMark x1="38333" y1="28611" x2="38333" y2="28611"/>
                        <a14:foregroundMark x1="62187" y1="28333" x2="62187" y2="28333"/>
                        <a14:foregroundMark x1="37760" y1="71759" x2="37760" y2="71759"/>
                        <a14:foregroundMark x1="61615" y1="71481" x2="61615" y2="71481"/>
                        <a14:foregroundMark x1="59115" y1="75741" x2="60781" y2="78981"/>
                        <a14:foregroundMark x1="64271" y1="69815" x2="64844" y2="73241"/>
                        <a14:foregroundMark x1="36615" y1="75556" x2="36198" y2="77222"/>
                        <a14:foregroundMark x1="34948" y1="76296" x2="34948" y2="76296"/>
                        <a14:foregroundMark x1="34948" y1="72500" x2="34948" y2="72500"/>
                        <a14:foregroundMark x1="38177" y1="78796" x2="38177" y2="78796"/>
                        <a14:foregroundMark x1="50938" y1="53333" x2="50938" y2="53333"/>
                        <a14:foregroundMark x1="49010" y1="51296" x2="49010" y2="51296"/>
                        <a14:foregroundMark x1="55156" y1="52778" x2="55156" y2="52778"/>
                        <a14:foregroundMark x1="64583" y1="28333" x2="64583" y2="28333"/>
                        <a14:foregroundMark x1="61771" y1="25833" x2="61771" y2="25833"/>
                        <a14:foregroundMark x1="38750" y1="25556" x2="38750" y2="25556"/>
                        <a14:foregroundMark x1="34792" y1="29352" x2="34792" y2="29352"/>
                      </a14:backgroundRemoval>
                    </a14:imgEffect>
                  </a14:imgLayer>
                </a14:imgProps>
              </a:ext>
            </a:extLst>
          </a:blip>
          <a:srcRect l="33828" t="23333" r="33594" b="18750"/>
          <a:stretch/>
        </p:blipFill>
        <p:spPr>
          <a:xfrm>
            <a:off x="4107935" y="1260757"/>
            <a:ext cx="1937774" cy="19377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2B9608D-7EB8-4D6E-BEB4-FAC570651FB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630" b="80185" l="34271" r="65104">
                        <a14:foregroundMark x1="43594" y1="35463" x2="43177" y2="31019"/>
                        <a14:foregroundMark x1="34271" y1="31111" x2="34427" y2="33333"/>
                        <a14:foregroundMark x1="36771" y1="35185" x2="37969" y2="35556"/>
                        <a14:foregroundMark x1="62031" y1="35000" x2="62031" y2="35000"/>
                        <a14:foregroundMark x1="55885" y1="28889" x2="55885" y2="28889"/>
                        <a14:foregroundMark x1="65260" y1="30185" x2="65260" y2="30185"/>
                        <a14:foregroundMark x1="60729" y1="24630" x2="60729" y2="24630"/>
                        <a14:foregroundMark x1="51875" y1="77685" x2="51875" y2="77685"/>
                        <a14:foregroundMark x1="48569" y1="78038" x2="48385" y2="77685"/>
                        <a14:foregroundMark x1="49688" y1="80185" x2="49176" y2="79203"/>
                        <a14:foregroundMark x1="58125" y1="73241" x2="58125" y2="73241"/>
                        <a14:foregroundMark x1="61510" y1="69907" x2="61510" y2="69907"/>
                        <a14:foregroundMark x1="38333" y1="71667" x2="38333" y2="71667"/>
                        <a14:foregroundMark x1="39531" y1="76944" x2="39531" y2="76944"/>
                        <a14:foregroundMark x1="37083" y1="31944" x2="38802" y2="31944"/>
                        <a14:foregroundMark x1="41563" y1="35278" x2="41563" y2="35278"/>
                        <a14:backgroundMark x1="55469" y1="48889" x2="55469" y2="48889"/>
                        <a14:backgroundMark x1="43281" y1="53333" x2="43281" y2="53333"/>
                        <a14:backgroundMark x1="48281" y1="47685" x2="48281" y2="47685"/>
                        <a14:backgroundMark x1="50000" y1="53056" x2="50000" y2="53056"/>
                        <a14:backgroundMark x1="51719" y1="47778" x2="51719" y2="47778"/>
                        <a14:backgroundMark x1="49635" y1="37685" x2="49635" y2="37685"/>
                        <a14:backgroundMark x1="50885" y1="68241" x2="50885" y2="68241"/>
                        <a14:backgroundMark x1="53125" y1="62685" x2="53125" y2="62685"/>
                        <a14:backgroundMark x1="45104" y1="68889" x2="45104" y2="68889"/>
                        <a14:backgroundMark x1="46563" y1="73519" x2="46563" y2="76019"/>
                        <a14:backgroundMark x1="53438" y1="75000" x2="53073" y2="75278"/>
                        <a14:backgroundMark x1="55729" y1="50556" x2="59531" y2="52315"/>
                        <a14:backgroundMark x1="59531" y1="52315" x2="60625" y2="51111"/>
                        <a14:backgroundMark x1="50417" y1="60463" x2="53229" y2="63611"/>
                        <a14:backgroundMark x1="54010" y1="68333" x2="53125" y2="74630"/>
                        <a14:backgroundMark x1="49844" y1="35741" x2="49167" y2="33241"/>
                        <a14:backgroundMark x1="38646" y1="77963" x2="38646" y2="77963"/>
                        <a14:backgroundMark x1="49792" y1="34074" x2="49010" y2="35833"/>
                        <a14:backgroundMark x1="48385" y1="49167" x2="48385" y2="49167"/>
                        <a14:backgroundMark x1="38802" y1="49722" x2="42708" y2="53056"/>
                        <a14:backgroundMark x1="42708" y1="53056" x2="44531" y2="50556"/>
                        <a14:backgroundMark x1="47448" y1="62685" x2="45417" y2="69074"/>
                        <a14:backgroundMark x1="49063" y1="76852" x2="50000" y2="77222"/>
                        <a14:backgroundMark x1="49792" y1="33796" x2="49063" y2="35833"/>
                        <a14:backgroundMark x1="50885" y1="33889" x2="47917" y2="35833"/>
                        <a14:backgroundMark x1="50000" y1="50000" x2="50000" y2="53333"/>
                      </a14:backgroundRemoval>
                    </a14:imgEffect>
                  </a14:imgLayer>
                </a14:imgProps>
              </a:ext>
            </a:extLst>
          </a:blip>
          <a:srcRect l="33203" t="22223" r="33437" b="18888"/>
          <a:stretch/>
        </p:blipFill>
        <p:spPr>
          <a:xfrm>
            <a:off x="6776576" y="1215461"/>
            <a:ext cx="2041581" cy="2027237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BF3C4293-DD83-4976-80DB-3A2F6699ECBC}"/>
              </a:ext>
            </a:extLst>
          </p:cNvPr>
          <p:cNvSpPr/>
          <p:nvPr/>
        </p:nvSpPr>
        <p:spPr>
          <a:xfrm>
            <a:off x="7678650" y="2678062"/>
            <a:ext cx="276225" cy="285750"/>
          </a:xfrm>
          <a:prstGeom prst="ellips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9E505606-4AF2-4DD8-B40A-EBC22DD7A231}"/>
              </a:ext>
            </a:extLst>
          </p:cNvPr>
          <p:cNvSpPr/>
          <p:nvPr/>
        </p:nvSpPr>
        <p:spPr>
          <a:xfrm>
            <a:off x="165100" y="3256896"/>
            <a:ext cx="3263900" cy="3551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/>
              <a:t>Сегменты клиентов (покупателей</a:t>
            </a:r>
            <a:r>
              <a:rPr lang="ru-RU" b="1" dirty="0" smtClean="0"/>
              <a:t>)</a:t>
            </a:r>
            <a:endParaRPr lang="ru-RU" dirty="0"/>
          </a:p>
          <a:p>
            <a:pPr lvl="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/>
              <a:t>Нефтедобывающие/перерабатывающие заводы;</a:t>
            </a:r>
          </a:p>
          <a:p>
            <a:pPr lvl="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/>
              <a:t>Нефтеналивные танкеры (логистические компании);</a:t>
            </a:r>
          </a:p>
          <a:p>
            <a:pPr lvl="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/>
              <a:t>Речные/морские нефтепроводы</a:t>
            </a:r>
            <a:r>
              <a:rPr lang="ru-RU" dirty="0" smtClean="0"/>
              <a:t>;</a:t>
            </a:r>
          </a:p>
          <a:p>
            <a:pPr lvl="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Морские/речные порты;</a:t>
            </a:r>
          </a:p>
          <a:p>
            <a:pPr lvl="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Сервисные компании, устраняющие разливы нефти.</a:t>
            </a:r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045F2722-86F0-4FE6-8378-90572873CA16}"/>
              </a:ext>
            </a:extLst>
          </p:cNvPr>
          <p:cNvSpPr/>
          <p:nvPr/>
        </p:nvSpPr>
        <p:spPr>
          <a:xfrm>
            <a:off x="3705222" y="3256896"/>
            <a:ext cx="27431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Монетизация в </a:t>
            </a:r>
            <a:r>
              <a:rPr lang="ru-RU" b="1" dirty="0"/>
              <a:t>стране и за </a:t>
            </a:r>
            <a:r>
              <a:rPr lang="ru-RU" b="1" dirty="0" smtClean="0"/>
              <a:t>рубежом</a:t>
            </a:r>
            <a:endParaRPr lang="ru-RU" b="1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Продажа технологии;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Контрактные производства;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Продажа продукции;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Гранты и </a:t>
            </a:r>
            <a:r>
              <a:rPr lang="ru-RU" dirty="0" err="1" smtClean="0"/>
              <a:t>фандрайзинг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9802738D-BCEA-4D54-AA6D-40B495D8EB41}"/>
              </a:ext>
            </a:extLst>
          </p:cNvPr>
          <p:cNvSpPr/>
          <p:nvPr/>
        </p:nvSpPr>
        <p:spPr>
          <a:xfrm>
            <a:off x="6560288" y="3385394"/>
            <a:ext cx="2725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Ключевые </a:t>
            </a:r>
            <a:r>
              <a:rPr lang="ru-RU" b="1" dirty="0" smtClean="0"/>
              <a:t>метрики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Производственные: объем производства;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Продуктовые: количество переговоров в месяц и конверсия в продажах;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Финансовые: себестоимость, рентабельность, выручка, прибыль.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B236D3F2-316D-4588-A978-528B54F06A2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9453" t="19028" r="39219" b="50959"/>
          <a:stretch/>
        </p:blipFill>
        <p:spPr>
          <a:xfrm>
            <a:off x="9185104" y="1183145"/>
            <a:ext cx="2774966" cy="2196553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D0D01EE1-A421-4528-A4B9-041298FEE066}"/>
              </a:ext>
            </a:extLst>
          </p:cNvPr>
          <p:cNvSpPr/>
          <p:nvPr/>
        </p:nvSpPr>
        <p:spPr>
          <a:xfrm>
            <a:off x="9285688" y="3379698"/>
            <a:ext cx="2743201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/>
              <a:t>Нечестное конкурентное </a:t>
            </a:r>
            <a:r>
              <a:rPr lang="ru-RU" b="1" dirty="0" smtClean="0"/>
              <a:t>преимущество</a:t>
            </a:r>
            <a:endParaRPr lang="ru-RU" b="1" dirty="0"/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/>
              <a:t>НИОКР;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/>
              <a:t>Патент</a:t>
            </a:r>
            <a:r>
              <a:rPr lang="ru-RU" dirty="0" smtClean="0"/>
              <a:t>;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 smtClean="0"/>
              <a:t>Нахождение проекта в </a:t>
            </a:r>
            <a:r>
              <a:rPr lang="ru-RU" dirty="0" err="1" smtClean="0"/>
              <a:t>Стартап</a:t>
            </a:r>
            <a:r>
              <a:rPr lang="ru-RU" dirty="0"/>
              <a:t>-</a:t>
            </a:r>
            <a:r>
              <a:rPr lang="ru-RU" dirty="0" smtClean="0"/>
              <a:t>студии «Огарев».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99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652FE71C-7E18-4AEE-8087-3C68ABE2C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6664" y="0"/>
            <a:ext cx="2715336" cy="844402"/>
          </a:xfrm>
        </p:spPr>
        <p:txBody>
          <a:bodyPr>
            <a:norm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Конкуренты</a:t>
            </a:r>
            <a:endParaRPr lang="ru-RU" sz="3600" dirty="0"/>
          </a:p>
        </p:txBody>
      </p:sp>
      <p:sp>
        <p:nvSpPr>
          <p:cNvPr id="7" name="Номер слайда 9">
            <a:extLst>
              <a:ext uri="{FF2B5EF4-FFF2-40B4-BE49-F238E27FC236}">
                <a16:creationId xmlns="" xmlns:a16="http://schemas.microsoft.com/office/drawing/2014/main" id="{44EF68F1-C23E-4915-8F35-613BEA85C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13</a:t>
            </a:fld>
            <a:endParaRPr lang="ru-RU" sz="16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BFB2C9DF-E091-471A-AF1E-DEDB7D2DD2F4}"/>
              </a:ext>
            </a:extLst>
          </p:cNvPr>
          <p:cNvSpPr/>
          <p:nvPr/>
        </p:nvSpPr>
        <p:spPr>
          <a:xfrm>
            <a:off x="1615462" y="5453002"/>
            <a:ext cx="88121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Конкурентный анализ рынка </a:t>
            </a:r>
            <a:r>
              <a:rPr lang="ru-RU" sz="2000" dirty="0" err="1"/>
              <a:t>нефтесорбентов</a:t>
            </a:r>
            <a:r>
              <a:rPr lang="ru-RU" sz="2000" dirty="0"/>
              <a:t> в сравнении с нашим сорбентом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323147"/>
              </p:ext>
            </p:extLst>
          </p:nvPr>
        </p:nvGraphicFramePr>
        <p:xfrm>
          <a:off x="629791" y="1573139"/>
          <a:ext cx="10972800" cy="388842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{0505E3EF-67EA-436B-97B2-0124C06EBD24}</a:tableStyleId>
              </a:tblPr>
              <a:tblGrid>
                <a:gridCol w="3389317"/>
                <a:gridCol w="1798378"/>
                <a:gridCol w="1941608"/>
                <a:gridCol w="1883568"/>
                <a:gridCol w="1959929"/>
              </a:tblGrid>
              <a:tr h="1262606">
                <a:tc>
                  <a:txBody>
                    <a:bodyPr/>
                    <a:lstStyle/>
                    <a:p>
                      <a:pPr marL="73025" algn="ctr">
                        <a:lnSpc>
                          <a:spcPct val="10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 err="1">
                          <a:effectLst/>
                        </a:rPr>
                        <a:t>Наименование</a:t>
                      </a:r>
                      <a:r>
                        <a:rPr lang="en-US" sz="2400" b="0" kern="1200" dirty="0"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effectLst/>
                        </a:rPr>
                        <a:t>сорбента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marL="73025" marR="45720" algn="ctr">
                        <a:lnSpc>
                          <a:spcPct val="10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Цена, кг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 marR="64135" algn="ctr">
                        <a:lnSpc>
                          <a:spcPct val="10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490220" algn="l"/>
                        </a:tabLst>
                      </a:pPr>
                      <a:r>
                        <a:rPr lang="ru-RU" sz="2400" b="0" kern="1200" dirty="0">
                          <a:effectLst/>
                        </a:rPr>
                        <a:t>Расход из расчета на 1</a:t>
                      </a:r>
                      <a:endParaRPr lang="ru-RU" sz="2400" b="0" dirty="0">
                        <a:effectLst/>
                      </a:endParaRPr>
                    </a:p>
                    <a:p>
                      <a:pPr marL="73025"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тонну</a:t>
                      </a:r>
                      <a:endParaRPr lang="ru-RU" sz="2400" b="0" dirty="0">
                        <a:effectLst/>
                      </a:endParaRPr>
                    </a:p>
                    <a:p>
                      <a:pPr marL="73025" algn="ctr">
                        <a:lnSpc>
                          <a:spcPct val="10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нефти в </a:t>
                      </a:r>
                      <a:r>
                        <a:rPr lang="ru-RU" sz="2400" b="0" kern="1200" dirty="0" smtClean="0">
                          <a:effectLst/>
                        </a:rPr>
                        <a:t>кг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0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Расход из расчета</a:t>
                      </a:r>
                      <a:endParaRPr lang="ru-RU" sz="2400" b="0" dirty="0">
                        <a:effectLst/>
                      </a:endParaRPr>
                    </a:p>
                    <a:p>
                      <a:pPr marL="73025" algn="ctr">
                        <a:lnSpc>
                          <a:spcPct val="105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ru-RU" sz="2400" b="0" kern="1200" dirty="0">
                          <a:effectLst/>
                        </a:rPr>
                        <a:t>на 1 тонну нефти в </a:t>
                      </a:r>
                      <a:r>
                        <a:rPr lang="ru-RU" sz="2400" b="0" kern="1200" dirty="0" smtClean="0">
                          <a:effectLst/>
                        </a:rPr>
                        <a:t>руб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 marR="45720" algn="ctr">
                        <a:lnSpc>
                          <a:spcPct val="10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Скорость</a:t>
                      </a:r>
                      <a:endParaRPr lang="ru-RU" sz="2400" b="0" dirty="0">
                        <a:effectLst/>
                      </a:endParaRPr>
                    </a:p>
                    <a:p>
                      <a:pPr marL="73025" marR="45720" algn="ctr">
                        <a:lnSpc>
                          <a:spcPct val="105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2400" b="0" kern="1200" dirty="0" smtClean="0">
                          <a:effectLst/>
                        </a:rPr>
                        <a:t>поглощения </a:t>
                      </a:r>
                      <a:r>
                        <a:rPr lang="ru-RU" sz="2400" b="0" kern="1200" dirty="0">
                          <a:effectLst/>
                        </a:rPr>
                        <a:t>из пленки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0372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baseline="0" dirty="0" smtClean="0">
                          <a:effectLst/>
                        </a:rPr>
                        <a:t> </a:t>
                      </a:r>
                      <a:r>
                        <a:rPr lang="en-US" sz="2400" b="1" kern="1200" baseline="0" dirty="0" smtClean="0">
                          <a:effectLst/>
                        </a:rPr>
                        <a:t>SOS-8 </a:t>
                      </a:r>
                      <a:r>
                        <a:rPr lang="en-US" sz="2400" b="1" kern="1200" dirty="0" smtClean="0">
                          <a:effectLst/>
                        </a:rPr>
                        <a:t>(</a:t>
                      </a:r>
                      <a:r>
                        <a:rPr lang="ru-RU" sz="2400" b="1" kern="1200" dirty="0" err="1" smtClean="0">
                          <a:effectLst/>
                        </a:rPr>
                        <a:t>Нефтес</a:t>
                      </a:r>
                      <a:r>
                        <a:rPr lang="en-US" sz="2400" b="1" kern="1200" dirty="0" err="1" smtClean="0">
                          <a:effectLst/>
                        </a:rPr>
                        <a:t>орбент</a:t>
                      </a:r>
                      <a:r>
                        <a:rPr lang="en-US" sz="2400" b="1" kern="1200" dirty="0" smtClean="0">
                          <a:effectLst/>
                        </a:rPr>
                        <a:t> </a:t>
                      </a:r>
                      <a:r>
                        <a:rPr lang="ru-RU" sz="2400" b="1" kern="1200" dirty="0" smtClean="0">
                          <a:effectLst/>
                        </a:rPr>
                        <a:t>будущего</a:t>
                      </a:r>
                      <a:r>
                        <a:rPr lang="en-US" sz="2400" b="1" kern="1200" dirty="0" smtClean="0">
                          <a:effectLst/>
                        </a:rPr>
                        <a:t>)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effectLst/>
                        </a:rPr>
                        <a:t>500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effectLst/>
                        </a:rPr>
                        <a:t>25-30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effectLst/>
                        </a:rPr>
                        <a:t>15 000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effectLst/>
                        </a:rPr>
                        <a:t>5-25 </a:t>
                      </a:r>
                      <a:r>
                        <a:rPr lang="en-US" sz="2400" b="1" kern="1200" dirty="0" err="1">
                          <a:effectLst/>
                        </a:rPr>
                        <a:t>секунд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err="1">
                          <a:effectLst/>
                        </a:rPr>
                        <a:t>Нефтесорбент</a:t>
                      </a:r>
                      <a:r>
                        <a:rPr lang="ru-RU" sz="2400" b="0" dirty="0">
                          <a:effectLst/>
                        </a:rPr>
                        <a:t> </a:t>
                      </a:r>
                      <a:r>
                        <a:rPr lang="ru-RU" sz="2400" b="0" dirty="0" smtClean="0">
                          <a:effectLst/>
                        </a:rPr>
                        <a:t>«НЕС»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217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150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32 550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 smtClean="0">
                          <a:effectLst/>
                        </a:rPr>
                        <a:t>30</a:t>
                      </a:r>
                      <a:r>
                        <a:rPr lang="en-US" sz="2400" b="0" kern="1200" dirty="0" smtClean="0"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effectLst/>
                        </a:rPr>
                        <a:t>сек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0099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200" dirty="0" err="1">
                          <a:effectLst/>
                        </a:rPr>
                        <a:t>Униполимер-Био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90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210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effectLst/>
                        </a:rPr>
                        <a:t>18 900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effectLst/>
                        </a:rPr>
                        <a:t>20 мин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effectLst/>
                        </a:rPr>
                        <a:t>Сорбойл</a:t>
                      </a:r>
                      <a:endParaRPr lang="ru-RU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effectLst/>
                        </a:rPr>
                        <a:t>150</a:t>
                      </a:r>
                      <a:endParaRPr lang="ru-RU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500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75 200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3</a:t>
                      </a:r>
                      <a:r>
                        <a:rPr lang="en-US" sz="2400" b="0" kern="1200" dirty="0">
                          <a:effectLst/>
                        </a:rPr>
                        <a:t>0 мин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0099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effectLst/>
                        </a:rPr>
                        <a:t>Мегасорб</a:t>
                      </a:r>
                      <a:endParaRPr lang="ru-RU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effectLst/>
                        </a:rPr>
                        <a:t>1056</a:t>
                      </a:r>
                      <a:endParaRPr lang="ru-RU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85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effectLst/>
                        </a:rPr>
                        <a:t>89 760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10-20</a:t>
                      </a:r>
                      <a:r>
                        <a:rPr lang="en-US" sz="2400" b="0" kern="1200" dirty="0">
                          <a:effectLst/>
                        </a:rPr>
                        <a:t> мин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97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6373" y="0"/>
            <a:ext cx="3361270" cy="1325563"/>
          </a:xfr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ru-RU" sz="3600" b="1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Дорожная карта</a:t>
            </a:r>
            <a:endParaRPr lang="en-US" sz="3600" b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FF0CFD76-846D-45D2-B346-F3E652D35D58}"/>
              </a:ext>
            </a:extLst>
          </p:cNvPr>
          <p:cNvGrpSpPr/>
          <p:nvPr/>
        </p:nvGrpSpPr>
        <p:grpSpPr>
          <a:xfrm>
            <a:off x="551312" y="1589883"/>
            <a:ext cx="890588" cy="2350293"/>
            <a:chOff x="2686051" y="1678783"/>
            <a:chExt cx="890588" cy="2350293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30" name="Group 29">
              <a:extLst>
                <a:ext uri="{FF2B5EF4-FFF2-40B4-BE49-F238E27FC236}">
                  <a16:creationId xmlns="" xmlns:a16="http://schemas.microsoft.com/office/drawing/2014/main" id="{6CAE6FFB-6B14-4787-9580-5F89519545F5}"/>
                </a:ext>
              </a:extLst>
            </p:cNvPr>
            <p:cNvGrpSpPr/>
            <p:nvPr/>
          </p:nvGrpSpPr>
          <p:grpSpPr>
            <a:xfrm>
              <a:off x="2686051" y="3138488"/>
              <a:ext cx="890588" cy="890588"/>
              <a:chOff x="2686051" y="3138488"/>
              <a:chExt cx="890588" cy="890588"/>
            </a:xfrm>
            <a:grpFill/>
          </p:grpSpPr>
          <p:sp>
            <p:nvSpPr>
              <p:cNvPr id="32" name="Oval 31">
                <a:extLst>
                  <a:ext uri="{FF2B5EF4-FFF2-40B4-BE49-F238E27FC236}">
                    <a16:creationId xmlns="" xmlns:a16="http://schemas.microsoft.com/office/drawing/2014/main" id="{18762E58-BBEF-4E35-8322-6FE7F6B4A44F}"/>
                  </a:ext>
                </a:extLst>
              </p:cNvPr>
              <p:cNvSpPr/>
              <p:nvPr/>
            </p:nvSpPr>
            <p:spPr>
              <a:xfrm>
                <a:off x="2686051" y="3138488"/>
                <a:ext cx="890588" cy="89058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="" xmlns:a16="http://schemas.microsoft.com/office/drawing/2014/main" id="{72420511-0156-4305-A258-3C6D9EEEC373}"/>
                  </a:ext>
                </a:extLst>
              </p:cNvPr>
              <p:cNvSpPr/>
              <p:nvPr/>
            </p:nvSpPr>
            <p:spPr>
              <a:xfrm>
                <a:off x="2833084" y="3285521"/>
                <a:ext cx="596523" cy="59652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="" xmlns:a16="http://schemas.microsoft.com/office/drawing/2014/main" id="{253487F8-2B29-43C8-8D14-E8879081819B}"/>
                  </a:ext>
                </a:extLst>
              </p:cNvPr>
              <p:cNvSpPr/>
              <p:nvPr/>
            </p:nvSpPr>
            <p:spPr>
              <a:xfrm>
                <a:off x="2978014" y="3430451"/>
                <a:ext cx="306663" cy="306663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="" xmlns:a16="http://schemas.microsoft.com/office/drawing/2014/main" id="{47BBCB95-80C7-4055-A610-266F5CEDF033}"/>
                  </a:ext>
                </a:extLst>
              </p:cNvPr>
              <p:cNvSpPr/>
              <p:nvPr/>
            </p:nvSpPr>
            <p:spPr>
              <a:xfrm>
                <a:off x="3068333" y="3520770"/>
                <a:ext cx="126024" cy="12602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7C88AB7D-9CA0-4571-B0F7-70415E3E1801}"/>
                </a:ext>
              </a:extLst>
            </p:cNvPr>
            <p:cNvCxnSpPr>
              <a:cxnSpLocks/>
              <a:stCxn id="33" idx="0"/>
            </p:cNvCxnSpPr>
            <p:nvPr/>
          </p:nvCxnSpPr>
          <p:spPr>
            <a:xfrm flipV="1">
              <a:off x="3131346" y="1678783"/>
              <a:ext cx="0" cy="160673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E2B827E8-A362-4ECD-A046-7E1A518A7E5A}"/>
              </a:ext>
            </a:extLst>
          </p:cNvPr>
          <p:cNvGrpSpPr/>
          <p:nvPr/>
        </p:nvGrpSpPr>
        <p:grpSpPr>
          <a:xfrm rot="10800000">
            <a:off x="3395626" y="3049588"/>
            <a:ext cx="890588" cy="2350293"/>
            <a:chOff x="2686051" y="1678783"/>
            <a:chExt cx="890588" cy="2350293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9899175D-1372-4E40-A9B3-EBE197532385}"/>
                </a:ext>
              </a:extLst>
            </p:cNvPr>
            <p:cNvGrpSpPr/>
            <p:nvPr/>
          </p:nvGrpSpPr>
          <p:grpSpPr>
            <a:xfrm>
              <a:off x="2686051" y="3138488"/>
              <a:ext cx="890588" cy="890588"/>
              <a:chOff x="2686051" y="3138488"/>
              <a:chExt cx="890588" cy="890588"/>
            </a:xfrm>
            <a:grpFill/>
          </p:grpSpPr>
          <p:sp>
            <p:nvSpPr>
              <p:cNvPr id="26" name="Oval 25">
                <a:extLst>
                  <a:ext uri="{FF2B5EF4-FFF2-40B4-BE49-F238E27FC236}">
                    <a16:creationId xmlns="" xmlns:a16="http://schemas.microsoft.com/office/drawing/2014/main" id="{8E9775AD-29E9-4EA6-A548-65C4BB5E82DB}"/>
                  </a:ext>
                </a:extLst>
              </p:cNvPr>
              <p:cNvSpPr/>
              <p:nvPr/>
            </p:nvSpPr>
            <p:spPr>
              <a:xfrm>
                <a:off x="2686051" y="3138488"/>
                <a:ext cx="890588" cy="8905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="" xmlns:a16="http://schemas.microsoft.com/office/drawing/2014/main" id="{F064FA13-7F54-4B75-B8C5-3567F17D1C7D}"/>
                  </a:ext>
                </a:extLst>
              </p:cNvPr>
              <p:cNvSpPr/>
              <p:nvPr/>
            </p:nvSpPr>
            <p:spPr>
              <a:xfrm>
                <a:off x="2833084" y="3285521"/>
                <a:ext cx="596523" cy="596523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="" xmlns:a16="http://schemas.microsoft.com/office/drawing/2014/main" id="{AD7B2CE4-D318-4DBE-8CF3-9C7F729EFF76}"/>
                  </a:ext>
                </a:extLst>
              </p:cNvPr>
              <p:cNvSpPr/>
              <p:nvPr/>
            </p:nvSpPr>
            <p:spPr>
              <a:xfrm>
                <a:off x="2978014" y="3430451"/>
                <a:ext cx="306663" cy="306663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="" xmlns:a16="http://schemas.microsoft.com/office/drawing/2014/main" id="{4252B7FA-BADF-4D97-A1D5-E52BD8AB1F55}"/>
                  </a:ext>
                </a:extLst>
              </p:cNvPr>
              <p:cNvSpPr/>
              <p:nvPr/>
            </p:nvSpPr>
            <p:spPr>
              <a:xfrm>
                <a:off x="3068333" y="3520770"/>
                <a:ext cx="126024" cy="126024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F95B0180-5790-41C4-B67E-3A5D7C9D1B67}"/>
                </a:ext>
              </a:extLst>
            </p:cNvPr>
            <p:cNvCxnSpPr>
              <a:cxnSpLocks/>
              <a:stCxn id="27" idx="0"/>
            </p:cNvCxnSpPr>
            <p:nvPr/>
          </p:nvCxnSpPr>
          <p:spPr>
            <a:xfrm flipV="1">
              <a:off x="3131346" y="1678783"/>
              <a:ext cx="0" cy="160673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679F50DB-0377-43D9-8FB9-7A7CC62FC157}"/>
              </a:ext>
            </a:extLst>
          </p:cNvPr>
          <p:cNvGrpSpPr/>
          <p:nvPr/>
        </p:nvGrpSpPr>
        <p:grpSpPr>
          <a:xfrm>
            <a:off x="6239940" y="1599408"/>
            <a:ext cx="890588" cy="2350293"/>
            <a:chOff x="2686051" y="1678783"/>
            <a:chExt cx="890588" cy="2350293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22680DE9-138A-4F98-A708-1F791B7B1836}"/>
                </a:ext>
              </a:extLst>
            </p:cNvPr>
            <p:cNvGrpSpPr/>
            <p:nvPr/>
          </p:nvGrpSpPr>
          <p:grpSpPr>
            <a:xfrm>
              <a:off x="2686051" y="3138488"/>
              <a:ext cx="890588" cy="890588"/>
              <a:chOff x="2686051" y="3138488"/>
              <a:chExt cx="890588" cy="890588"/>
            </a:xfrm>
            <a:grpFill/>
          </p:grpSpPr>
          <p:sp>
            <p:nvSpPr>
              <p:cNvPr id="20" name="Oval 19">
                <a:extLst>
                  <a:ext uri="{FF2B5EF4-FFF2-40B4-BE49-F238E27FC236}">
                    <a16:creationId xmlns="" xmlns:a16="http://schemas.microsoft.com/office/drawing/2014/main" id="{EBD5FE9F-CF16-4EE9-86E4-0C48DBD6985A}"/>
                  </a:ext>
                </a:extLst>
              </p:cNvPr>
              <p:cNvSpPr/>
              <p:nvPr/>
            </p:nvSpPr>
            <p:spPr>
              <a:xfrm>
                <a:off x="2686051" y="3138488"/>
                <a:ext cx="890588" cy="8905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="" xmlns:a16="http://schemas.microsoft.com/office/drawing/2014/main" id="{BE7FCFC8-DB05-425D-B847-6693CDC08632}"/>
                  </a:ext>
                </a:extLst>
              </p:cNvPr>
              <p:cNvSpPr/>
              <p:nvPr/>
            </p:nvSpPr>
            <p:spPr>
              <a:xfrm>
                <a:off x="2833084" y="3285521"/>
                <a:ext cx="596523" cy="596523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="" xmlns:a16="http://schemas.microsoft.com/office/drawing/2014/main" id="{9F893F1F-2EB7-4B89-A1D3-02EE81C8523E}"/>
                  </a:ext>
                </a:extLst>
              </p:cNvPr>
              <p:cNvSpPr/>
              <p:nvPr/>
            </p:nvSpPr>
            <p:spPr>
              <a:xfrm>
                <a:off x="2978014" y="3430451"/>
                <a:ext cx="306663" cy="306663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="" xmlns:a16="http://schemas.microsoft.com/office/drawing/2014/main" id="{9A760EA6-C637-4FB0-8E2A-5635DA19908D}"/>
                  </a:ext>
                </a:extLst>
              </p:cNvPr>
              <p:cNvSpPr/>
              <p:nvPr/>
            </p:nvSpPr>
            <p:spPr>
              <a:xfrm>
                <a:off x="3068333" y="3520770"/>
                <a:ext cx="126024" cy="126024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C31E3C86-AEDC-4F19-80D2-53F0D7A746CD}"/>
                </a:ext>
              </a:extLst>
            </p:cNvPr>
            <p:cNvCxnSpPr>
              <a:cxnSpLocks/>
              <a:stCxn id="21" idx="0"/>
            </p:cNvCxnSpPr>
            <p:nvPr/>
          </p:nvCxnSpPr>
          <p:spPr>
            <a:xfrm flipV="1">
              <a:off x="3131346" y="1678783"/>
              <a:ext cx="0" cy="160673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AAB01DDB-C2B2-46B8-BBB8-09CF426A3C58}"/>
              </a:ext>
            </a:extLst>
          </p:cNvPr>
          <p:cNvGrpSpPr/>
          <p:nvPr/>
        </p:nvGrpSpPr>
        <p:grpSpPr>
          <a:xfrm rot="10800000">
            <a:off x="9084255" y="3059113"/>
            <a:ext cx="890588" cy="2350293"/>
            <a:chOff x="2686051" y="1678783"/>
            <a:chExt cx="890588" cy="2350293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3A34FBB5-22AE-4645-83A1-E9EC946C4660}"/>
                </a:ext>
              </a:extLst>
            </p:cNvPr>
            <p:cNvGrpSpPr/>
            <p:nvPr/>
          </p:nvGrpSpPr>
          <p:grpSpPr>
            <a:xfrm>
              <a:off x="2686051" y="3138488"/>
              <a:ext cx="890588" cy="890588"/>
              <a:chOff x="2686051" y="3138488"/>
              <a:chExt cx="890588" cy="890588"/>
            </a:xfrm>
            <a:grpFill/>
          </p:grpSpPr>
          <p:sp>
            <p:nvSpPr>
              <p:cNvPr id="14" name="Oval 13">
                <a:extLst>
                  <a:ext uri="{FF2B5EF4-FFF2-40B4-BE49-F238E27FC236}">
                    <a16:creationId xmlns="" xmlns:a16="http://schemas.microsoft.com/office/drawing/2014/main" id="{AA020920-3457-4AB1-922D-147A7FBE36E9}"/>
                  </a:ext>
                </a:extLst>
              </p:cNvPr>
              <p:cNvSpPr/>
              <p:nvPr/>
            </p:nvSpPr>
            <p:spPr>
              <a:xfrm>
                <a:off x="2686051" y="3138488"/>
                <a:ext cx="890588" cy="8905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="" xmlns:a16="http://schemas.microsoft.com/office/drawing/2014/main" id="{F41743DB-3FAF-4B1A-A353-E812FFA5B683}"/>
                  </a:ext>
                </a:extLst>
              </p:cNvPr>
              <p:cNvSpPr/>
              <p:nvPr/>
            </p:nvSpPr>
            <p:spPr>
              <a:xfrm>
                <a:off x="2833084" y="3285521"/>
                <a:ext cx="596523" cy="596523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="" xmlns:a16="http://schemas.microsoft.com/office/drawing/2014/main" id="{07BEB0F9-1A39-4D79-9496-4C5F3DA562D4}"/>
                  </a:ext>
                </a:extLst>
              </p:cNvPr>
              <p:cNvSpPr/>
              <p:nvPr/>
            </p:nvSpPr>
            <p:spPr>
              <a:xfrm>
                <a:off x="2978014" y="3430451"/>
                <a:ext cx="306663" cy="306663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="" xmlns:a16="http://schemas.microsoft.com/office/drawing/2014/main" id="{49A6BB50-BC80-41AD-AA83-05FCCEE305CE}"/>
                  </a:ext>
                </a:extLst>
              </p:cNvPr>
              <p:cNvSpPr/>
              <p:nvPr/>
            </p:nvSpPr>
            <p:spPr>
              <a:xfrm>
                <a:off x="3068333" y="3520770"/>
                <a:ext cx="126024" cy="126024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8B5B02E1-8221-4BA9-87BC-2536C531DE69}"/>
                </a:ext>
              </a:extLst>
            </p:cNvPr>
            <p:cNvCxnSpPr>
              <a:cxnSpLocks/>
              <a:stCxn id="15" idx="0"/>
            </p:cNvCxnSpPr>
            <p:nvPr/>
          </p:nvCxnSpPr>
          <p:spPr>
            <a:xfrm flipV="1">
              <a:off x="3131346" y="1678783"/>
              <a:ext cx="0" cy="160673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755D45B9-A5D6-40D5-8C99-EE6B6D8B3EA5}"/>
              </a:ext>
            </a:extLst>
          </p:cNvPr>
          <p:cNvSpPr/>
          <p:nvPr/>
        </p:nvSpPr>
        <p:spPr>
          <a:xfrm>
            <a:off x="1729781" y="3059114"/>
            <a:ext cx="1377964" cy="890588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023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B7ABF051-850A-4291-9486-C472A203545F}"/>
              </a:ext>
            </a:extLst>
          </p:cNvPr>
          <p:cNvSpPr/>
          <p:nvPr/>
        </p:nvSpPr>
        <p:spPr>
          <a:xfrm>
            <a:off x="4574095" y="3059114"/>
            <a:ext cx="1377964" cy="89058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2024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="" xmlns:a16="http://schemas.microsoft.com/office/drawing/2014/main" id="{02221A6C-35AC-4EA1-AB6E-7FF4A292BC09}"/>
              </a:ext>
            </a:extLst>
          </p:cNvPr>
          <p:cNvSpPr/>
          <p:nvPr/>
        </p:nvSpPr>
        <p:spPr>
          <a:xfrm>
            <a:off x="7418409" y="3059114"/>
            <a:ext cx="1377964" cy="890588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025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3A18EA97-6BE0-44BD-BD73-D92D0416E7B7}"/>
              </a:ext>
            </a:extLst>
          </p:cNvPr>
          <p:cNvSpPr/>
          <p:nvPr/>
        </p:nvSpPr>
        <p:spPr>
          <a:xfrm>
            <a:off x="10262724" y="3059114"/>
            <a:ext cx="1377964" cy="89058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</a:t>
            </a:r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26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568D1E71-32F3-4520-B7E5-A7DBE37A4FD2}"/>
              </a:ext>
            </a:extLst>
          </p:cNvPr>
          <p:cNvGrpSpPr/>
          <p:nvPr/>
        </p:nvGrpSpPr>
        <p:grpSpPr>
          <a:xfrm>
            <a:off x="9678587" y="4094630"/>
            <a:ext cx="2513413" cy="1659485"/>
            <a:chOff x="332934" y="2627766"/>
            <a:chExt cx="3750063" cy="165948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18F93AA9-66B4-4E3C-BDCF-ACD8D1173F9C}"/>
                </a:ext>
              </a:extLst>
            </p:cNvPr>
            <p:cNvSpPr txBox="1"/>
            <p:nvPr/>
          </p:nvSpPr>
          <p:spPr>
            <a:xfrm>
              <a:off x="332934" y="2627766"/>
              <a:ext cx="3750063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rIns="0" rtlCol="0" anchor="b">
              <a:spAutoFit/>
            </a:bodyPr>
            <a:lstStyle/>
            <a:p>
              <a:r>
                <a:rPr lang="ru-RU" sz="2400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Масштабирование</a:t>
              </a:r>
              <a:endParaRPr lang="en-US" sz="2400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CA141354-B0C8-47A0-B5F6-936C74292783}"/>
                </a:ext>
              </a:extLst>
            </p:cNvPr>
            <p:cNvSpPr txBox="1"/>
            <p:nvPr/>
          </p:nvSpPr>
          <p:spPr>
            <a:xfrm>
              <a:off x="332935" y="3086922"/>
              <a:ext cx="2926080" cy="120032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rIns="0" rtlCol="0" anchor="t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Выход на новые рынки сбыта, в том числе и за рубеж</a:t>
              </a:r>
              <a:endParaRPr lang="en-US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823C0270-098A-47A5-9C09-C17182AB8446}"/>
              </a:ext>
            </a:extLst>
          </p:cNvPr>
          <p:cNvGrpSpPr/>
          <p:nvPr/>
        </p:nvGrpSpPr>
        <p:grpSpPr>
          <a:xfrm>
            <a:off x="6838565" y="1346557"/>
            <a:ext cx="2690977" cy="1659485"/>
            <a:chOff x="332935" y="2627766"/>
            <a:chExt cx="4021860" cy="1659485"/>
          </a:xfrm>
          <a:noFill/>
        </p:grpSpPr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6BDAF4DB-C7B8-481E-8A02-9F6CD005D66E}"/>
                </a:ext>
              </a:extLst>
            </p:cNvPr>
            <p:cNvSpPr txBox="1"/>
            <p:nvPr/>
          </p:nvSpPr>
          <p:spPr>
            <a:xfrm>
              <a:off x="332935" y="2627766"/>
              <a:ext cx="3927686" cy="461665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square" lIns="0" rIns="0" rtlCol="0" anchor="b">
              <a:spAutoFit/>
            </a:bodyPr>
            <a:lstStyle/>
            <a:p>
              <a:r>
                <a:rPr lang="ru-RU" sz="2400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Коммерциализация</a:t>
              </a:r>
              <a:endParaRPr lang="en-US" sz="2400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46FC46A5-3FC6-4611-B36E-EB2C2BE4C951}"/>
                </a:ext>
              </a:extLst>
            </p:cNvPr>
            <p:cNvSpPr txBox="1"/>
            <p:nvPr/>
          </p:nvSpPr>
          <p:spPr>
            <a:xfrm>
              <a:off x="332936" y="3086922"/>
              <a:ext cx="4021859" cy="120032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square" lIns="0" rIns="0" rtlCol="0" anchor="t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Расширение количества клиентов;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ru-RU" noProof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Р</a:t>
              </a: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асширение объемов производства</a:t>
              </a:r>
              <a:r>
                <a:rPr lang="en-US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.</a:t>
              </a:r>
              <a:endParaRPr lang="en-US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D9B08980-BF23-4929-92AC-326EA9F28CE2}"/>
              </a:ext>
            </a:extLst>
          </p:cNvPr>
          <p:cNvGrpSpPr/>
          <p:nvPr/>
        </p:nvGrpSpPr>
        <p:grpSpPr>
          <a:xfrm>
            <a:off x="3994246" y="4046315"/>
            <a:ext cx="2857669" cy="1659485"/>
            <a:chOff x="332935" y="2627766"/>
            <a:chExt cx="4270994" cy="165948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2D411930-9099-46F6-9427-4DE208A26289}"/>
                </a:ext>
              </a:extLst>
            </p:cNvPr>
            <p:cNvSpPr txBox="1"/>
            <p:nvPr/>
          </p:nvSpPr>
          <p:spPr>
            <a:xfrm>
              <a:off x="332935" y="2627766"/>
              <a:ext cx="4270994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ru-RU" sz="2400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Пилотирование/</a:t>
              </a:r>
              <a:r>
                <a:rPr lang="en-US" sz="2400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MVP</a:t>
              </a:r>
              <a:endParaRPr lang="en-US" sz="2400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EE556D5E-2E8B-4193-939E-2CC66BBD32A6}"/>
                </a:ext>
              </a:extLst>
            </p:cNvPr>
            <p:cNvSpPr txBox="1"/>
            <p:nvPr/>
          </p:nvSpPr>
          <p:spPr>
            <a:xfrm>
              <a:off x="332936" y="3086922"/>
              <a:ext cx="4251040" cy="120032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rIns="0" rtlCol="0" anchor="t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Получение </a:t>
              </a:r>
              <a:r>
                <a:rPr lang="en-US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MVP</a:t>
              </a: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;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noProof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П</a:t>
              </a: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ромышленное пилотирование продукции</a:t>
              </a:r>
              <a:endParaRPr lang="en-US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58D4DE3D-0A31-4310-9B4E-86E6030AC751}"/>
              </a:ext>
            </a:extLst>
          </p:cNvPr>
          <p:cNvGrpSpPr/>
          <p:nvPr/>
        </p:nvGrpSpPr>
        <p:grpSpPr>
          <a:xfrm>
            <a:off x="1149937" y="1344922"/>
            <a:ext cx="2690984" cy="1475315"/>
            <a:chOff x="332930" y="2534937"/>
            <a:chExt cx="3290834" cy="147531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7E951062-1F2C-48DD-834C-D2A7AB9642F7}"/>
                </a:ext>
              </a:extLst>
            </p:cNvPr>
            <p:cNvSpPr txBox="1"/>
            <p:nvPr/>
          </p:nvSpPr>
          <p:spPr>
            <a:xfrm>
              <a:off x="332930" y="2534937"/>
              <a:ext cx="2926080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rIns="0" rtlCol="0" anchor="b">
              <a:spAutoFit/>
            </a:bodyPr>
            <a:lstStyle/>
            <a:p>
              <a:r>
                <a:rPr lang="ru-RU" sz="2400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Старт проекта</a:t>
              </a:r>
              <a:endParaRPr lang="en-US" sz="2400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B9F123D2-16BC-4B77-A5C6-66E53D6D51DE}"/>
                </a:ext>
              </a:extLst>
            </p:cNvPr>
            <p:cNvSpPr txBox="1"/>
            <p:nvPr/>
          </p:nvSpPr>
          <p:spPr>
            <a:xfrm>
              <a:off x="332936" y="3086922"/>
              <a:ext cx="3290828" cy="92333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rIns="0" rtlCol="0" anchor="t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Создание лабораторных образцов сорбентов;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Патент РФ</a:t>
              </a:r>
              <a:endParaRPr lang="en-US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8" name="Group 3">
            <a:extLst>
              <a:ext uri="{FF2B5EF4-FFF2-40B4-BE49-F238E27FC236}">
                <a16:creationId xmlns="" xmlns:a16="http://schemas.microsoft.com/office/drawing/2014/main" id="{FF0CFD76-846D-45D2-B346-F3E652D35D58}"/>
              </a:ext>
            </a:extLst>
          </p:cNvPr>
          <p:cNvGrpSpPr/>
          <p:nvPr/>
        </p:nvGrpSpPr>
        <p:grpSpPr>
          <a:xfrm>
            <a:off x="6239939" y="1600667"/>
            <a:ext cx="890588" cy="2350293"/>
            <a:chOff x="2686051" y="1678783"/>
            <a:chExt cx="890588" cy="2350293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49" name="Group 29">
              <a:extLst>
                <a:ext uri="{FF2B5EF4-FFF2-40B4-BE49-F238E27FC236}">
                  <a16:creationId xmlns="" xmlns:a16="http://schemas.microsoft.com/office/drawing/2014/main" id="{6CAE6FFB-6B14-4787-9580-5F89519545F5}"/>
                </a:ext>
              </a:extLst>
            </p:cNvPr>
            <p:cNvGrpSpPr/>
            <p:nvPr/>
          </p:nvGrpSpPr>
          <p:grpSpPr>
            <a:xfrm>
              <a:off x="2686051" y="3138488"/>
              <a:ext cx="890588" cy="890588"/>
              <a:chOff x="2686051" y="3138488"/>
              <a:chExt cx="890588" cy="890588"/>
            </a:xfrm>
            <a:grpFill/>
          </p:grpSpPr>
          <p:sp>
            <p:nvSpPr>
              <p:cNvPr id="51" name="Oval 31">
                <a:extLst>
                  <a:ext uri="{FF2B5EF4-FFF2-40B4-BE49-F238E27FC236}">
                    <a16:creationId xmlns="" xmlns:a16="http://schemas.microsoft.com/office/drawing/2014/main" id="{18762E58-BBEF-4E35-8322-6FE7F6B4A44F}"/>
                  </a:ext>
                </a:extLst>
              </p:cNvPr>
              <p:cNvSpPr/>
              <p:nvPr/>
            </p:nvSpPr>
            <p:spPr>
              <a:xfrm>
                <a:off x="2686051" y="3138488"/>
                <a:ext cx="890588" cy="89058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2" name="Oval 32">
                <a:extLst>
                  <a:ext uri="{FF2B5EF4-FFF2-40B4-BE49-F238E27FC236}">
                    <a16:creationId xmlns="" xmlns:a16="http://schemas.microsoft.com/office/drawing/2014/main" id="{72420511-0156-4305-A258-3C6D9EEEC373}"/>
                  </a:ext>
                </a:extLst>
              </p:cNvPr>
              <p:cNvSpPr/>
              <p:nvPr/>
            </p:nvSpPr>
            <p:spPr>
              <a:xfrm>
                <a:off x="2833084" y="3285521"/>
                <a:ext cx="596523" cy="59652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3" name="Oval 33">
                <a:extLst>
                  <a:ext uri="{FF2B5EF4-FFF2-40B4-BE49-F238E27FC236}">
                    <a16:creationId xmlns="" xmlns:a16="http://schemas.microsoft.com/office/drawing/2014/main" id="{253487F8-2B29-43C8-8D14-E8879081819B}"/>
                  </a:ext>
                </a:extLst>
              </p:cNvPr>
              <p:cNvSpPr/>
              <p:nvPr/>
            </p:nvSpPr>
            <p:spPr>
              <a:xfrm>
                <a:off x="2978014" y="3430451"/>
                <a:ext cx="306663" cy="306663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4" name="Oval 34">
                <a:extLst>
                  <a:ext uri="{FF2B5EF4-FFF2-40B4-BE49-F238E27FC236}">
                    <a16:creationId xmlns="" xmlns:a16="http://schemas.microsoft.com/office/drawing/2014/main" id="{47BBCB95-80C7-4055-A610-266F5CEDF033}"/>
                  </a:ext>
                </a:extLst>
              </p:cNvPr>
              <p:cNvSpPr/>
              <p:nvPr/>
            </p:nvSpPr>
            <p:spPr>
              <a:xfrm>
                <a:off x="3068333" y="3520770"/>
                <a:ext cx="126024" cy="12602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cxnSp>
          <p:nvCxnSpPr>
            <p:cNvPr id="50" name="Straight Connector 30">
              <a:extLst>
                <a:ext uri="{FF2B5EF4-FFF2-40B4-BE49-F238E27FC236}">
                  <a16:creationId xmlns="" xmlns:a16="http://schemas.microsoft.com/office/drawing/2014/main" id="{7C88AB7D-9CA0-4571-B0F7-70415E3E1801}"/>
                </a:ext>
              </a:extLst>
            </p:cNvPr>
            <p:cNvCxnSpPr>
              <a:cxnSpLocks/>
              <a:stCxn id="52" idx="0"/>
            </p:cNvCxnSpPr>
            <p:nvPr/>
          </p:nvCxnSpPr>
          <p:spPr>
            <a:xfrm flipV="1">
              <a:off x="3131346" y="1678783"/>
              <a:ext cx="0" cy="160673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5" name="Group 3">
            <a:extLst>
              <a:ext uri="{FF2B5EF4-FFF2-40B4-BE49-F238E27FC236}">
                <a16:creationId xmlns="" xmlns:a16="http://schemas.microsoft.com/office/drawing/2014/main" id="{FF0CFD76-846D-45D2-B346-F3E652D35D58}"/>
              </a:ext>
            </a:extLst>
          </p:cNvPr>
          <p:cNvGrpSpPr/>
          <p:nvPr/>
        </p:nvGrpSpPr>
        <p:grpSpPr>
          <a:xfrm rot="10800000">
            <a:off x="3395624" y="3049587"/>
            <a:ext cx="890588" cy="2350293"/>
            <a:chOff x="2686051" y="1678783"/>
            <a:chExt cx="890588" cy="2350293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56" name="Group 29">
              <a:extLst>
                <a:ext uri="{FF2B5EF4-FFF2-40B4-BE49-F238E27FC236}">
                  <a16:creationId xmlns="" xmlns:a16="http://schemas.microsoft.com/office/drawing/2014/main" id="{6CAE6FFB-6B14-4787-9580-5F89519545F5}"/>
                </a:ext>
              </a:extLst>
            </p:cNvPr>
            <p:cNvGrpSpPr/>
            <p:nvPr/>
          </p:nvGrpSpPr>
          <p:grpSpPr>
            <a:xfrm>
              <a:off x="2686051" y="3138488"/>
              <a:ext cx="890588" cy="890588"/>
              <a:chOff x="2686051" y="3138488"/>
              <a:chExt cx="890588" cy="890588"/>
            </a:xfrm>
            <a:grpFill/>
          </p:grpSpPr>
          <p:sp>
            <p:nvSpPr>
              <p:cNvPr id="58" name="Oval 31">
                <a:extLst>
                  <a:ext uri="{FF2B5EF4-FFF2-40B4-BE49-F238E27FC236}">
                    <a16:creationId xmlns="" xmlns:a16="http://schemas.microsoft.com/office/drawing/2014/main" id="{18762E58-BBEF-4E35-8322-6FE7F6B4A44F}"/>
                  </a:ext>
                </a:extLst>
              </p:cNvPr>
              <p:cNvSpPr/>
              <p:nvPr/>
            </p:nvSpPr>
            <p:spPr>
              <a:xfrm>
                <a:off x="2686051" y="3138488"/>
                <a:ext cx="890588" cy="89058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9" name="Oval 32">
                <a:extLst>
                  <a:ext uri="{FF2B5EF4-FFF2-40B4-BE49-F238E27FC236}">
                    <a16:creationId xmlns="" xmlns:a16="http://schemas.microsoft.com/office/drawing/2014/main" id="{72420511-0156-4305-A258-3C6D9EEEC373}"/>
                  </a:ext>
                </a:extLst>
              </p:cNvPr>
              <p:cNvSpPr/>
              <p:nvPr/>
            </p:nvSpPr>
            <p:spPr>
              <a:xfrm>
                <a:off x="2833084" y="3285521"/>
                <a:ext cx="596523" cy="59652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0" name="Oval 33">
                <a:extLst>
                  <a:ext uri="{FF2B5EF4-FFF2-40B4-BE49-F238E27FC236}">
                    <a16:creationId xmlns="" xmlns:a16="http://schemas.microsoft.com/office/drawing/2014/main" id="{253487F8-2B29-43C8-8D14-E8879081819B}"/>
                  </a:ext>
                </a:extLst>
              </p:cNvPr>
              <p:cNvSpPr/>
              <p:nvPr/>
            </p:nvSpPr>
            <p:spPr>
              <a:xfrm>
                <a:off x="2978014" y="3430451"/>
                <a:ext cx="306663" cy="306663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1" name="Oval 34">
                <a:extLst>
                  <a:ext uri="{FF2B5EF4-FFF2-40B4-BE49-F238E27FC236}">
                    <a16:creationId xmlns="" xmlns:a16="http://schemas.microsoft.com/office/drawing/2014/main" id="{47BBCB95-80C7-4055-A610-266F5CEDF033}"/>
                  </a:ext>
                </a:extLst>
              </p:cNvPr>
              <p:cNvSpPr/>
              <p:nvPr/>
            </p:nvSpPr>
            <p:spPr>
              <a:xfrm>
                <a:off x="3068333" y="3520770"/>
                <a:ext cx="126024" cy="12602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cxnSp>
          <p:nvCxnSpPr>
            <p:cNvPr id="57" name="Straight Connector 30">
              <a:extLst>
                <a:ext uri="{FF2B5EF4-FFF2-40B4-BE49-F238E27FC236}">
                  <a16:creationId xmlns="" xmlns:a16="http://schemas.microsoft.com/office/drawing/2014/main" id="{7C88AB7D-9CA0-4571-B0F7-70415E3E1801}"/>
                </a:ext>
              </a:extLst>
            </p:cNvPr>
            <p:cNvCxnSpPr>
              <a:cxnSpLocks/>
              <a:stCxn id="59" idx="0"/>
            </p:cNvCxnSpPr>
            <p:nvPr/>
          </p:nvCxnSpPr>
          <p:spPr>
            <a:xfrm flipV="1">
              <a:off x="3131346" y="1678783"/>
              <a:ext cx="0" cy="160673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2" name="Group 3">
            <a:extLst>
              <a:ext uri="{FF2B5EF4-FFF2-40B4-BE49-F238E27FC236}">
                <a16:creationId xmlns="" xmlns:a16="http://schemas.microsoft.com/office/drawing/2014/main" id="{FF0CFD76-846D-45D2-B346-F3E652D35D58}"/>
              </a:ext>
            </a:extLst>
          </p:cNvPr>
          <p:cNvGrpSpPr/>
          <p:nvPr/>
        </p:nvGrpSpPr>
        <p:grpSpPr>
          <a:xfrm rot="10800000">
            <a:off x="9084249" y="3059114"/>
            <a:ext cx="890588" cy="2350293"/>
            <a:chOff x="2686051" y="1678783"/>
            <a:chExt cx="890588" cy="2350293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63" name="Group 29">
              <a:extLst>
                <a:ext uri="{FF2B5EF4-FFF2-40B4-BE49-F238E27FC236}">
                  <a16:creationId xmlns="" xmlns:a16="http://schemas.microsoft.com/office/drawing/2014/main" id="{6CAE6FFB-6B14-4787-9580-5F89519545F5}"/>
                </a:ext>
              </a:extLst>
            </p:cNvPr>
            <p:cNvGrpSpPr/>
            <p:nvPr/>
          </p:nvGrpSpPr>
          <p:grpSpPr>
            <a:xfrm>
              <a:off x="2686051" y="3138488"/>
              <a:ext cx="890588" cy="890588"/>
              <a:chOff x="2686051" y="3138488"/>
              <a:chExt cx="890588" cy="890588"/>
            </a:xfrm>
            <a:grpFill/>
          </p:grpSpPr>
          <p:sp>
            <p:nvSpPr>
              <p:cNvPr id="65" name="Oval 31">
                <a:extLst>
                  <a:ext uri="{FF2B5EF4-FFF2-40B4-BE49-F238E27FC236}">
                    <a16:creationId xmlns="" xmlns:a16="http://schemas.microsoft.com/office/drawing/2014/main" id="{18762E58-BBEF-4E35-8322-6FE7F6B4A44F}"/>
                  </a:ext>
                </a:extLst>
              </p:cNvPr>
              <p:cNvSpPr/>
              <p:nvPr/>
            </p:nvSpPr>
            <p:spPr>
              <a:xfrm>
                <a:off x="2686051" y="3138488"/>
                <a:ext cx="890588" cy="89058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6" name="Oval 32">
                <a:extLst>
                  <a:ext uri="{FF2B5EF4-FFF2-40B4-BE49-F238E27FC236}">
                    <a16:creationId xmlns="" xmlns:a16="http://schemas.microsoft.com/office/drawing/2014/main" id="{72420511-0156-4305-A258-3C6D9EEEC373}"/>
                  </a:ext>
                </a:extLst>
              </p:cNvPr>
              <p:cNvSpPr/>
              <p:nvPr/>
            </p:nvSpPr>
            <p:spPr>
              <a:xfrm>
                <a:off x="2833084" y="3285521"/>
                <a:ext cx="596523" cy="59652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7" name="Oval 33">
                <a:extLst>
                  <a:ext uri="{FF2B5EF4-FFF2-40B4-BE49-F238E27FC236}">
                    <a16:creationId xmlns="" xmlns:a16="http://schemas.microsoft.com/office/drawing/2014/main" id="{253487F8-2B29-43C8-8D14-E8879081819B}"/>
                  </a:ext>
                </a:extLst>
              </p:cNvPr>
              <p:cNvSpPr/>
              <p:nvPr/>
            </p:nvSpPr>
            <p:spPr>
              <a:xfrm>
                <a:off x="2978014" y="3430451"/>
                <a:ext cx="306663" cy="306663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8" name="Oval 34">
                <a:extLst>
                  <a:ext uri="{FF2B5EF4-FFF2-40B4-BE49-F238E27FC236}">
                    <a16:creationId xmlns="" xmlns:a16="http://schemas.microsoft.com/office/drawing/2014/main" id="{47BBCB95-80C7-4055-A610-266F5CEDF033}"/>
                  </a:ext>
                </a:extLst>
              </p:cNvPr>
              <p:cNvSpPr/>
              <p:nvPr/>
            </p:nvSpPr>
            <p:spPr>
              <a:xfrm>
                <a:off x="3068333" y="3520770"/>
                <a:ext cx="126024" cy="12602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cxnSp>
          <p:nvCxnSpPr>
            <p:cNvPr id="64" name="Straight Connector 30">
              <a:extLst>
                <a:ext uri="{FF2B5EF4-FFF2-40B4-BE49-F238E27FC236}">
                  <a16:creationId xmlns="" xmlns:a16="http://schemas.microsoft.com/office/drawing/2014/main" id="{7C88AB7D-9CA0-4571-B0F7-70415E3E1801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3131346" y="1678783"/>
              <a:ext cx="0" cy="160673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70" name="Номер слайда 6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z="1600" smtClean="0"/>
              <a:t>14</a:t>
            </a:fld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433" y="143345"/>
            <a:ext cx="3257668" cy="712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84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9">
            <a:extLst>
              <a:ext uri="{FF2B5EF4-FFF2-40B4-BE49-F238E27FC236}">
                <a16:creationId xmlns="" xmlns:a16="http://schemas.microsoft.com/office/drawing/2014/main" id="{C73B73DD-A997-427C-98F4-B44DE0A7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15</a:t>
            </a:fld>
            <a:endParaRPr lang="ru-RU" sz="16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BD944766-2209-4E99-97F9-623F3970BE12}"/>
              </a:ext>
            </a:extLst>
          </p:cNvPr>
          <p:cNvSpPr txBox="1">
            <a:spLocks/>
          </p:cNvSpPr>
          <p:nvPr/>
        </p:nvSpPr>
        <p:spPr>
          <a:xfrm>
            <a:off x="9519535" y="0"/>
            <a:ext cx="2672465" cy="1010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</a:t>
            </a:r>
            <a:endParaRPr lang="ru-RU" sz="3600" dirty="0"/>
          </a:p>
        </p:txBody>
      </p:sp>
      <p:pic>
        <p:nvPicPr>
          <p:cNvPr id="12" name="Объект 11">
            <a:extLst>
              <a:ext uri="{FF2B5EF4-FFF2-40B4-BE49-F238E27FC236}">
                <a16:creationId xmlns="" xmlns:a16="http://schemas.microsoft.com/office/drawing/2014/main" id="{3DF18CFE-D901-4156-8374-64B44BB2A8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47639" y="1976326"/>
            <a:ext cx="4352925" cy="2901950"/>
          </a:xfr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3932EBE-485A-4612-9DF5-351FDAF9C8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201" y="1252538"/>
            <a:ext cx="2901951" cy="43546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3548C022-DC13-495E-95CE-6B83910E46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1249135"/>
            <a:ext cx="2901951" cy="4354628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42CA91A7-01A0-4D17-B28D-61CA34065D37}"/>
              </a:ext>
            </a:extLst>
          </p:cNvPr>
          <p:cNvSpPr/>
          <p:nvPr/>
        </p:nvSpPr>
        <p:spPr>
          <a:xfrm>
            <a:off x="495300" y="5710019"/>
            <a:ext cx="29844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Юдина Ангелина </a:t>
            </a:r>
            <a:r>
              <a:rPr lang="ru-RU" dirty="0" smtClean="0"/>
              <a:t>Дмитриевна</a:t>
            </a:r>
          </a:p>
          <a:p>
            <a:pPr algn="ctr"/>
            <a:r>
              <a:rPr lang="ru-RU" dirty="0" smtClean="0"/>
              <a:t>Генеральный директор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397AC705-27A4-4E62-98B5-5E07EC269C54}"/>
              </a:ext>
            </a:extLst>
          </p:cNvPr>
          <p:cNvSpPr/>
          <p:nvPr/>
        </p:nvSpPr>
        <p:spPr>
          <a:xfrm>
            <a:off x="4492625" y="5760960"/>
            <a:ext cx="29844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Долганов Александр Викторович</a:t>
            </a:r>
            <a:br>
              <a:rPr lang="ru-RU" dirty="0"/>
            </a:br>
            <a:r>
              <a:rPr lang="ru-RU" dirty="0" smtClean="0"/>
              <a:t>Научный руководитель</a:t>
            </a:r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99BC33CD-06A4-4009-979A-48FD6814929E}"/>
              </a:ext>
            </a:extLst>
          </p:cNvPr>
          <p:cNvSpPr/>
          <p:nvPr/>
        </p:nvSpPr>
        <p:spPr>
          <a:xfrm>
            <a:off x="8712201" y="5710019"/>
            <a:ext cx="29844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Кемаева</a:t>
            </a:r>
            <a:r>
              <a:rPr lang="ru-RU" dirty="0"/>
              <a:t> Елена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Андреевна</a:t>
            </a:r>
          </a:p>
          <a:p>
            <a:pPr algn="ctr"/>
            <a:r>
              <a:rPr lang="ru-RU" dirty="0" smtClean="0"/>
              <a:t>Химик-инженер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32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3A1B593B-78B8-48C6-B6AA-99B4B6E191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11" r="3164"/>
          <a:stretch/>
        </p:blipFill>
        <p:spPr>
          <a:xfrm>
            <a:off x="9218536" y="0"/>
            <a:ext cx="2973463" cy="6863487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AC6ADA5A-A006-4764-A3D9-4A921752866C}"/>
              </a:ext>
            </a:extLst>
          </p:cNvPr>
          <p:cNvSpPr txBox="1">
            <a:spLocks/>
          </p:cNvSpPr>
          <p:nvPr/>
        </p:nvSpPr>
        <p:spPr>
          <a:xfrm>
            <a:off x="5234693" y="0"/>
            <a:ext cx="6815218" cy="792191"/>
          </a:xfrm>
          <a:prstGeom prst="rect">
            <a:avLst/>
          </a:prstGeom>
        </p:spPr>
        <p:txBody>
          <a:bodyPr vert="horz" lIns="119715" tIns="59857" rIns="119715" bIns="59857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Инвестиционное предложение</a:t>
            </a:r>
            <a:endParaRPr lang="ru-RU" sz="4800" dirty="0"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1068" y="1075774"/>
            <a:ext cx="8280657" cy="2275319"/>
          </a:xfrm>
          <a:prstGeom prst="rect">
            <a:avLst/>
          </a:prstGeom>
          <a:noFill/>
        </p:spPr>
        <p:txBody>
          <a:bodyPr wrap="square" lIns="119715" tIns="59857" rIns="119715" bIns="59857" rtlCol="0">
            <a:spAutoFit/>
          </a:bodyPr>
          <a:lstStyle/>
          <a:p>
            <a:r>
              <a:rPr lang="ru-RU" sz="2800" dirty="0">
                <a:latin typeface="+mj-lt"/>
              </a:rPr>
              <a:t>Инвестиции в проект: </a:t>
            </a:r>
            <a:r>
              <a:rPr lang="ru-RU" sz="2800" b="1" dirty="0">
                <a:latin typeface="+mj-lt"/>
              </a:rPr>
              <a:t>5 млн. </a:t>
            </a:r>
            <a:r>
              <a:rPr lang="ru-RU" sz="2800" b="1" dirty="0" err="1" smtClean="0">
                <a:latin typeface="+mj-lt"/>
              </a:rPr>
              <a:t>руб</a:t>
            </a:r>
            <a:endParaRPr lang="ru-RU" sz="2800" b="1" dirty="0">
              <a:latin typeface="+mj-lt"/>
            </a:endParaRPr>
          </a:p>
          <a:p>
            <a:r>
              <a:rPr lang="ru-RU" sz="2800" dirty="0">
                <a:latin typeface="+mj-lt"/>
              </a:rPr>
              <a:t>Срок завершения пилотной </a:t>
            </a:r>
            <a:r>
              <a:rPr lang="ru-RU" sz="2800" dirty="0" smtClean="0">
                <a:latin typeface="+mj-lt"/>
              </a:rPr>
              <a:t>стадии: </a:t>
            </a:r>
            <a:r>
              <a:rPr lang="ru-RU" sz="2800" b="1" dirty="0">
                <a:latin typeface="+mj-lt"/>
              </a:rPr>
              <a:t>2</a:t>
            </a:r>
            <a:r>
              <a:rPr lang="en-US" sz="2800" b="1" dirty="0" smtClean="0">
                <a:latin typeface="+mj-lt"/>
              </a:rPr>
              <a:t> </a:t>
            </a:r>
            <a:r>
              <a:rPr lang="ru-RU" sz="2800" b="1" dirty="0" smtClean="0">
                <a:latin typeface="+mj-lt"/>
              </a:rPr>
              <a:t>года</a:t>
            </a:r>
            <a:endParaRPr lang="ru-RU" sz="2800" b="1" dirty="0">
              <a:latin typeface="+mj-lt"/>
            </a:endParaRPr>
          </a:p>
          <a:p>
            <a:r>
              <a:rPr lang="ru-RU" sz="2800" dirty="0">
                <a:latin typeface="+mj-lt"/>
              </a:rPr>
              <a:t>Срок возврата инвестиций и получения прибыли: </a:t>
            </a:r>
            <a:r>
              <a:rPr lang="ru-RU" sz="2800" dirty="0"/>
              <a:t>3</a:t>
            </a:r>
            <a:r>
              <a:rPr lang="en-US" sz="2800" dirty="0" smtClean="0"/>
              <a:t> </a:t>
            </a:r>
            <a:r>
              <a:rPr lang="ru-RU" sz="2800" dirty="0" smtClean="0"/>
              <a:t>года </a:t>
            </a:r>
            <a:r>
              <a:rPr lang="ru-RU" sz="2800" dirty="0"/>
              <a:t>от начала продаж</a:t>
            </a:r>
          </a:p>
          <a:p>
            <a:r>
              <a:rPr lang="ru-RU" sz="2800" dirty="0">
                <a:latin typeface="+mj-lt"/>
              </a:rPr>
              <a:t>Валовая продукция </a:t>
            </a:r>
            <a:r>
              <a:rPr lang="ru-RU" sz="2800" dirty="0" err="1" smtClean="0">
                <a:latin typeface="+mj-lt"/>
              </a:rPr>
              <a:t>нефтесорбента</a:t>
            </a:r>
            <a:r>
              <a:rPr lang="ru-RU" sz="2800" dirty="0" smtClean="0">
                <a:latin typeface="+mj-lt"/>
              </a:rPr>
              <a:t>: </a:t>
            </a:r>
            <a:r>
              <a:rPr lang="ru-RU" sz="2800" b="1" dirty="0" smtClean="0">
                <a:latin typeface="+mj-lt"/>
              </a:rPr>
              <a:t>4320 кг/год</a:t>
            </a:r>
            <a:endParaRPr lang="ru-RU" sz="2800" b="1" dirty="0">
              <a:latin typeface="+mj-lt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94851" y="1347792"/>
            <a:ext cx="2507" cy="5160461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Ромб 11"/>
          <p:cNvSpPr/>
          <p:nvPr/>
        </p:nvSpPr>
        <p:spPr>
          <a:xfrm>
            <a:off x="357392" y="2087953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/>
          </a:p>
        </p:txBody>
      </p:sp>
      <p:sp>
        <p:nvSpPr>
          <p:cNvPr id="19" name="TextBox 18"/>
          <p:cNvSpPr txBox="1"/>
          <p:nvPr/>
        </p:nvSpPr>
        <p:spPr>
          <a:xfrm>
            <a:off x="820220" y="3492126"/>
            <a:ext cx="8350641" cy="982657"/>
          </a:xfrm>
          <a:prstGeom prst="rect">
            <a:avLst/>
          </a:prstGeom>
          <a:noFill/>
        </p:spPr>
        <p:txBody>
          <a:bodyPr wrap="square" lIns="119715" tIns="59857" rIns="119715" bIns="59857" rtlCol="0">
            <a:spAutoFit/>
          </a:bodyPr>
          <a:lstStyle/>
          <a:p>
            <a:r>
              <a:rPr lang="ru-RU" sz="2800" b="1" i="1" dirty="0" smtClean="0">
                <a:latin typeface="+mj-lt"/>
              </a:rPr>
              <a:t>Конвертируемый </a:t>
            </a:r>
            <a:r>
              <a:rPr lang="ru-RU" sz="2800" b="1" i="1" dirty="0" err="1" smtClean="0">
                <a:latin typeface="+mj-lt"/>
              </a:rPr>
              <a:t>займ</a:t>
            </a:r>
            <a:r>
              <a:rPr lang="ru-RU" sz="2800" b="1" i="1" dirty="0" smtClean="0">
                <a:latin typeface="+mj-lt"/>
              </a:rPr>
              <a:t> 5 млн рублей за долю 5% на 3 года под 30%</a:t>
            </a:r>
            <a:endParaRPr lang="ru-RU" sz="2800" b="1" i="1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7324" y="3918881"/>
            <a:ext cx="2868575" cy="420068"/>
          </a:xfrm>
          <a:prstGeom prst="rect">
            <a:avLst/>
          </a:prstGeom>
          <a:noFill/>
        </p:spPr>
        <p:txBody>
          <a:bodyPr wrap="square" lIns="119715" tIns="59857" rIns="119715" bIns="59857" rtlCol="0">
            <a:spAutoFit/>
          </a:bodyPr>
          <a:lstStyle/>
          <a:p>
            <a:pPr algn="ctr"/>
            <a:r>
              <a:rPr lang="ru-RU" sz="1944" dirty="0" smtClean="0"/>
              <a:t> </a:t>
            </a:r>
            <a:endParaRPr lang="ru-RU" sz="1944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497358" y="6578236"/>
            <a:ext cx="5598642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20220" y="4571569"/>
            <a:ext cx="2484370" cy="539587"/>
          </a:xfrm>
          <a:prstGeom prst="rect">
            <a:avLst/>
          </a:prstGeom>
          <a:noFill/>
        </p:spPr>
        <p:txBody>
          <a:bodyPr wrap="none" lIns="119715" tIns="59857" rIns="119715" bIns="59857" rtlCol="0">
            <a:spAutoFit/>
          </a:bodyPr>
          <a:lstStyle/>
          <a:p>
            <a:r>
              <a:rPr lang="ru-RU" sz="2721" dirty="0" smtClean="0">
                <a:latin typeface="+mj-lt"/>
              </a:rPr>
              <a:t>Для инвестора:</a:t>
            </a:r>
            <a:endParaRPr lang="ru-RU" sz="2721" dirty="0">
              <a:latin typeface="+mj-lt"/>
            </a:endParaRPr>
          </a:p>
        </p:txBody>
      </p:sp>
      <p:sp>
        <p:nvSpPr>
          <p:cNvPr id="45" name="Ромб 44"/>
          <p:cNvSpPr/>
          <p:nvPr/>
        </p:nvSpPr>
        <p:spPr>
          <a:xfrm>
            <a:off x="357392" y="1627723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/>
          </a:p>
        </p:txBody>
      </p:sp>
      <p:sp>
        <p:nvSpPr>
          <p:cNvPr id="46" name="Ромб 45"/>
          <p:cNvSpPr/>
          <p:nvPr/>
        </p:nvSpPr>
        <p:spPr>
          <a:xfrm>
            <a:off x="357392" y="2959381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 b="1" dirty="0"/>
          </a:p>
        </p:txBody>
      </p:sp>
      <p:sp>
        <p:nvSpPr>
          <p:cNvPr id="47" name="Ромб 46"/>
          <p:cNvSpPr/>
          <p:nvPr/>
        </p:nvSpPr>
        <p:spPr>
          <a:xfrm>
            <a:off x="363638" y="3673942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 dirty="0"/>
          </a:p>
        </p:txBody>
      </p:sp>
      <p:sp>
        <p:nvSpPr>
          <p:cNvPr id="57" name="Ромб 56"/>
          <p:cNvSpPr/>
          <p:nvPr/>
        </p:nvSpPr>
        <p:spPr>
          <a:xfrm>
            <a:off x="2176950" y="6438270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/>
          </a:p>
        </p:txBody>
      </p:sp>
      <p:sp>
        <p:nvSpPr>
          <p:cNvPr id="58" name="TextBox 57"/>
          <p:cNvSpPr txBox="1"/>
          <p:nvPr/>
        </p:nvSpPr>
        <p:spPr>
          <a:xfrm>
            <a:off x="1277704" y="5274957"/>
            <a:ext cx="2078423" cy="859547"/>
          </a:xfrm>
          <a:prstGeom prst="rect">
            <a:avLst/>
          </a:prstGeom>
          <a:noFill/>
        </p:spPr>
        <p:txBody>
          <a:bodyPr wrap="square" lIns="119715" tIns="59857" rIns="119715" bIns="59857" rtlCol="0">
            <a:spAutoFit/>
          </a:bodyPr>
          <a:lstStyle/>
          <a:p>
            <a:pPr algn="ctr"/>
            <a:r>
              <a:rPr lang="ru-RU" sz="2400" dirty="0" smtClean="0"/>
              <a:t>Доля в компании</a:t>
            </a:r>
            <a:endParaRPr lang="ru-RU" sz="2400" dirty="0"/>
          </a:p>
        </p:txBody>
      </p:sp>
      <p:sp>
        <p:nvSpPr>
          <p:cNvPr id="60" name="TextBox 59"/>
          <p:cNvSpPr txBox="1"/>
          <p:nvPr/>
        </p:nvSpPr>
        <p:spPr>
          <a:xfrm>
            <a:off x="4331229" y="5111156"/>
            <a:ext cx="3529541" cy="1228879"/>
          </a:xfrm>
          <a:prstGeom prst="rect">
            <a:avLst/>
          </a:prstGeom>
          <a:noFill/>
        </p:spPr>
        <p:txBody>
          <a:bodyPr wrap="square" lIns="119715" tIns="59857" rIns="119715" bIns="59857" rtlCol="0">
            <a:spAutoFit/>
          </a:bodyPr>
          <a:lstStyle/>
          <a:p>
            <a:pPr algn="ctr"/>
            <a:r>
              <a:rPr lang="ru-RU" sz="2400" dirty="0" smtClean="0"/>
              <a:t>Возвращение инвестиций через выкуп его доли</a:t>
            </a:r>
            <a:endParaRPr lang="ru-RU" sz="2400" dirty="0"/>
          </a:p>
        </p:txBody>
      </p:sp>
      <p:sp>
        <p:nvSpPr>
          <p:cNvPr id="68" name="Ромб 67"/>
          <p:cNvSpPr/>
          <p:nvPr/>
        </p:nvSpPr>
        <p:spPr>
          <a:xfrm>
            <a:off x="357392" y="6438270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/>
          </a:p>
        </p:txBody>
      </p:sp>
      <p:sp>
        <p:nvSpPr>
          <p:cNvPr id="69" name="Ромб 68"/>
          <p:cNvSpPr/>
          <p:nvPr/>
        </p:nvSpPr>
        <p:spPr>
          <a:xfrm>
            <a:off x="357392" y="4688695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/>
          </a:p>
        </p:txBody>
      </p:sp>
      <p:sp>
        <p:nvSpPr>
          <p:cNvPr id="72" name="Ромб 71"/>
          <p:cNvSpPr/>
          <p:nvPr/>
        </p:nvSpPr>
        <p:spPr>
          <a:xfrm>
            <a:off x="5956034" y="6438270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/>
          </a:p>
        </p:txBody>
      </p:sp>
      <p:sp>
        <p:nvSpPr>
          <p:cNvPr id="27" name="Ромб 26"/>
          <p:cNvSpPr/>
          <p:nvPr/>
        </p:nvSpPr>
        <p:spPr>
          <a:xfrm>
            <a:off x="354885" y="1207826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/>
          </a:p>
        </p:txBody>
      </p:sp>
      <p:sp>
        <p:nvSpPr>
          <p:cNvPr id="30" name="Прямоугольник 29"/>
          <p:cNvSpPr/>
          <p:nvPr/>
        </p:nvSpPr>
        <p:spPr>
          <a:xfrm>
            <a:off x="177800" y="230189"/>
            <a:ext cx="2044700" cy="633412"/>
          </a:xfrm>
          <a:prstGeom prst="rect">
            <a:avLst/>
          </a:prstGeom>
          <a:blipFill>
            <a:blip r:embed="rId4">
              <a:alphaModFix amt="9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z="1600" smtClean="0"/>
              <a:t>16</a:t>
            </a:fld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882" y="138586"/>
            <a:ext cx="2773130" cy="653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58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object 2">
            <a:extLst>
              <a:ext uri="{FF2B5EF4-FFF2-40B4-BE49-F238E27FC236}">
                <a16:creationId xmlns="" xmlns:a16="http://schemas.microsoft.com/office/drawing/2014/main" id="{31AC0F28-636A-440B-B9FF-707523DC6534}"/>
              </a:ext>
            </a:extLst>
          </p:cNvPr>
          <p:cNvGrpSpPr/>
          <p:nvPr/>
        </p:nvGrpSpPr>
        <p:grpSpPr>
          <a:xfrm>
            <a:off x="6016625" y="0"/>
            <a:ext cx="6175375" cy="6870540"/>
            <a:chOff x="6016752" y="0"/>
            <a:chExt cx="6175375" cy="6858000"/>
          </a:xfrm>
        </p:grpSpPr>
        <p:sp>
          <p:nvSpPr>
            <p:cNvPr id="15" name="object 3">
              <a:extLst>
                <a:ext uri="{FF2B5EF4-FFF2-40B4-BE49-F238E27FC236}">
                  <a16:creationId xmlns="" xmlns:a16="http://schemas.microsoft.com/office/drawing/2014/main" id="{08ACCE1E-7950-4A01-A1C5-0849C918F905}"/>
                </a:ext>
              </a:extLst>
            </p:cNvPr>
            <p:cNvSpPr/>
            <p:nvPr/>
          </p:nvSpPr>
          <p:spPr>
            <a:xfrm>
              <a:off x="6103620" y="2345434"/>
              <a:ext cx="2717800" cy="3014980"/>
            </a:xfrm>
            <a:custGeom>
              <a:avLst/>
              <a:gdLst/>
              <a:ahLst/>
              <a:cxnLst/>
              <a:rect l="l" t="t" r="r" b="b"/>
              <a:pathLst>
                <a:path w="2717800" h="3014979">
                  <a:moveTo>
                    <a:pt x="0" y="3014473"/>
                  </a:moveTo>
                  <a:lnTo>
                    <a:pt x="2717291" y="3014473"/>
                  </a:lnTo>
                  <a:lnTo>
                    <a:pt x="2717291" y="0"/>
                  </a:lnTo>
                  <a:lnTo>
                    <a:pt x="0" y="0"/>
                  </a:lnTo>
                  <a:lnTo>
                    <a:pt x="0" y="3014473"/>
                  </a:lnTo>
                  <a:close/>
                </a:path>
              </a:pathLst>
            </a:custGeom>
            <a:solidFill>
              <a:srgbClr val="FFAC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object 4">
              <a:extLst>
                <a:ext uri="{FF2B5EF4-FFF2-40B4-BE49-F238E27FC236}">
                  <a16:creationId xmlns="" xmlns:a16="http://schemas.microsoft.com/office/drawing/2014/main" id="{BCD76985-A621-4D13-BD64-CAF3076494FB}"/>
                </a:ext>
              </a:extLst>
            </p:cNvPr>
            <p:cNvSpPr/>
            <p:nvPr/>
          </p:nvSpPr>
          <p:spPr>
            <a:xfrm>
              <a:off x="6103620" y="0"/>
              <a:ext cx="2714625" cy="2345690"/>
            </a:xfrm>
            <a:custGeom>
              <a:avLst/>
              <a:gdLst/>
              <a:ahLst/>
              <a:cxnLst/>
              <a:rect l="l" t="t" r="r" b="b"/>
              <a:pathLst>
                <a:path w="2714625" h="2345690">
                  <a:moveTo>
                    <a:pt x="0" y="2345436"/>
                  </a:moveTo>
                  <a:lnTo>
                    <a:pt x="2714244" y="2345436"/>
                  </a:lnTo>
                  <a:lnTo>
                    <a:pt x="2714244" y="0"/>
                  </a:lnTo>
                  <a:lnTo>
                    <a:pt x="0" y="0"/>
                  </a:lnTo>
                  <a:lnTo>
                    <a:pt x="0" y="23454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5">
              <a:extLst>
                <a:ext uri="{FF2B5EF4-FFF2-40B4-BE49-F238E27FC236}">
                  <a16:creationId xmlns="" xmlns:a16="http://schemas.microsoft.com/office/drawing/2014/main" id="{8ABBA96D-5F08-4F03-AACD-9876D00223D4}"/>
                </a:ext>
              </a:extLst>
            </p:cNvPr>
            <p:cNvSpPr/>
            <p:nvPr/>
          </p:nvSpPr>
          <p:spPr>
            <a:xfrm>
              <a:off x="8817864" y="0"/>
              <a:ext cx="3374390" cy="2353310"/>
            </a:xfrm>
            <a:custGeom>
              <a:avLst/>
              <a:gdLst/>
              <a:ahLst/>
              <a:cxnLst/>
              <a:rect l="l" t="t" r="r" b="b"/>
              <a:pathLst>
                <a:path w="3374390" h="2353310">
                  <a:moveTo>
                    <a:pt x="0" y="2353056"/>
                  </a:moveTo>
                  <a:lnTo>
                    <a:pt x="3374135" y="2353056"/>
                  </a:lnTo>
                  <a:lnTo>
                    <a:pt x="3374135" y="0"/>
                  </a:lnTo>
                  <a:lnTo>
                    <a:pt x="0" y="0"/>
                  </a:lnTo>
                  <a:lnTo>
                    <a:pt x="0" y="235305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6">
              <a:extLst>
                <a:ext uri="{FF2B5EF4-FFF2-40B4-BE49-F238E27FC236}">
                  <a16:creationId xmlns="" xmlns:a16="http://schemas.microsoft.com/office/drawing/2014/main" id="{FB38974F-8FB2-4A15-AF5B-2605B29742B1}"/>
                </a:ext>
              </a:extLst>
            </p:cNvPr>
            <p:cNvSpPr/>
            <p:nvPr/>
          </p:nvSpPr>
          <p:spPr>
            <a:xfrm>
              <a:off x="8820912" y="2353055"/>
              <a:ext cx="3371215" cy="4505325"/>
            </a:xfrm>
            <a:custGeom>
              <a:avLst/>
              <a:gdLst/>
              <a:ahLst/>
              <a:cxnLst/>
              <a:rect l="l" t="t" r="r" b="b"/>
              <a:pathLst>
                <a:path w="3371215" h="4505325">
                  <a:moveTo>
                    <a:pt x="3371087" y="0"/>
                  </a:moveTo>
                  <a:lnTo>
                    <a:pt x="0" y="0"/>
                  </a:lnTo>
                  <a:lnTo>
                    <a:pt x="0" y="4504940"/>
                  </a:lnTo>
                  <a:lnTo>
                    <a:pt x="3371087" y="4504940"/>
                  </a:lnTo>
                  <a:lnTo>
                    <a:pt x="3371087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19" name="object 7">
              <a:extLst>
                <a:ext uri="{FF2B5EF4-FFF2-40B4-BE49-F238E27FC236}">
                  <a16:creationId xmlns="" xmlns:a16="http://schemas.microsoft.com/office/drawing/2014/main" id="{CCEFD6DB-4868-4DD6-B659-E873A2F54DE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8008" y="137160"/>
              <a:ext cx="2679192" cy="2046732"/>
            </a:xfrm>
            <a:prstGeom prst="rect">
              <a:avLst/>
            </a:prstGeom>
          </p:spPr>
        </p:pic>
        <p:pic>
          <p:nvPicPr>
            <p:cNvPr id="20" name="object 8">
              <a:extLst>
                <a:ext uri="{FF2B5EF4-FFF2-40B4-BE49-F238E27FC236}">
                  <a16:creationId xmlns="" xmlns:a16="http://schemas.microsoft.com/office/drawing/2014/main" id="{B7DE3CE2-5149-4FA5-B0AF-6B61FAB58DC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6752" y="611123"/>
              <a:ext cx="2904744" cy="1097279"/>
            </a:xfrm>
            <a:prstGeom prst="rect">
              <a:avLst/>
            </a:prstGeom>
          </p:spPr>
        </p:pic>
      </p:grpSp>
      <p:sp>
        <p:nvSpPr>
          <p:cNvPr id="21" name="Заголовок 1">
            <a:extLst>
              <a:ext uri="{FF2B5EF4-FFF2-40B4-BE49-F238E27FC236}">
                <a16:creationId xmlns="" xmlns:a16="http://schemas.microsoft.com/office/drawing/2014/main" id="{20375BFF-29CA-49A3-B5A3-D2CE81083395}"/>
              </a:ext>
            </a:extLst>
          </p:cNvPr>
          <p:cNvSpPr txBox="1">
            <a:spLocks/>
          </p:cNvSpPr>
          <p:nvPr/>
        </p:nvSpPr>
        <p:spPr>
          <a:xfrm>
            <a:off x="8921369" y="5548661"/>
            <a:ext cx="3294888" cy="11207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5"/>
              </a:spcBef>
            </a:pPr>
            <a:r>
              <a:rPr lang="ru-RU" sz="2300" b="1" spc="-5">
                <a:solidFill>
                  <a:srgbClr val="8F00FF"/>
                </a:solidFill>
                <a:latin typeface="Arial"/>
                <a:ea typeface="+mn-ea"/>
                <a:cs typeface="Arial"/>
              </a:rPr>
              <a:t>СТАРТАП-СТУДИЯ</a:t>
            </a:r>
            <a:r>
              <a:rPr lang="ru-RU" sz="2300">
                <a:solidFill>
                  <a:prstClr val="black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2300"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2300" b="1">
                <a:solidFill>
                  <a:srgbClr val="8F00FF"/>
                </a:solidFill>
                <a:latin typeface="Arial"/>
                <a:ea typeface="+mn-ea"/>
                <a:cs typeface="Arial"/>
              </a:rPr>
              <a:t>МГУ</a:t>
            </a:r>
            <a:r>
              <a:rPr lang="ru-RU" sz="2300" b="1" spc="-40">
                <a:solidFill>
                  <a:srgbClr val="8F00FF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2300" b="1">
                <a:solidFill>
                  <a:srgbClr val="8F00FF"/>
                </a:solidFill>
                <a:latin typeface="Arial"/>
                <a:ea typeface="+mn-ea"/>
                <a:cs typeface="Arial"/>
              </a:rPr>
              <a:t>им.</a:t>
            </a:r>
            <a:r>
              <a:rPr lang="ru-RU" sz="2300" b="1" spc="-40">
                <a:solidFill>
                  <a:srgbClr val="8F00FF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2300" b="1" spc="-5">
                <a:solidFill>
                  <a:srgbClr val="8F00FF"/>
                </a:solidFill>
                <a:latin typeface="Arial"/>
                <a:ea typeface="+mn-ea"/>
                <a:cs typeface="Arial"/>
              </a:rPr>
              <a:t>Н.П.</a:t>
            </a:r>
            <a:r>
              <a:rPr lang="ru-RU" sz="2300" b="1" spc="-25">
                <a:solidFill>
                  <a:srgbClr val="8F00FF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2300" b="1">
                <a:solidFill>
                  <a:srgbClr val="8F00FF"/>
                </a:solidFill>
                <a:latin typeface="Arial"/>
                <a:ea typeface="+mn-ea"/>
                <a:cs typeface="Arial"/>
              </a:rPr>
              <a:t>Огарёва</a:t>
            </a:r>
            <a:r>
              <a:rPr lang="ru-RU" sz="2300">
                <a:solidFill>
                  <a:prstClr val="black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2300"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endParaRPr lang="ru-RU" dirty="0"/>
          </a:p>
        </p:txBody>
      </p:sp>
      <p:pic>
        <p:nvPicPr>
          <p:cNvPr id="22" name="object 10">
            <a:extLst>
              <a:ext uri="{FF2B5EF4-FFF2-40B4-BE49-F238E27FC236}">
                <a16:creationId xmlns="" xmlns:a16="http://schemas.microsoft.com/office/drawing/2014/main" id="{F14F1DF6-35C6-477E-B314-87DC372B49E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58260" y="4071181"/>
            <a:ext cx="1493343" cy="1159187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BFB2D4C4-863E-4CEF-B642-1EE3AC2473AC}"/>
              </a:ext>
            </a:extLst>
          </p:cNvPr>
          <p:cNvSpPr/>
          <p:nvPr/>
        </p:nvSpPr>
        <p:spPr>
          <a:xfrm>
            <a:off x="6103493" y="5360034"/>
            <a:ext cx="2727579" cy="149796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омер слайда 12">
            <a:extLst>
              <a:ext uri="{FF2B5EF4-FFF2-40B4-BE49-F238E27FC236}">
                <a16:creationId xmlns="" xmlns:a16="http://schemas.microsoft.com/office/drawing/2014/main" id="{3765EC9E-72B5-474A-8AA8-6BFA86DC0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17</a:t>
            </a:fld>
            <a:endParaRPr lang="ru-RU" sz="1600" dirty="0"/>
          </a:p>
        </p:txBody>
      </p:sp>
      <p:sp>
        <p:nvSpPr>
          <p:cNvPr id="26" name="Заголовок 25">
            <a:extLst>
              <a:ext uri="{FF2B5EF4-FFF2-40B4-BE49-F238E27FC236}">
                <a16:creationId xmlns="" xmlns:a16="http://schemas.microsoft.com/office/drawing/2014/main" id="{7D432996-72CB-43C3-A227-D3D6187661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3022" y="1898392"/>
            <a:ext cx="3171825" cy="919163"/>
          </a:xfrm>
        </p:spPr>
        <p:txBody>
          <a:bodyPr>
            <a:normAutofit/>
          </a:bodyPr>
          <a:lstStyle/>
          <a:p>
            <a:r>
              <a:rPr lang="ru-RU" dirty="0"/>
              <a:t>Спасибо!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5A00481C-E4AE-4123-920A-5C87A30D2C4C}"/>
              </a:ext>
            </a:extLst>
          </p:cNvPr>
          <p:cNvSpPr txBox="1"/>
          <p:nvPr/>
        </p:nvSpPr>
        <p:spPr>
          <a:xfrm>
            <a:off x="1013154" y="2817555"/>
            <a:ext cx="441101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r>
              <a:rPr lang="ru-RU" sz="2400" spc="310" dirty="0">
                <a:latin typeface="Arial" panose="020B0604020202020204" pitchFamily="34" charset="0"/>
                <a:cs typeface="Arial" panose="020B0604020202020204" pitchFamily="34" charset="0"/>
              </a:rPr>
              <a:t>КОНТАКТЫ ДЛЯ СВЯЗИ</a:t>
            </a:r>
            <a:br>
              <a:rPr lang="ru-RU" sz="2400" spc="31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Юдина Ангелина Дмитриевна</a:t>
            </a:r>
            <a:br>
              <a:rPr lang="ru-RU" sz="2400" dirty="0"/>
            </a:br>
            <a:r>
              <a:rPr lang="ru-RU" sz="2400" dirty="0"/>
              <a:t>89376711765</a:t>
            </a:r>
            <a:br>
              <a:rPr lang="ru-RU" sz="2400" dirty="0"/>
            </a:br>
            <a:r>
              <a:rPr lang="en-US" sz="2400" dirty="0" err="1"/>
              <a:t>yudinaangelina</a:t>
            </a:r>
            <a:r>
              <a:rPr lang="ru-RU" sz="2400" dirty="0"/>
              <a:t>-i2000@</a:t>
            </a:r>
            <a:r>
              <a:rPr lang="en-US" sz="2400" dirty="0"/>
              <a:t>yandex</a:t>
            </a:r>
            <a:r>
              <a:rPr lang="ru-RU" sz="2400" dirty="0"/>
              <a:t>.</a:t>
            </a:r>
            <a:r>
              <a:rPr lang="en-US" sz="2400" dirty="0"/>
              <a:t>ru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0" y="120663"/>
            <a:ext cx="2550515" cy="8750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420482"/>
            <a:ext cx="6103492" cy="1437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468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7781" y="3212"/>
            <a:ext cx="4184219" cy="1325563"/>
          </a:xfrm>
        </p:spPr>
        <p:txBody>
          <a:bodyPr/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Финансовая модель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3709878"/>
              </p:ext>
            </p:extLst>
          </p:nvPr>
        </p:nvGraphicFramePr>
        <p:xfrm>
          <a:off x="1246667" y="1658686"/>
          <a:ext cx="9343360" cy="4646415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220513"/>
                <a:gridCol w="1435502"/>
                <a:gridCol w="1687345"/>
              </a:tblGrid>
              <a:tr h="3097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Наименование показателя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Значение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Размерность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Оптовая цена нефтесорбента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500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err="1">
                          <a:effectLst/>
                        </a:rPr>
                        <a:t>руб</a:t>
                      </a:r>
                      <a:r>
                        <a:rPr lang="ru-RU" sz="1600" b="1" u="none" strike="noStrike" dirty="0">
                          <a:effectLst/>
                        </a:rPr>
                        <a:t>/кг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Себестоимость сорбента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272,62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руб/кг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Валовая продукция нефтесорбента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4320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кг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Валовая продукция нефтесорбента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2 160 000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руб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Себестоимость годового выпуска сорбента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1 566 080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руб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Общий объем </a:t>
                      </a:r>
                      <a:r>
                        <a:rPr lang="ru-RU" sz="1600" b="1" u="none" strike="noStrike" dirty="0" err="1">
                          <a:effectLst/>
                        </a:rPr>
                        <a:t>капиталавложений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1 950 000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руб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Прибыль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593 920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руб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</a:rPr>
                        <a:t>Фондоотдача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effectLst/>
                        </a:rPr>
                        <a:t>1,1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err="1">
                          <a:effectLst/>
                        </a:rPr>
                        <a:t>руб</a:t>
                      </a:r>
                      <a:r>
                        <a:rPr lang="ru-RU" sz="1600" b="0" u="none" strike="noStrike" dirty="0">
                          <a:effectLst/>
                        </a:rPr>
                        <a:t>/</a:t>
                      </a:r>
                      <a:r>
                        <a:rPr lang="ru-RU" sz="1600" b="0" u="none" strike="noStrike" dirty="0" err="1">
                          <a:effectLst/>
                        </a:rPr>
                        <a:t>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err="1">
                          <a:effectLst/>
                        </a:rPr>
                        <a:t>Фондоемкость</a:t>
                      </a:r>
                      <a:r>
                        <a:rPr lang="ru-RU" sz="1600" b="0" u="none" strike="noStrike" dirty="0">
                          <a:effectLst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effectLst/>
                        </a:rPr>
                        <a:t>0,9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effectLst/>
                        </a:rPr>
                        <a:t>руб/руб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</a:rPr>
                        <a:t>Уровень рентабельности производства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effectLst/>
                        </a:rPr>
                        <a:t>38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effectLst/>
                        </a:rPr>
                        <a:t>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</a:rPr>
                        <a:t>Уровень рентабельности продукции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effectLst/>
                        </a:rPr>
                        <a:t>38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effectLst/>
                        </a:rPr>
                        <a:t>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Срок окупаемости капиталовложений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3,3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лет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effectLst/>
                        </a:rPr>
                        <a:t>Коэффициент эффективности капиталовложений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0,3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-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69581" y="1127162"/>
            <a:ext cx="5455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Таблица – Экономические показатели нефтесорбента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z="1600" smtClean="0"/>
              <a:t>18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3361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652FE71C-7E18-4AEE-8087-3C68ABE2C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5272" y="0"/>
            <a:ext cx="3946728" cy="8444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готовности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А. </a:t>
            </a:r>
            <a:r>
              <a:rPr lang="ru-RU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кееву</a:t>
            </a:r>
            <a:endParaRPr lang="ru-RU" sz="2200" dirty="0"/>
          </a:p>
        </p:txBody>
      </p:sp>
      <p:sp>
        <p:nvSpPr>
          <p:cNvPr id="7" name="Номер слайда 9">
            <a:extLst>
              <a:ext uri="{FF2B5EF4-FFF2-40B4-BE49-F238E27FC236}">
                <a16:creationId xmlns="" xmlns:a16="http://schemas.microsoft.com/office/drawing/2014/main" id="{44EF68F1-C23E-4915-8F35-613BEA85C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19</a:t>
            </a:fld>
            <a:endParaRPr lang="ru-RU" sz="16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BFB2C9DF-E091-471A-AF1E-DEDB7D2DD2F4}"/>
              </a:ext>
            </a:extLst>
          </p:cNvPr>
          <p:cNvSpPr/>
          <p:nvPr/>
        </p:nvSpPr>
        <p:spPr>
          <a:xfrm>
            <a:off x="2065713" y="5420606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27250"/>
              </p:ext>
            </p:extLst>
          </p:nvPr>
        </p:nvGraphicFramePr>
        <p:xfrm>
          <a:off x="0" y="922075"/>
          <a:ext cx="12192001" cy="5784233"/>
        </p:xfrm>
        <a:graphic>
          <a:graphicData uri="http://schemas.openxmlformats.org/drawingml/2006/table">
            <a:tbl>
              <a:tblPr firstRow="1" firstCol="1" bandRow="1"/>
              <a:tblGrid>
                <a:gridCol w="256179"/>
                <a:gridCol w="1669867"/>
                <a:gridCol w="1651873"/>
                <a:gridCol w="1651873"/>
                <a:gridCol w="1651873"/>
                <a:gridCol w="1770112"/>
                <a:gridCol w="1770112"/>
                <a:gridCol w="1770112"/>
              </a:tblGrid>
              <a:tr h="57828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Организационная готовность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Преимущества и риски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Производственная</a:t>
                      </a:r>
                      <a:b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</a:br>
                      <a:r>
                        <a:rPr lang="ru-RU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готовность</a:t>
                      </a:r>
                      <a:endParaRPr lang="en-US" sz="900" b="1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Open Sans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MRL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manufactured</a:t>
                      </a:r>
                      <a:r>
                        <a:rPr lang="en-US" sz="9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readiness</a:t>
                      </a:r>
                      <a:r>
                        <a:rPr lang="en-US" sz="9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 level</a:t>
                      </a:r>
                      <a:endParaRPr lang="ru-RU" sz="9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Технологическая </a:t>
                      </a:r>
                      <a:r>
                        <a:rPr lang="ru-RU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готовность </a:t>
                      </a:r>
                      <a:endParaRPr lang="en-US" sz="900" b="1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Open Sans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TRL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 technology readiness</a:t>
                      </a:r>
                      <a:r>
                        <a:rPr lang="en-US" sz="9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 level</a:t>
                      </a:r>
                      <a:endParaRPr lang="ru-RU" sz="9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Рыночная</a:t>
                      </a:r>
                      <a:b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</a:br>
                      <a:r>
                        <a:rPr lang="ru-RU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готовность </a:t>
                      </a:r>
                      <a:endParaRPr lang="en-US" sz="900" b="1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Open Sans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MRL 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marker readiness</a:t>
                      </a:r>
                      <a:r>
                        <a:rPr lang="en-US" sz="9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 level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Уровень корпоративной зрелости</a:t>
                      </a:r>
                      <a:endParaRPr lang="en-US" sz="900" b="1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CRL</a:t>
                      </a:r>
                      <a:r>
                        <a:rPr lang="ru-RU" sz="900" b="1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900" b="1" baseline="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corporation readiness level</a:t>
                      </a:r>
                      <a:endParaRPr lang="ru-RU" sz="9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инвестиционной привлекательности проекта</a:t>
                      </a:r>
                      <a:endParaRPr lang="en-US" sz="900" b="1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IRL 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investment readiness level</a:t>
                      </a:r>
                      <a:endParaRPr lang="ru-RU" sz="9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20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Внедрены и описаны регулярные бизнес-процессы производства, сервиса, продаж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Внедрен мониторинг конкурентов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Все материалы, процессы, процедуры, контрольное оборудование функционирует, внедрена система контроля качества. 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Готов серийный образец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Осуществлен вывод на рынок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Продажи на международном рынке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9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Налажена система послепродажного обслуживания</a:t>
                      </a:r>
                      <a:b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/ технической поддержки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Получены положительные решения по заявкам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Обеспечено стабильное производство малой партии с учетом допусков и контроля качества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Пройдена реальная эксплуатация опытного образца в составе системы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Идет реализация плана мероприятий по продвижению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Устойчивые продажи на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локальном рынке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22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Проведено обучение персонала заказчика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Подписаны лицензионные договоры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Процесс производства продемонстрирован в реальных условиях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Выпущен опытный образец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Осуществлен предварительный вывод на рынок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Корпоративную стратегию утверждает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совет директоров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Положительная экономика по каналам продаж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96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Подготовлен план вывода продукта на производство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Поданы заявки на патенты. Технические риски сняты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Определен окончательный состав производственной линии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Изготовлен полнофункциональный опытный образец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Уточнены спецификации продукта по каждому целевому сегменту, уточнена бизнес-модель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Управление компанией профессиональными менеджерами по найму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Оптимизация экономики в каналах продаж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88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Доступны все необходимые компетенции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Определены преимущества, стратегия защиты ИС и план снижения рисков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Продемонстрированы в реальных условиях прототипы материалов и квалификация персонала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Изготовлен полномасштабный</a:t>
                      </a:r>
                      <a:b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опытный образец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Выбран канал продаж и ценообразование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Базовые элементы будущей корпоративной структуры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Положительная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обратная связь от потребителей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72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Определены недостающие компетенции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Разработана стратегия</a:t>
                      </a:r>
                      <a:b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защиты ИС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Предварительно согласован технологический процесс производства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Изготовлен</a:t>
                      </a:r>
                      <a:b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</a:b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лабораторный образец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Уточнены конкуренты по секторам, уточнена модель ценообразования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Компетентная проектная команда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 внешней поддержкой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Прогноз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выручки по каналам продаж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9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Договоренности с заказчиком закреплены соглашениями на разработку продукта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Разработаны проекты и предложения по стратегии защиты ИС</a:t>
                      </a:r>
                      <a:endParaRPr lang="ru-RU" sz="9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US" sz="900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Open Sans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US" sz="900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Open Sans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Принято </a:t>
                      </a: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решение производить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US" sz="900" kern="1200" smtClean="0">
                        <a:solidFill>
                          <a:srgbClr val="000000"/>
                        </a:solidFill>
                        <a:effectLst/>
                        <a:latin typeface="+mn-lt"/>
                        <a:ea typeface="Open Sans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Изготовлен</a:t>
                      </a: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макетный образец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Проведены конкурентный анализ, уточнены характеристики продукта, способы монетизации</a:t>
                      </a:r>
                      <a:endParaRPr lang="ru-RU" sz="9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Некомпетентная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проектная команда с внешней поддержкой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Заинтересованность потенциальных инвесторов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9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Определен бизнес- процесс разработки: декомпозиция задач, методология разработки</a:t>
                      </a:r>
                      <a:endParaRPr lang="ru-RU" sz="9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Проведен предварительный патентный анализ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Требования к производству уточнены на основе конкретных материалов и процессов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Сформулировано предварительное техническое задание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Подтверждены и оценены целевые потребительские сегменты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екомпетентная проектная команда без внешней поддержки</a:t>
                      </a:r>
                      <a:endParaRPr lang="ru-RU" sz="9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Предпосевное финансирование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для </a:t>
                      </a:r>
                      <a:r>
                        <a:rPr lang="en-US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MPV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096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Определено наличие основных компетенций в команде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Проведена первоначальная оценка преимуществ и рисков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Определены базовые требования к производству</a:t>
                      </a:r>
                      <a:endParaRPr lang="ru-RU" sz="9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Сформулировано виденье </a:t>
                      </a: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продукта</a:t>
                      </a:r>
                      <a:r>
                        <a:rPr lang="en-US" sz="9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Фундаментальная</a:t>
                      </a:r>
                      <a:endParaRPr lang="en-US" sz="900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Open Sans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концепция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Определен потенциальный заказчик/наличие потребности 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 проектной команды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Базовая оценка объема рынка и защита ИС</a:t>
                      </a:r>
                      <a:endParaRPr lang="ru-RU" sz="9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137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492259"/>
              </p:ext>
            </p:extLst>
          </p:nvPr>
        </p:nvGraphicFramePr>
        <p:xfrm>
          <a:off x="0" y="936532"/>
          <a:ext cx="12192000" cy="59294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617509"/>
                <a:gridCol w="2144141"/>
                <a:gridCol w="3553550"/>
                <a:gridCol w="2709600"/>
                <a:gridCol w="2167200"/>
              </a:tblGrid>
              <a:tr h="316230">
                <a:tc>
                  <a:txBody>
                    <a:bodyPr/>
                    <a:lstStyle/>
                    <a:p>
                      <a:endParaRPr lang="ru-RU" sz="900" dirty="0" smtClean="0"/>
                    </a:p>
                    <a:p>
                      <a:r>
                        <a:rPr lang="ru-RU" sz="900" dirty="0" smtClean="0"/>
                        <a:t>Уровни</a:t>
                      </a:r>
                      <a:r>
                        <a:rPr lang="ru-RU" sz="900" baseline="0" dirty="0" smtClean="0"/>
                        <a:t> готовности</a:t>
                      </a:r>
                      <a:r>
                        <a:rPr lang="en-US" sz="900" baseline="0" dirty="0" smtClean="0"/>
                        <a:t>/</a:t>
                      </a:r>
                      <a:r>
                        <a:rPr lang="ru-RU" sz="900" baseline="0" dirty="0" smtClean="0"/>
                        <a:t>ЭТАПЫ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2023</a:t>
                      </a:r>
                      <a:endParaRPr lang="en-US" sz="9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noProof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Старт проекта</a:t>
                      </a:r>
                      <a:endParaRPr lang="en-US" sz="900" noProof="1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2024</a:t>
                      </a:r>
                      <a:r>
                        <a:rPr lang="en-US" sz="900" dirty="0" smtClean="0"/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noProof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Пилотирование/</a:t>
                      </a:r>
                      <a:r>
                        <a:rPr lang="en-US" sz="900" noProof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MVP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2025</a:t>
                      </a:r>
                      <a:endParaRPr lang="en-US" sz="9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noProof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Коммерциализация</a:t>
                      </a:r>
                      <a:endParaRPr lang="en-US" sz="900" noProof="1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2026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noProof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Масштабирование</a:t>
                      </a:r>
                      <a:endParaRPr lang="en-US" sz="900" noProof="1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/>
                </a:tc>
              </a:tr>
              <a:tr h="763047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Организационная готовность</a:t>
                      </a:r>
                    </a:p>
                    <a:p>
                      <a:endParaRPr lang="ru-RU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Определен бизнес- процесс разработки: декомпозиция задач, методология разработки</a:t>
                      </a:r>
                    </a:p>
                    <a:p>
                      <a:pPr algn="ctr"/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Договоренности с заказчиком закреплены соглашениями на разработку продукта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Определены </a:t>
                      </a:r>
                      <a:r>
                        <a:rPr lang="ru-RU" sz="900" kern="1200" dirty="0">
                          <a:effectLst/>
                        </a:rPr>
                        <a:t>недостающие компетенции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Подготовлен план вывода продукта на производство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Проведено </a:t>
                      </a:r>
                      <a:r>
                        <a:rPr lang="ru-RU" sz="900" kern="1200" dirty="0">
                          <a:effectLst/>
                        </a:rPr>
                        <a:t>обучение персонала заказчика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Налажена система послепродажного обслуживания</a:t>
                      </a:r>
                      <a:br>
                        <a:rPr lang="ru-RU" sz="900" kern="1200" dirty="0" smtClean="0">
                          <a:effectLst/>
                        </a:rPr>
                      </a:br>
                      <a:r>
                        <a:rPr lang="ru-RU" sz="900" kern="1200" dirty="0" smtClean="0">
                          <a:effectLst/>
                        </a:rPr>
                        <a:t>/ технической поддержки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Внедрены </a:t>
                      </a:r>
                      <a:r>
                        <a:rPr lang="ru-RU" sz="900" kern="1200" dirty="0">
                          <a:effectLst/>
                        </a:rPr>
                        <a:t>и описаны регулярные бизнес-процессы производства, сервиса, продаж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664952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Преимущества и риски</a:t>
                      </a:r>
                    </a:p>
                    <a:p>
                      <a:endParaRPr lang="ru-RU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Разработаны проекты и предложения по стратегии защиты ИС</a:t>
                      </a:r>
                    </a:p>
                    <a:p>
                      <a:pPr algn="ctr"/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effectLst/>
                        </a:rPr>
                        <a:t>Определены преимущества, стратегия защиты ИС и план снижения рисков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Разработана стратегия</a:t>
                      </a:r>
                      <a:br>
                        <a:rPr lang="ru-RU" sz="900" kern="1200" dirty="0" smtClean="0">
                          <a:effectLst/>
                        </a:rPr>
                      </a:br>
                      <a:r>
                        <a:rPr lang="ru-RU" sz="900" kern="1200" dirty="0" smtClean="0">
                          <a:effectLst/>
                        </a:rPr>
                        <a:t>защиты ИС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Поданы заявки на патенты. Технические риски сняты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Подписаны лицензионные договоры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Получены </a:t>
                      </a:r>
                      <a:r>
                        <a:rPr lang="ru-RU" sz="900" kern="1200" dirty="0">
                          <a:effectLst/>
                        </a:rPr>
                        <a:t>положительные решения по заявкам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Внедрен мониторинг конкурентов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664952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Производственная</a:t>
                      </a:r>
                      <a:br>
                        <a:rPr lang="ru-RU" sz="900" dirty="0" smtClean="0"/>
                      </a:br>
                      <a:r>
                        <a:rPr lang="ru-RU" sz="900" dirty="0" smtClean="0"/>
                        <a:t>готовность</a:t>
                      </a:r>
                    </a:p>
                    <a:p>
                      <a:r>
                        <a:rPr lang="en-US" sz="900" b="1" dirty="0" smtClean="0"/>
                        <a:t>MRL</a:t>
                      </a:r>
                    </a:p>
                    <a:p>
                      <a:r>
                        <a:rPr lang="en-US" sz="900" b="1" dirty="0" smtClean="0"/>
                        <a:t>manufactured readiness level</a:t>
                      </a:r>
                    </a:p>
                    <a:p>
                      <a:endParaRPr lang="ru-RU" sz="9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Требования к производству уточнены на основе конкретных материалов и процессов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Продемонстрированы в реальных условиях прототипы материалов и квалификация </a:t>
                      </a:r>
                      <a:r>
                        <a:rPr lang="ru-RU" sz="900" kern="1200" dirty="0" smtClean="0">
                          <a:effectLst/>
                        </a:rPr>
                        <a:t>персонала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Предварительно согласован технологический процесс производства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Принято решение производить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Определен окончательный состав производственной линии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Процесс </a:t>
                      </a:r>
                      <a:r>
                        <a:rPr lang="ru-RU" sz="900" kern="1200" dirty="0">
                          <a:effectLst/>
                        </a:rPr>
                        <a:t>производства продемонстрирован в реальных условиях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Обеспечено стабильное производство малой партии с учетом допусков и контроля качества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Все </a:t>
                      </a:r>
                      <a:r>
                        <a:rPr lang="ru-RU" sz="900" kern="1200" dirty="0">
                          <a:effectLst/>
                        </a:rPr>
                        <a:t>материалы, процессы, процедуры, контрольное оборудование функционирует, внедрена система контроля качества. 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664952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Технологическая готовность</a:t>
                      </a:r>
                      <a:endParaRPr lang="en-US" sz="9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TRL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technology readiness</a:t>
                      </a:r>
                      <a:r>
                        <a:rPr lang="en-US" sz="9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 level</a:t>
                      </a:r>
                      <a:endParaRPr lang="ru-RU" sz="9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9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Изготовлен</a:t>
                      </a:r>
                      <a:br>
                        <a:rPr lang="ru-RU" sz="900" dirty="0" smtClean="0"/>
                      </a:br>
                      <a:r>
                        <a:rPr lang="ru-RU" sz="900" dirty="0" smtClean="0"/>
                        <a:t>лабораторный образец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Изготовлен полномасштабный</a:t>
                      </a:r>
                      <a:br>
                        <a:rPr lang="ru-RU" sz="900" dirty="0" smtClean="0"/>
                      </a:br>
                      <a:r>
                        <a:rPr lang="ru-RU" sz="900" dirty="0" smtClean="0"/>
                        <a:t>опытный образец,</a:t>
                      </a:r>
                      <a:r>
                        <a:rPr lang="ru-RU" sz="900" baseline="0" dirty="0" smtClean="0"/>
                        <a:t> Пройдена реальная эксплуатация опытного образца в составе системы</a:t>
                      </a:r>
                    </a:p>
                    <a:p>
                      <a:pPr algn="ctr"/>
                      <a:r>
                        <a:rPr lang="ru-RU" sz="900" baseline="0" dirty="0" smtClean="0"/>
                        <a:t>Выпущен опытный образец</a:t>
                      </a:r>
                      <a:endParaRPr lang="ru-RU" sz="900" baseline="0" dirty="0" smtClean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Готов серийный образец, можем</a:t>
                      </a:r>
                      <a:r>
                        <a:rPr lang="ru-RU" sz="900" baseline="0" dirty="0" smtClean="0">
                          <a:effectLst/>
                        </a:rPr>
                        <a:t> расширять объемы производства</a:t>
                      </a:r>
                      <a:endParaRPr lang="ru-RU" sz="900" dirty="0" smtClean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Масштабирование объемов производства и</a:t>
                      </a:r>
                      <a:r>
                        <a:rPr lang="ru-RU" sz="900" baseline="0" dirty="0" smtClean="0"/>
                        <a:t> вывод на зарубежные рынки сбыта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93739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Рыночная</a:t>
                      </a:r>
                      <a:br>
                        <a:rPr lang="ru-RU" sz="900" dirty="0" smtClean="0"/>
                      </a:br>
                      <a:r>
                        <a:rPr lang="ru-RU" sz="900" dirty="0" smtClean="0"/>
                        <a:t>готовность </a:t>
                      </a:r>
                      <a:endParaRPr lang="en-US" sz="900" dirty="0" smtClean="0"/>
                    </a:p>
                    <a:p>
                      <a:r>
                        <a:rPr lang="en-US" sz="900" b="1" dirty="0" smtClean="0"/>
                        <a:t>MRL </a:t>
                      </a:r>
                    </a:p>
                    <a:p>
                      <a:r>
                        <a:rPr lang="en-US" sz="900" b="1" dirty="0" smtClean="0"/>
                        <a:t>marker readiness level</a:t>
                      </a:r>
                    </a:p>
                    <a:p>
                      <a:endParaRPr lang="ru-RU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Проведены конкурентный анализ, уточнены характеристики продукта, способы монетизации</a:t>
                      </a:r>
                    </a:p>
                    <a:p>
                      <a:pPr algn="ctr"/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Уточнены конкуренты по секторам, уточнена модель ценообразования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Выбран канал продаж и ценообразование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Уточнены </a:t>
                      </a:r>
                      <a:r>
                        <a:rPr lang="ru-RU" sz="900" kern="1200" dirty="0">
                          <a:effectLst/>
                        </a:rPr>
                        <a:t>спецификации продукта по каждому целевому сегменту, уточнена бизнес-модель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Осуществлен предварительный вывод на рынок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Идет </a:t>
                      </a:r>
                      <a:r>
                        <a:rPr lang="ru-RU" sz="900" kern="1200" dirty="0">
                          <a:effectLst/>
                        </a:rPr>
                        <a:t>реализация плана мероприятий по продвижению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Осуществлен вывод на рынок</a:t>
                      </a:r>
                    </a:p>
                    <a:p>
                      <a:pPr algn="ctr"/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64952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Уровень корпоративной зрелости </a:t>
                      </a:r>
                      <a:endParaRPr lang="en-US" sz="900" dirty="0" smtClean="0"/>
                    </a:p>
                    <a:p>
                      <a:r>
                        <a:rPr lang="en-US" sz="900" b="1" dirty="0" smtClean="0"/>
                        <a:t>CRL </a:t>
                      </a:r>
                    </a:p>
                    <a:p>
                      <a:r>
                        <a:rPr lang="en-US" sz="900" b="1" dirty="0" smtClean="0"/>
                        <a:t>corporation readiness level</a:t>
                      </a:r>
                    </a:p>
                    <a:p>
                      <a:endParaRPr lang="ru-RU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Некомпетентная проектная команда без внешней поддержки</a:t>
                      </a:r>
                    </a:p>
                    <a:p>
                      <a:pPr algn="ctr"/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Некомпетентная проектная команда с внешней поддержкой</a:t>
                      </a:r>
                      <a:endParaRPr lang="en-US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Компетентная проектная команда</a:t>
                      </a:r>
                      <a:r>
                        <a:rPr lang="ru-RU" sz="900" baseline="0" dirty="0" smtClean="0">
                          <a:effectLst/>
                        </a:rPr>
                        <a:t> с внешней поддержкой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Компетентная проектная команда с внешней поддержкой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Базовые элементы будущей корпоративной структуры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Управление компанией профессиональными менеджерами по найму</a:t>
                      </a:r>
                      <a:endParaRPr lang="en-US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Корпоративную стратегию утверждает</a:t>
                      </a:r>
                      <a:r>
                        <a:rPr lang="ru-RU" sz="900" baseline="0" dirty="0" smtClean="0">
                          <a:effectLst/>
                        </a:rPr>
                        <a:t> совет директоров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836271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Уровень инвестиционной привлекательности проекта</a:t>
                      </a:r>
                      <a:endParaRPr lang="en-US" sz="900" dirty="0" smtClean="0"/>
                    </a:p>
                    <a:p>
                      <a:r>
                        <a:rPr lang="ru-RU" sz="900" b="1" dirty="0" smtClean="0"/>
                        <a:t>IRL</a:t>
                      </a:r>
                      <a:endParaRPr lang="en-US" sz="900" b="1" dirty="0" smtClean="0"/>
                    </a:p>
                    <a:p>
                      <a:r>
                        <a:rPr lang="ru-RU" sz="900" b="1" dirty="0" err="1" smtClean="0"/>
                        <a:t>investment</a:t>
                      </a:r>
                      <a:r>
                        <a:rPr lang="ru-RU" sz="900" b="1" dirty="0" smtClean="0"/>
                        <a:t> </a:t>
                      </a:r>
                      <a:r>
                        <a:rPr lang="ru-RU" sz="900" b="1" dirty="0" err="1" smtClean="0"/>
                        <a:t>readiness</a:t>
                      </a:r>
                      <a:r>
                        <a:rPr lang="ru-RU" sz="900" b="1" dirty="0" smtClean="0"/>
                        <a:t> </a:t>
                      </a:r>
                      <a:r>
                        <a:rPr lang="ru-RU" sz="900" b="1" dirty="0" err="1" smtClean="0"/>
                        <a:t>level</a:t>
                      </a:r>
                      <a:endParaRPr lang="ru-RU" sz="900" b="1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Базовая оценка объема рынка и защита ИС</a:t>
                      </a:r>
                    </a:p>
                    <a:p>
                      <a:pPr algn="ctr"/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Предпосевное финансирование для </a:t>
                      </a:r>
                      <a:r>
                        <a:rPr lang="en-US" sz="900" dirty="0" smtClean="0">
                          <a:effectLst/>
                        </a:rPr>
                        <a:t>MPV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Заинтересованность потенциальных инвесторов</a:t>
                      </a:r>
                      <a:endParaRPr lang="en-US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Прогноз</a:t>
                      </a:r>
                      <a:r>
                        <a:rPr lang="ru-RU" sz="900" baseline="0" dirty="0" smtClean="0">
                          <a:effectLst/>
                        </a:rPr>
                        <a:t> выручки по каналам продаж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Прогноз выручки по каналам продаж</a:t>
                      </a:r>
                      <a:endParaRPr lang="en-US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Положительная</a:t>
                      </a:r>
                      <a:r>
                        <a:rPr lang="ru-RU" sz="900" baseline="0" dirty="0" smtClean="0">
                          <a:effectLst/>
                        </a:rPr>
                        <a:t> обратная связь от потребителей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Устойчивые продажи на локальном рынке</a:t>
                      </a:r>
                      <a:endParaRPr lang="en-US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Продажи на международном рынке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z="1600" smtClean="0"/>
              <a:t>20</a:t>
            </a:fld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915141" y="0"/>
            <a:ext cx="32768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Дорожная карта</a:t>
            </a:r>
            <a:endParaRPr lang="ru-RU" sz="36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7800" y="230189"/>
            <a:ext cx="2044700" cy="633412"/>
          </a:xfrm>
          <a:prstGeom prst="rect">
            <a:avLst/>
          </a:prstGeom>
          <a:blipFill>
            <a:blip r:embed="rId3">
              <a:alphaModFix amt="9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975" y="151462"/>
            <a:ext cx="3254375" cy="712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85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652FE71C-7E18-4AEE-8087-3C68ABE2C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5272" y="0"/>
            <a:ext cx="3946728" cy="8444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готовности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200" dirty="0"/>
          </a:p>
        </p:txBody>
      </p:sp>
      <p:sp>
        <p:nvSpPr>
          <p:cNvPr id="7" name="Номер слайда 9">
            <a:extLst>
              <a:ext uri="{FF2B5EF4-FFF2-40B4-BE49-F238E27FC236}">
                <a16:creationId xmlns="" xmlns:a16="http://schemas.microsoft.com/office/drawing/2014/main" id="{44EF68F1-C23E-4915-8F35-613BEA85C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21</a:t>
            </a:fld>
            <a:endParaRPr lang="ru-RU" sz="16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BFB2C9DF-E091-471A-AF1E-DEDB7D2DD2F4}"/>
              </a:ext>
            </a:extLst>
          </p:cNvPr>
          <p:cNvSpPr/>
          <p:nvPr/>
        </p:nvSpPr>
        <p:spPr>
          <a:xfrm>
            <a:off x="2065713" y="5420606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88"/>
          <a:stretch/>
        </p:blipFill>
        <p:spPr bwMode="auto">
          <a:xfrm>
            <a:off x="4409508" y="2255519"/>
            <a:ext cx="4253350" cy="3018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731" y="2255519"/>
            <a:ext cx="3472536" cy="2983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" y="1654629"/>
            <a:ext cx="4176203" cy="3584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t="17277" r="1573" b="74729"/>
          <a:stretch/>
        </p:blipFill>
        <p:spPr bwMode="auto">
          <a:xfrm>
            <a:off x="4409508" y="1489165"/>
            <a:ext cx="7637418" cy="627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4293337" y="1654629"/>
            <a:ext cx="0" cy="3584610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16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>
            <a:alphaModFix amt="91000"/>
          </a:blip>
          <a:stretch>
            <a:fillRect/>
          </a:stretch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1911</TotalTime>
  <Words>1836</Words>
  <Application>Microsoft Office PowerPoint</Application>
  <PresentationFormat>Произвольный</PresentationFormat>
  <Paragraphs>514</Paragraphs>
  <Slides>21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Нефтесорбент будущего SOS-8  Биоразлагающиеся высокоэффективные абсорбенты для сбора нефти, обладающие рекордными характеристиками </vt:lpstr>
      <vt:lpstr>Презентация PowerPoint</vt:lpstr>
      <vt:lpstr>Проблема</vt:lpstr>
      <vt:lpstr>Решение</vt:lpstr>
      <vt:lpstr> Технология</vt:lpstr>
      <vt:lpstr> Технология</vt:lpstr>
      <vt:lpstr>Продукт</vt:lpstr>
      <vt:lpstr> Анализ рынка</vt:lpstr>
      <vt:lpstr>Объем рынка</vt:lpstr>
      <vt:lpstr>Финансовая модель</vt:lpstr>
      <vt:lpstr> Бизнес-модель</vt:lpstr>
      <vt:lpstr>Конкуренты</vt:lpstr>
      <vt:lpstr>Дорожная карта</vt:lpstr>
      <vt:lpstr>Презентация PowerPoint</vt:lpstr>
      <vt:lpstr>Презентация PowerPoint</vt:lpstr>
      <vt:lpstr>Спасибо!</vt:lpstr>
      <vt:lpstr>Финансовая модель</vt:lpstr>
      <vt:lpstr>Уровень готовности по А. Мокееву</vt:lpstr>
      <vt:lpstr>Презентация PowerPoint</vt:lpstr>
      <vt:lpstr>Уровень готовности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Биоразлагающиеся высокоэффективные абсорбенты для сбора нефти, обладающих рекордными характеристиками</dc:title>
  <dc:creator>User3</dc:creator>
  <cp:lastModifiedBy>User</cp:lastModifiedBy>
  <cp:revision>107</cp:revision>
  <dcterms:created xsi:type="dcterms:W3CDTF">2023-10-19T10:01:50Z</dcterms:created>
  <dcterms:modified xsi:type="dcterms:W3CDTF">2023-11-21T16:16:07Z</dcterms:modified>
</cp:coreProperties>
</file>