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Robot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italic.fntdata"/><Relationship Id="rId14" Type="http://schemas.openxmlformats.org/officeDocument/2006/relationships/font" Target="fonts/Roboto-bold.fntdata"/><Relationship Id="rId16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8e144f88c8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8e144f88c8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8e144f88c8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8e144f88c8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8e144f88c8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8e144f88c8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8e144f88c8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8e144f88c8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8e144f88c8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8e144f88c8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8e144f88c8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8e144f88c8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Студенческая школа CAD</a:t>
            </a:r>
            <a:endParaRPr/>
          </a:p>
        </p:txBody>
      </p:sp>
      <p:sp>
        <p:nvSpPr>
          <p:cNvPr id="68" name="Google Shape;68;p13"/>
          <p:cNvSpPr txBox="1"/>
          <p:nvPr>
            <p:ph idx="1" type="subTitle"/>
          </p:nvPr>
        </p:nvSpPr>
        <p:spPr>
          <a:xfrm>
            <a:off x="390525" y="2789131"/>
            <a:ext cx="8222100" cy="189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Гильвитинов Михаил Олегович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Идейный вдохновитель и лидер проекта, студент НИТУ МИСИС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Рынок НТИ: EduNet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18.10.2025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/>
              <a:t>Какую проблему решает проект?</a:t>
            </a:r>
            <a:endParaRPr/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5911" y="999875"/>
            <a:ext cx="4058952" cy="306402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r>
              <a:rPr lang="ru"/>
              <a:t>/7</a:t>
            </a:r>
            <a:endParaRPr/>
          </a:p>
        </p:txBody>
      </p:sp>
      <p:pic>
        <p:nvPicPr>
          <p:cNvPr id="76" name="Google Shape;76;p14" title="24-01-10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42975" y="2682788"/>
            <a:ext cx="2122926" cy="2012826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/>
          <p:nvPr/>
        </p:nvSpPr>
        <p:spPr>
          <a:xfrm>
            <a:off x="3881900" y="1933375"/>
            <a:ext cx="947100" cy="6792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" name="Google Shape;78;p14"/>
          <p:cNvSpPr txBox="1"/>
          <p:nvPr>
            <p:ph idx="4294967295" type="body"/>
          </p:nvPr>
        </p:nvSpPr>
        <p:spPr>
          <a:xfrm>
            <a:off x="98250" y="466907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000"/>
              <a:t>Источник изображений: Официальное интернет-сообщество КОМПАС-3D</a:t>
            </a:r>
            <a:endParaRPr sz="1000"/>
          </a:p>
        </p:txBody>
      </p:sp>
      <p:sp>
        <p:nvSpPr>
          <p:cNvPr id="79" name="Google Shape;79;p14"/>
          <p:cNvSpPr txBox="1"/>
          <p:nvPr>
            <p:ph idx="4294967295" type="body"/>
          </p:nvPr>
        </p:nvSpPr>
        <p:spPr>
          <a:xfrm>
            <a:off x="494025" y="863800"/>
            <a:ext cx="3351000" cy="355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>
                <a:solidFill>
                  <a:srgbClr val="000000"/>
                </a:solidFill>
              </a:rPr>
              <a:t>“</a:t>
            </a:r>
            <a:r>
              <a:rPr lang="ru">
                <a:solidFill>
                  <a:srgbClr val="000000"/>
                </a:solidFill>
              </a:rPr>
              <a:t>Студенческая школа CAD” нацелена на формирование конструкторского (инженерного) мышления с помощью игровых методик обучения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/>
              <a:t>Что предлагает проект?</a:t>
            </a:r>
            <a:endParaRPr/>
          </a:p>
        </p:txBody>
      </p:sp>
      <p:sp>
        <p:nvSpPr>
          <p:cNvPr id="85" name="Google Shape;85;p1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r>
              <a:rPr lang="ru"/>
              <a:t>/7</a:t>
            </a:r>
            <a:endParaRPr/>
          </a:p>
        </p:txBody>
      </p:sp>
      <p:sp>
        <p:nvSpPr>
          <p:cNvPr id="86" name="Google Shape;86;p15"/>
          <p:cNvSpPr txBox="1"/>
          <p:nvPr>
            <p:ph idx="4294967295" type="body"/>
          </p:nvPr>
        </p:nvSpPr>
        <p:spPr>
          <a:xfrm>
            <a:off x="98250" y="466907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000"/>
              <a:t>Источники изображений: Яндекс практикум, Мир кубиков, Midjourney</a:t>
            </a:r>
            <a:endParaRPr sz="1000"/>
          </a:p>
        </p:txBody>
      </p:sp>
      <p:pic>
        <p:nvPicPr>
          <p:cNvPr id="87" name="Google Shape;8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9275" y="881914"/>
            <a:ext cx="3745226" cy="3745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1650" y="2498225"/>
            <a:ext cx="2434500" cy="182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38775" y="1368125"/>
            <a:ext cx="200025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5"/>
          <p:cNvSpPr/>
          <p:nvPr/>
        </p:nvSpPr>
        <p:spPr>
          <a:xfrm>
            <a:off x="2206800" y="1786050"/>
            <a:ext cx="664200" cy="664200"/>
          </a:xfrm>
          <a:prstGeom prst="mathPlus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" name="Google Shape;91;p15"/>
          <p:cNvSpPr/>
          <p:nvPr/>
        </p:nvSpPr>
        <p:spPr>
          <a:xfrm>
            <a:off x="3979913" y="2450250"/>
            <a:ext cx="885600" cy="885600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/>
              <a:t>Кто является целевой аудиторией проекта?</a:t>
            </a:r>
            <a:endParaRPr/>
          </a:p>
        </p:txBody>
      </p:sp>
      <p:sp>
        <p:nvSpPr>
          <p:cNvPr id="97" name="Google Shape;97;p1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r>
              <a:rPr lang="ru"/>
              <a:t>/7</a:t>
            </a:r>
            <a:endParaRPr/>
          </a:p>
        </p:txBody>
      </p:sp>
      <p:pic>
        <p:nvPicPr>
          <p:cNvPr id="98" name="Google Shape;9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5229" y="1642194"/>
            <a:ext cx="2136073" cy="2136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03967" y="1642206"/>
            <a:ext cx="2136073" cy="2136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29879" y="1642194"/>
            <a:ext cx="2136073" cy="2136073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 txBox="1"/>
          <p:nvPr>
            <p:ph idx="4294967295" type="body"/>
          </p:nvPr>
        </p:nvSpPr>
        <p:spPr>
          <a:xfrm>
            <a:off x="98250" y="466907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000"/>
              <a:t>Источник изображений: Бренд-платформа НИТУ МИСИС</a:t>
            </a:r>
            <a:endParaRPr sz="1000"/>
          </a:p>
        </p:txBody>
      </p:sp>
      <p:sp>
        <p:nvSpPr>
          <p:cNvPr id="102" name="Google Shape;102;p16"/>
          <p:cNvSpPr txBox="1"/>
          <p:nvPr>
            <p:ph idx="4294967295" type="body"/>
          </p:nvPr>
        </p:nvSpPr>
        <p:spPr>
          <a:xfrm>
            <a:off x="-277387" y="3401850"/>
            <a:ext cx="3981300" cy="56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">
                <a:solidFill>
                  <a:srgbClr val="000000"/>
                </a:solidFill>
              </a:rPr>
              <a:t>Школьники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03" name="Google Shape;103;p16"/>
          <p:cNvSpPr txBox="1"/>
          <p:nvPr>
            <p:ph idx="4294967295" type="body"/>
          </p:nvPr>
        </p:nvSpPr>
        <p:spPr>
          <a:xfrm>
            <a:off x="2520900" y="3401850"/>
            <a:ext cx="3981300" cy="56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">
                <a:solidFill>
                  <a:srgbClr val="000000"/>
                </a:solidFill>
              </a:rPr>
              <a:t>Студенты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04" name="Google Shape;104;p16"/>
          <p:cNvSpPr txBox="1"/>
          <p:nvPr>
            <p:ph idx="4294967295" type="body"/>
          </p:nvPr>
        </p:nvSpPr>
        <p:spPr>
          <a:xfrm>
            <a:off x="5307263" y="3401850"/>
            <a:ext cx="3981300" cy="56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">
                <a:solidFill>
                  <a:srgbClr val="000000"/>
                </a:solidFill>
              </a:rPr>
              <a:t>Молодые специалисты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/>
              <a:t>Какие существуют конкуренты?</a:t>
            </a:r>
            <a:endParaRPr/>
          </a:p>
        </p:txBody>
      </p:sp>
      <p:sp>
        <p:nvSpPr>
          <p:cNvPr id="110" name="Google Shape;110;p1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r>
              <a:rPr lang="ru"/>
              <a:t>/7</a:t>
            </a:r>
            <a:endParaRPr/>
          </a:p>
        </p:txBody>
      </p:sp>
      <p:pic>
        <p:nvPicPr>
          <p:cNvPr id="111" name="Google Shape;11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450" y="1353650"/>
            <a:ext cx="3301175" cy="51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7"/>
          <p:cNvPicPr preferRelativeResize="0"/>
          <p:nvPr/>
        </p:nvPicPr>
        <p:blipFill rotWithShape="1">
          <a:blip r:embed="rId4">
            <a:alphaModFix/>
          </a:blip>
          <a:srcRect b="0" l="0" r="41472" t="0"/>
          <a:stretch/>
        </p:blipFill>
        <p:spPr>
          <a:xfrm>
            <a:off x="4262750" y="1690500"/>
            <a:ext cx="445980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17613" y="948525"/>
            <a:ext cx="1751573" cy="51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/>
            </a:outerShdw>
          </a:effectLst>
        </p:spPr>
      </p:pic>
      <p:sp>
        <p:nvSpPr>
          <p:cNvPr id="114" name="Google Shape;114;p17"/>
          <p:cNvSpPr txBox="1"/>
          <p:nvPr>
            <p:ph idx="4294967295" type="body"/>
          </p:nvPr>
        </p:nvSpPr>
        <p:spPr>
          <a:xfrm>
            <a:off x="424350" y="2762625"/>
            <a:ext cx="8295300" cy="138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</a:rPr>
              <a:t>Недостатки конкурентов:</a:t>
            </a:r>
            <a:endParaRPr>
              <a:solidFill>
                <a:srgbClr val="000000"/>
              </a:solidFill>
            </a:endParaRPr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Clr>
                <a:srgbClr val="3ADAC0"/>
              </a:buClr>
              <a:buSzPct val="100000"/>
              <a:buChar char="●"/>
            </a:pPr>
            <a:r>
              <a:rPr lang="ru">
                <a:solidFill>
                  <a:srgbClr val="3ADAC0"/>
                </a:solidFill>
              </a:rPr>
              <a:t>Высокая стоимость обучения</a:t>
            </a:r>
            <a:endParaRPr>
              <a:solidFill>
                <a:srgbClr val="3ADAC0"/>
              </a:solidFill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Clr>
                <a:srgbClr val="479ACC"/>
              </a:buClr>
              <a:buSzPct val="100000"/>
              <a:buChar char="●"/>
            </a:pPr>
            <a:r>
              <a:rPr lang="ru">
                <a:solidFill>
                  <a:srgbClr val="479ACC"/>
                </a:solidFill>
              </a:rPr>
              <a:t>Обучающие материалы посвящены базовым элементам САПР</a:t>
            </a:r>
            <a:endParaRPr>
              <a:solidFill>
                <a:srgbClr val="479ACC"/>
              </a:solidFill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Clr>
                <a:srgbClr val="C3996B"/>
              </a:buClr>
              <a:buSzPct val="100000"/>
              <a:buChar char="●"/>
            </a:pPr>
            <a:r>
              <a:rPr lang="ru">
                <a:solidFill>
                  <a:srgbClr val="C3996B"/>
                </a:solidFill>
              </a:rPr>
              <a:t>Раздробленность образовательного модуля на несколько платных курсов </a:t>
            </a:r>
            <a:endParaRPr>
              <a:solidFill>
                <a:srgbClr val="C3996B"/>
              </a:solidFill>
            </a:endParaRPr>
          </a:p>
        </p:txBody>
      </p:sp>
      <p:sp>
        <p:nvSpPr>
          <p:cNvPr id="115" name="Google Shape;115;p17"/>
          <p:cNvSpPr txBox="1"/>
          <p:nvPr>
            <p:ph idx="4294967295" type="body"/>
          </p:nvPr>
        </p:nvSpPr>
        <p:spPr>
          <a:xfrm>
            <a:off x="98250" y="466907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000"/>
              <a:t>Источники изображений: </a:t>
            </a:r>
            <a:r>
              <a:rPr lang="ru" sz="1000"/>
              <a:t>Академия аддитивных технологий «Цифра Цифра», Openedu.ru, Saprblog.ru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/>
          <p:nvPr>
            <p:ph type="title"/>
          </p:nvPr>
        </p:nvSpPr>
        <p:spPr>
          <a:xfrm>
            <a:off x="226075" y="909450"/>
            <a:ext cx="2808000" cy="332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/>
              <a:t>Каковы основные этапы развития проекта?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r>
              <a:rPr lang="ru"/>
              <a:t>/7</a:t>
            </a:r>
            <a:endParaRPr/>
          </a:p>
        </p:txBody>
      </p:sp>
      <p:sp>
        <p:nvSpPr>
          <p:cNvPr id="122" name="Google Shape;122;p18"/>
          <p:cNvSpPr txBox="1"/>
          <p:nvPr>
            <p:ph idx="1" type="body"/>
          </p:nvPr>
        </p:nvSpPr>
        <p:spPr>
          <a:xfrm>
            <a:off x="4066467" y="1263300"/>
            <a:ext cx="4523700" cy="261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AutoNum type="arabicPeriod"/>
            </a:pPr>
            <a:r>
              <a:rPr b="1" lang="ru" sz="2000">
                <a:solidFill>
                  <a:srgbClr val="000000"/>
                </a:solidFill>
              </a:rPr>
              <a:t>Формирование </a:t>
            </a:r>
            <a:r>
              <a:rPr b="1" lang="ru" sz="2000">
                <a:solidFill>
                  <a:srgbClr val="000000"/>
                </a:solidFill>
              </a:rPr>
              <a:t>команды.</a:t>
            </a:r>
            <a:endParaRPr b="1"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AutoNum type="arabicPeriod"/>
            </a:pPr>
            <a:r>
              <a:rPr b="1" lang="ru" sz="2000">
                <a:solidFill>
                  <a:srgbClr val="000000"/>
                </a:solidFill>
              </a:rPr>
              <a:t>Определение направления развития проектов. Оценка рисков. </a:t>
            </a:r>
            <a:endParaRPr b="1"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AutoNum type="arabicPeriod"/>
            </a:pPr>
            <a:r>
              <a:rPr b="1" lang="ru" sz="2000">
                <a:solidFill>
                  <a:srgbClr val="000000"/>
                </a:solidFill>
              </a:rPr>
              <a:t>Поиск инвестиций.</a:t>
            </a:r>
            <a:endParaRPr b="1"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AutoNum type="arabicPeriod"/>
            </a:pPr>
            <a:r>
              <a:rPr b="1" lang="ru" sz="2000">
                <a:solidFill>
                  <a:srgbClr val="000000"/>
                </a:solidFill>
              </a:rPr>
              <a:t>Создание MVP.</a:t>
            </a:r>
            <a:endParaRPr b="1"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AutoNum type="arabicPeriod"/>
            </a:pPr>
            <a:r>
              <a:rPr b="1" lang="ru" sz="2000">
                <a:solidFill>
                  <a:srgbClr val="000000"/>
                </a:solidFill>
              </a:rPr>
              <a:t>Развитие проекта.</a:t>
            </a:r>
            <a:endParaRPr b="1" sz="2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Спасибо за внимание!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933"/>
              <a:t>e-mail: mgilvitinov@mail.ru</a:t>
            </a:r>
            <a:endParaRPr sz="3933"/>
          </a:p>
        </p:txBody>
      </p:sp>
      <p:sp>
        <p:nvSpPr>
          <p:cNvPr id="128" name="Google Shape;128;p1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r>
              <a:rPr lang="ru"/>
              <a:t>/7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1A237E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