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9"/>
  </p:notesMasterIdLst>
  <p:sldIdLst>
    <p:sldId id="256" r:id="rId6"/>
    <p:sldId id="288" r:id="rId7"/>
    <p:sldId id="259" r:id="rId8"/>
    <p:sldId id="266" r:id="rId9"/>
    <p:sldId id="294" r:id="rId10"/>
    <p:sldId id="295" r:id="rId11"/>
    <p:sldId id="296" r:id="rId12"/>
    <p:sldId id="286" r:id="rId13"/>
    <p:sldId id="292" r:id="rId14"/>
    <p:sldId id="293" r:id="rId15"/>
    <p:sldId id="262" r:id="rId16"/>
    <p:sldId id="263" r:id="rId17"/>
    <p:sldId id="29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1AF"/>
    <a:srgbClr val="E0C1F9"/>
    <a:srgbClr val="F8E0FE"/>
    <a:srgbClr val="FF9900"/>
    <a:srgbClr val="FF9933"/>
    <a:srgbClr val="E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2F76D3-0493-47D4-816F-22C9C79E1AA3}" v="43" dt="2024-11-29T19:00:10.1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5" autoAdjust="0"/>
    <p:restoredTop sz="94660"/>
  </p:normalViewPr>
  <p:slideViewPr>
    <p:cSldViewPr snapToGrid="0">
      <p:cViewPr varScale="1">
        <p:scale>
          <a:sx n="83" d="100"/>
          <a:sy n="83" d="100"/>
        </p:scale>
        <p:origin x="50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no\Desktop\&#1042;&#1086;&#1079;&#1088;&#1072;&#1089;&#1090;%20&#1088;&#1077;&#1073;&#1077;&#1085;&#1082;&#107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no\Desktop\&#1054;&#1089;&#1086;&#1073;&#1077;&#1085;&#1085;&#1086;&#1089;&#1090;&#1100;%20&#1088;&#1072;&#1079;&#1074;&#1080;&#1090;&#1080;&#1103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no\Desktop\&#1090;&#1088;&#1091;&#1076;&#1085;&#1086;&#1089;&#1090;&#1080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no\Desktop\&#1048;&#1089;&#1090;&#1086;&#1095;&#1085;&#1080;&#1082;&#1080;%20&#1080;&#1085;&#1092;&#1086;&#1088;&#1084;&#1072;&#1094;&#1080;&#108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no\Desktop\&#1044;&#1086;&#1087;&#1086;&#1083;&#1085;&#1080;&#1090;&#1077;&#1083;&#1100;&#1085;&#1072;&#1103;%20&#1080;&#1085;&#1092;&#1086;&#1088;&#1084;&#1072;&#1094;&#1080;&#1103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no\Desktop\&#1086;&#1073;&#1097;%20&#1091;&#1095;&#1088;&#1077;&#1078;&#1076;&#1077;&#1085;&#1080;&#1077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no\Desktop\&#1080;&#1085;&#1092;.%20&#1087;&#1083;&#1086;&#1097;&#1072;&#1076;&#1082;&#108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no\Desktop\&#1092;&#1086;&#1088;&#1084;&#1072;&#1090;%20&#1080;&#1085;&#1092;&#1086;&#1088;&#1084;&#1072;&#1094;&#1080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Возраст</a:t>
            </a:r>
            <a:r>
              <a:rPr lang="ru-RU" baseline="0" dirty="0"/>
              <a:t> ребенка</a:t>
            </a:r>
            <a:endParaRPr lang="ru-RU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'[Возраст ребенка.xlsx]Лист1'!$B$2</c:f>
              <c:strCache>
                <c:ptCount val="1"/>
                <c:pt idx="0">
                  <c:v>% детей</c:v>
                </c:pt>
              </c:strCache>
            </c:strRef>
          </c:tx>
          <c:invertIfNegative val="0"/>
          <c:cat>
            <c:strRef>
              <c:f>'[Возраст ребенка.xlsx]Лист1'!$A$3:$A$5</c:f>
              <c:strCache>
                <c:ptCount val="3"/>
                <c:pt idx="0">
                  <c:v>дошкольный          (3-6 л)</c:v>
                </c:pt>
                <c:pt idx="1">
                  <c:v>младший школьный (7-10 л)</c:v>
                </c:pt>
                <c:pt idx="2">
                  <c:v>подростковый      (11-17 л)</c:v>
                </c:pt>
              </c:strCache>
            </c:strRef>
          </c:cat>
          <c:val>
            <c:numRef>
              <c:f>'[Возраст ребенка.xlsx]Лист1'!$B$3:$B$5</c:f>
              <c:numCache>
                <c:formatCode>General</c:formatCode>
                <c:ptCount val="3"/>
                <c:pt idx="0">
                  <c:v>18.399999999999999</c:v>
                </c:pt>
                <c:pt idx="1">
                  <c:v>34.200000000000003</c:v>
                </c:pt>
                <c:pt idx="2">
                  <c:v>47.4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27-4A09-BAC3-09437CE324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1318656"/>
        <c:axId val="270468224"/>
      </c:barChart>
      <c:catAx>
        <c:axId val="171318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0468224"/>
        <c:crosses val="autoZero"/>
        <c:auto val="1"/>
        <c:lblAlgn val="ctr"/>
        <c:lblOffset val="100"/>
        <c:noMultiLvlLbl val="0"/>
      </c:catAx>
      <c:valAx>
        <c:axId val="270468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13186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Особенность</a:t>
            </a:r>
            <a:r>
              <a:rPr lang="ru-RU" baseline="0" dirty="0"/>
              <a:t> развития </a:t>
            </a:r>
            <a:r>
              <a:rPr lang="ru-RU" baseline="0" dirty="0" smtClean="0"/>
              <a:t>нозологии</a:t>
            </a:r>
            <a:endParaRPr lang="ru-RU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'[Особенность развития.xlsx]Лист1'!$B$1</c:f>
              <c:strCache>
                <c:ptCount val="1"/>
                <c:pt idx="0">
                  <c:v>% детей</c:v>
                </c:pt>
              </c:strCache>
            </c:strRef>
          </c:tx>
          <c:invertIfNegative val="0"/>
          <c:cat>
            <c:strRef>
              <c:f>'[Особенность развития.xlsx]Лист1'!$A$2:$A$10</c:f>
              <c:strCache>
                <c:ptCount val="9"/>
                <c:pt idx="0">
                  <c:v>РАС</c:v>
                </c:pt>
                <c:pt idx="1">
                  <c:v>ДЦП</c:v>
                </c:pt>
                <c:pt idx="2">
                  <c:v>ЗПРР</c:v>
                </c:pt>
                <c:pt idx="3">
                  <c:v>Умственная отсталость</c:v>
                </c:pt>
                <c:pt idx="4">
                  <c:v>Гидроцефалия</c:v>
                </c:pt>
                <c:pt idx="5">
                  <c:v>Эпилепсия</c:v>
                </c:pt>
                <c:pt idx="6">
                  <c:v>Синдром Дауна</c:v>
                </c:pt>
                <c:pt idx="7">
                  <c:v>Аллалия</c:v>
                </c:pt>
                <c:pt idx="8">
                  <c:v>Тугоухость</c:v>
                </c:pt>
              </c:strCache>
            </c:strRef>
          </c:cat>
          <c:val>
            <c:numRef>
              <c:f>'[Особенность развития.xlsx]Лист1'!$B$2:$B$10</c:f>
              <c:numCache>
                <c:formatCode>General</c:formatCode>
                <c:ptCount val="9"/>
                <c:pt idx="0">
                  <c:v>47.4</c:v>
                </c:pt>
                <c:pt idx="1">
                  <c:v>13.2</c:v>
                </c:pt>
                <c:pt idx="2">
                  <c:v>10.6</c:v>
                </c:pt>
                <c:pt idx="3">
                  <c:v>13.2</c:v>
                </c:pt>
                <c:pt idx="4">
                  <c:v>2.7</c:v>
                </c:pt>
                <c:pt idx="5">
                  <c:v>2.7</c:v>
                </c:pt>
                <c:pt idx="6">
                  <c:v>2.7</c:v>
                </c:pt>
                <c:pt idx="7">
                  <c:v>2.7</c:v>
                </c:pt>
                <c:pt idx="8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64-487E-9928-6B54DB7CF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0484608"/>
        <c:axId val="270486144"/>
      </c:barChart>
      <c:catAx>
        <c:axId val="270484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0486144"/>
        <c:crosses val="autoZero"/>
        <c:auto val="1"/>
        <c:lblAlgn val="ctr"/>
        <c:lblOffset val="100"/>
        <c:noMultiLvlLbl val="0"/>
      </c:catAx>
      <c:valAx>
        <c:axId val="270486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04846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Трудности</a:t>
            </a:r>
            <a:r>
              <a:rPr lang="ru-RU" baseline="0"/>
              <a:t> в повседневной жизни </a:t>
            </a:r>
            <a:endParaRPr lang="ru-RU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[трудности.xlsx]Лист1!$B$1</c:f>
              <c:strCache>
                <c:ptCount val="1"/>
                <c:pt idx="0">
                  <c:v>соотношение в %</c:v>
                </c:pt>
              </c:strCache>
            </c:strRef>
          </c:tx>
          <c:invertIfNegative val="0"/>
          <c:cat>
            <c:strRef>
              <c:f>[трудности.xlsx]Лист1!$A$2:$A$7</c:f>
              <c:strCache>
                <c:ptCount val="6"/>
                <c:pt idx="0">
                  <c:v>финансовые</c:v>
                </c:pt>
                <c:pt idx="1">
                  <c:v>медицинские</c:v>
                </c:pt>
                <c:pt idx="2">
                  <c:v>социально-бытовые</c:v>
                </c:pt>
                <c:pt idx="3">
                  <c:v>образовательные</c:v>
                </c:pt>
                <c:pt idx="4">
                  <c:v>психологические</c:v>
                </c:pt>
                <c:pt idx="5">
                  <c:v>реакции окружающих</c:v>
                </c:pt>
              </c:strCache>
            </c:strRef>
          </c:cat>
          <c:val>
            <c:numRef>
              <c:f>[трудности.xlsx]Лист1!$B$2:$B$7</c:f>
              <c:numCache>
                <c:formatCode>General</c:formatCode>
                <c:ptCount val="6"/>
                <c:pt idx="0">
                  <c:v>11.43</c:v>
                </c:pt>
                <c:pt idx="1">
                  <c:v>8.57</c:v>
                </c:pt>
                <c:pt idx="2">
                  <c:v>54.29</c:v>
                </c:pt>
                <c:pt idx="3">
                  <c:v>14.29</c:v>
                </c:pt>
                <c:pt idx="4">
                  <c:v>11.43</c:v>
                </c:pt>
                <c:pt idx="5">
                  <c:v>17.14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4C-4025-927E-FBFED386F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0523008"/>
        <c:axId val="270664064"/>
      </c:barChart>
      <c:catAx>
        <c:axId val="270523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0664064"/>
        <c:crosses val="autoZero"/>
        <c:auto val="1"/>
        <c:lblAlgn val="ctr"/>
        <c:lblOffset val="100"/>
        <c:noMultiLvlLbl val="0"/>
      </c:catAx>
      <c:valAx>
        <c:axId val="270664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05230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Источники</a:t>
            </a:r>
            <a:r>
              <a:rPr lang="ru-RU" baseline="0"/>
              <a:t> информации</a:t>
            </a:r>
            <a:endParaRPr lang="ru-RU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'[Источники информации.xlsx]Лист1'!$B$1</c:f>
              <c:strCache>
                <c:ptCount val="1"/>
                <c:pt idx="0">
                  <c:v>% родителей</c:v>
                </c:pt>
              </c:strCache>
            </c:strRef>
          </c:tx>
          <c:invertIfNegative val="0"/>
          <c:cat>
            <c:strRef>
              <c:f>'[Источники информации.xlsx]Лист1'!$A$2:$A$6</c:f>
              <c:strCache>
                <c:ptCount val="5"/>
                <c:pt idx="0">
                  <c:v>научная литература </c:v>
                </c:pt>
                <c:pt idx="1">
                  <c:v>социальные сети </c:v>
                </c:pt>
                <c:pt idx="2">
                  <c:v>специалисты</c:v>
                </c:pt>
                <c:pt idx="3">
                  <c:v>другие родители</c:v>
                </c:pt>
                <c:pt idx="4">
                  <c:v>интернет-ресурсы </c:v>
                </c:pt>
              </c:strCache>
            </c:strRef>
          </c:cat>
          <c:val>
            <c:numRef>
              <c:f>'[Источники информации.xlsx]Лист1'!$B$2:$B$6</c:f>
              <c:numCache>
                <c:formatCode>General</c:formatCode>
                <c:ptCount val="5"/>
                <c:pt idx="0">
                  <c:v>6.12</c:v>
                </c:pt>
                <c:pt idx="1">
                  <c:v>14.29</c:v>
                </c:pt>
                <c:pt idx="2">
                  <c:v>48.98</c:v>
                </c:pt>
                <c:pt idx="3">
                  <c:v>12.24</c:v>
                </c:pt>
                <c:pt idx="4">
                  <c:v>18.37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61-482E-A636-42701E553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0722944"/>
        <c:axId val="270724480"/>
      </c:barChart>
      <c:catAx>
        <c:axId val="270722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0724480"/>
        <c:crosses val="autoZero"/>
        <c:auto val="1"/>
        <c:lblAlgn val="ctr"/>
        <c:lblOffset val="100"/>
        <c:noMultiLvlLbl val="0"/>
      </c:catAx>
      <c:valAx>
        <c:axId val="270724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07229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Дополнительная</a:t>
            </a:r>
            <a:r>
              <a:rPr lang="ru-RU" baseline="0"/>
              <a:t> информация</a:t>
            </a:r>
            <a:endParaRPr lang="ru-RU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'[Дополнительная информация.xlsx]Лист1'!$B$1</c:f>
              <c:strCache>
                <c:ptCount val="1"/>
                <c:pt idx="0">
                  <c:v>содержание в %</c:v>
                </c:pt>
              </c:strCache>
            </c:strRef>
          </c:tx>
          <c:invertIfNegative val="0"/>
          <c:cat>
            <c:strRef>
              <c:f>'[Дополнительная информация.xlsx]Лист1'!$A$2:$A$10</c:f>
              <c:strCache>
                <c:ptCount val="9"/>
                <c:pt idx="0">
                  <c:v>Бытовые аспекты</c:v>
                </c:pt>
                <c:pt idx="1">
                  <c:v>Воспитательные </c:v>
                </c:pt>
                <c:pt idx="2">
                  <c:v>Юридические</c:v>
                </c:pt>
                <c:pt idx="3">
                  <c:v>Образовательные</c:v>
                </c:pt>
                <c:pt idx="4">
                  <c:v>Социальные</c:v>
                </c:pt>
                <c:pt idx="5">
                  <c:v>Психологические</c:v>
                </c:pt>
                <c:pt idx="6">
                  <c:v>Трудоустройство</c:v>
                </c:pt>
                <c:pt idx="7">
                  <c:v>Когнитивные процессы</c:v>
                </c:pt>
                <c:pt idx="8">
                  <c:v>Центры, кружки для мам</c:v>
                </c:pt>
              </c:strCache>
            </c:strRef>
          </c:cat>
          <c:val>
            <c:numRef>
              <c:f>'[Дополнительная информация.xlsx]Лист1'!$B$2:$B$10</c:f>
              <c:numCache>
                <c:formatCode>General</c:formatCode>
                <c:ptCount val="9"/>
                <c:pt idx="0">
                  <c:v>15.79</c:v>
                </c:pt>
                <c:pt idx="1">
                  <c:v>18.420000000000002</c:v>
                </c:pt>
                <c:pt idx="2">
                  <c:v>2.63</c:v>
                </c:pt>
                <c:pt idx="3">
                  <c:v>21.05</c:v>
                </c:pt>
                <c:pt idx="4">
                  <c:v>7.89</c:v>
                </c:pt>
                <c:pt idx="5">
                  <c:v>2.63</c:v>
                </c:pt>
                <c:pt idx="6">
                  <c:v>10.53</c:v>
                </c:pt>
                <c:pt idx="7">
                  <c:v>15.79</c:v>
                </c:pt>
                <c:pt idx="8">
                  <c:v>5.26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3-436C-B03D-67B81C8E8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0696832"/>
        <c:axId val="270698368"/>
      </c:barChart>
      <c:catAx>
        <c:axId val="270696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0698368"/>
        <c:crosses val="autoZero"/>
        <c:auto val="1"/>
        <c:lblAlgn val="ctr"/>
        <c:lblOffset val="100"/>
        <c:noMultiLvlLbl val="0"/>
      </c:catAx>
      <c:valAx>
        <c:axId val="270698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06968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Посещение</a:t>
            </a:r>
            <a:r>
              <a:rPr lang="ru-RU" baseline="0"/>
              <a:t> общеобразовательных учреждений</a:t>
            </a:r>
            <a:endParaRPr lang="ru-RU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'[общ учреждение.xlsx]Лист1'!$B$1</c:f>
              <c:strCache>
                <c:ptCount val="1"/>
                <c:pt idx="0">
                  <c:v>содержание в %</c:v>
                </c:pt>
              </c:strCache>
            </c:strRef>
          </c:tx>
          <c:invertIfNegative val="0"/>
          <c:cat>
            <c:strRef>
              <c:f>'[общ учреждение.xlsx]Лист1'!$A$2:$A$5</c:f>
              <c:strCache>
                <c:ptCount val="4"/>
                <c:pt idx="0">
                  <c:v>Согласие</c:v>
                </c:pt>
                <c:pt idx="1">
                  <c:v>Несогласие</c:v>
                </c:pt>
                <c:pt idx="2">
                  <c:v>Затрудняюсь ответить</c:v>
                </c:pt>
                <c:pt idx="3">
                  <c:v>Ребенок посещает </c:v>
                </c:pt>
              </c:strCache>
            </c:strRef>
          </c:cat>
          <c:val>
            <c:numRef>
              <c:f>'[общ учреждение.xlsx]Лист1'!$B$2:$B$5</c:f>
              <c:numCache>
                <c:formatCode>General</c:formatCode>
                <c:ptCount val="4"/>
                <c:pt idx="0">
                  <c:v>71</c:v>
                </c:pt>
                <c:pt idx="1">
                  <c:v>26</c:v>
                </c:pt>
                <c:pt idx="2">
                  <c:v>7.8</c:v>
                </c:pt>
                <c:pt idx="3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B-45A1-97DA-2961033AD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0910592"/>
        <c:axId val="270912128"/>
      </c:barChart>
      <c:catAx>
        <c:axId val="270910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0912128"/>
        <c:crosses val="autoZero"/>
        <c:auto val="1"/>
        <c:lblAlgn val="ctr"/>
        <c:lblOffset val="100"/>
        <c:noMultiLvlLbl val="0"/>
      </c:catAx>
      <c:valAx>
        <c:axId val="270912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09105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Информационные</a:t>
            </a:r>
            <a:r>
              <a:rPr lang="ru-RU" baseline="0"/>
              <a:t> площадки</a:t>
            </a:r>
            <a:endParaRPr lang="ru-RU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'[инф. площадки.xlsx]Лист1'!$B$1</c:f>
              <c:strCache>
                <c:ptCount val="1"/>
                <c:pt idx="0">
                  <c:v>содержание в %</c:v>
                </c:pt>
              </c:strCache>
            </c:strRef>
          </c:tx>
          <c:invertIfNegative val="0"/>
          <c:cat>
            <c:strRef>
              <c:f>'[инф. площадки.xlsx]Лист1'!$A$2:$A$7</c:f>
              <c:strCache>
                <c:ptCount val="6"/>
                <c:pt idx="0">
                  <c:v>VK</c:v>
                </c:pt>
                <c:pt idx="1">
                  <c:v>Tg</c:v>
                </c:pt>
                <c:pt idx="2">
                  <c:v>Сайты центров, фондов</c:v>
                </c:pt>
                <c:pt idx="3">
                  <c:v>Специалисты, родители</c:v>
                </c:pt>
                <c:pt idx="4">
                  <c:v>YouTube</c:v>
                </c:pt>
                <c:pt idx="5">
                  <c:v>Блоги в интернете</c:v>
                </c:pt>
              </c:strCache>
            </c:strRef>
          </c:cat>
          <c:val>
            <c:numRef>
              <c:f>'[инф. площадки.xlsx]Лист1'!$B$2:$B$7</c:f>
              <c:numCache>
                <c:formatCode>General</c:formatCode>
                <c:ptCount val="6"/>
                <c:pt idx="0">
                  <c:v>15</c:v>
                </c:pt>
                <c:pt idx="1">
                  <c:v>9</c:v>
                </c:pt>
                <c:pt idx="2">
                  <c:v>13</c:v>
                </c:pt>
                <c:pt idx="3">
                  <c:v>4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46-4109-A15B-70D80E60F1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0867840"/>
        <c:axId val="270890112"/>
      </c:barChart>
      <c:catAx>
        <c:axId val="270867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0890112"/>
        <c:crosses val="autoZero"/>
        <c:auto val="1"/>
        <c:lblAlgn val="ctr"/>
        <c:lblOffset val="100"/>
        <c:noMultiLvlLbl val="0"/>
      </c:catAx>
      <c:valAx>
        <c:axId val="270890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08678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Формат</a:t>
            </a:r>
            <a:r>
              <a:rPr lang="ru-RU" baseline="0" dirty="0"/>
              <a:t> </a:t>
            </a:r>
            <a:r>
              <a:rPr lang="ru-RU" baseline="0" dirty="0" smtClean="0"/>
              <a:t>получения информации</a:t>
            </a:r>
            <a:endParaRPr lang="ru-RU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'[формат информации.xlsx]Лист1'!$B$1</c:f>
              <c:strCache>
                <c:ptCount val="1"/>
                <c:pt idx="0">
                  <c:v>содержание в %</c:v>
                </c:pt>
              </c:strCache>
            </c:strRef>
          </c:tx>
          <c:invertIfNegative val="0"/>
          <c:cat>
            <c:strRef>
              <c:f>'[формат информации.xlsx]Лист1'!$A$2:$A$6</c:f>
              <c:strCache>
                <c:ptCount val="5"/>
                <c:pt idx="0">
                  <c:v>Текстовый</c:v>
                </c:pt>
                <c:pt idx="1">
                  <c:v>Видеоматериалы</c:v>
                </c:pt>
                <c:pt idx="2">
                  <c:v>Подкасты</c:v>
                </c:pt>
                <c:pt idx="3">
                  <c:v>Любой</c:v>
                </c:pt>
                <c:pt idx="4">
                  <c:v>Живое общение</c:v>
                </c:pt>
              </c:strCache>
            </c:strRef>
          </c:cat>
          <c:val>
            <c:numRef>
              <c:f>'[формат информации.xlsx]Лист1'!$B$2:$B$6</c:f>
              <c:numCache>
                <c:formatCode>General</c:formatCode>
                <c:ptCount val="5"/>
                <c:pt idx="0">
                  <c:v>21.95</c:v>
                </c:pt>
                <c:pt idx="1">
                  <c:v>34.15</c:v>
                </c:pt>
                <c:pt idx="2">
                  <c:v>29.27</c:v>
                </c:pt>
                <c:pt idx="3">
                  <c:v>12.2</c:v>
                </c:pt>
                <c:pt idx="4">
                  <c:v>2.44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B-4112-BCD6-CCFDFDA50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1530624"/>
        <c:axId val="271532416"/>
      </c:barChart>
      <c:catAx>
        <c:axId val="271530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1532416"/>
        <c:crosses val="autoZero"/>
        <c:auto val="1"/>
        <c:lblAlgn val="ctr"/>
        <c:lblOffset val="100"/>
        <c:noMultiLvlLbl val="0"/>
      </c:catAx>
      <c:valAx>
        <c:axId val="271532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15306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D3CE9-D262-4F82-9A8B-59777B0B8B96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44953-01B5-44B4-AB85-6CDC6FC27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107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8e8b78238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8e8b782381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8e8b782381_0_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8e8b782381_0_7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8e8b782381_0_16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7" name="Google Shape;1527;g8e8b782381_0_16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44953-01B5-44B4-AB85-6CDC6FC27E1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23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047D9-4617-BE5F-C168-2D2F6C8E3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F26AEF-5B51-2103-21B7-8960FF656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CB05F2-B70C-FF0F-3D9D-87775C8C3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23DABB-979F-B29C-1ED7-C0FF89E1F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117D69-4DE7-04A8-C1B6-87E6DAEC9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892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B705D-0C13-3915-7855-89A8F4357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790318-3F91-B9FC-C977-B0ECF84CE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8A1E74-B530-DF5B-5BE3-0F922E8E5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BB0DF6-6814-66EC-7781-326334577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35ECAD-9585-8B20-21A7-97FA8EF5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507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6D480D-3AE8-555D-97D5-7050A9830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099AC2-EDAE-AEC3-5FF4-74EF7A372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522207-A8CE-34DA-9728-86C56F194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0FF1D7-BFA7-1332-6C1F-1CC2C1646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DA639A-403A-F544-020F-5B40C839A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381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F105F-BEB4-DF0A-9D61-C63962746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67E5C9-B6B6-5AE4-5335-52B725AF20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123B16-F4DF-C455-4B76-A0AA930FC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8DA5F4-9871-258F-270D-3B4FB569B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D5021F-9E5C-9410-B255-BF4C98580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C696C3-32E0-5D8F-A0D7-CDCB1F9C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657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A5C56-8C18-80DA-9989-2F2259C5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0BAFFD-AAE0-B354-20FF-1E4E7BBBC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3BDA46-7298-F4CF-0062-FF3B9764F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0CE1BC-7733-98A2-8F20-0A3D67AF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16A302-E763-F5CF-8AC3-70586B771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0AF1049-DEF6-4E1B-EB1A-4F3FF570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F8D4A9C-0677-3B4C-B99E-1A9090EAE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574A88-5780-6ED0-BDA9-DEAE23EC3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96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93FDDC-0B96-218D-10A3-B87E93E38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B6BF8C6-28D2-1B9B-370F-92555E79F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DC691D3-16D6-6578-EE86-3F4A4B61E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F4B87F6-C947-2BB4-8414-8B91241E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149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C974D9D-4CAD-5F28-7723-29CCEFAA2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F06A89-E361-334E-46A9-E0C9FB764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EEC67B-E26E-1621-51F2-B4D4FC37E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83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C3CFC-721C-3155-B315-B01BF1269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1A5721-5162-965E-4C25-567DBE29A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19CC9C-947E-C461-5B58-0D2695DDB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1B31B4-BC43-9DD0-4E53-070D370A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43C037-10D0-6D2F-834A-BBBAFA123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174CB5-5735-115E-9643-1EE015FF4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33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72DF2-CA94-176D-B4C8-6A196845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A3814BD-03B1-1020-6F56-3AD3EC8AA6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8A5EE8-2926-0285-BD97-4F9D19987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8AF641-26F3-FC89-1926-8708E6DF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71D17C-EA8A-DA47-051E-6E1E5119C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891F88-CB00-68DE-6B2F-8E177B143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856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5CF62-203C-0291-D0EB-E3BF5B51F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C030A7-0854-31FC-4C3D-79968C722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229FA7-7C9A-5802-AAD9-F681EE2E3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628731-7D1C-0803-3E61-8CA1E05C2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FFA876-1BE5-B75A-3555-F7C0D5EE8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500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B45AD9F-788A-1D0C-35C5-BA1EB0A55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787C9A-FA2E-F500-9FB0-48CB232C6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4B2F51-A62F-25EF-D895-0169C5089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327C56-50E9-F905-7801-AF398393D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968831-6760-23E9-4A2E-6CDA109A0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529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289367" y="1707200"/>
            <a:ext cx="4582000" cy="28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6933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2pPr>
            <a:lvl3pPr lvl="2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3pPr>
            <a:lvl4pPr lvl="3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4pPr>
            <a:lvl5pPr lvl="4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5pPr>
            <a:lvl6pPr lvl="5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6pPr>
            <a:lvl7pPr lvl="6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7pPr>
            <a:lvl8pPr lvl="7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8pPr>
            <a:lvl9pPr lvl="8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289367" y="4593600"/>
            <a:ext cx="5260400" cy="5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133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098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41091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15127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7992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029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76988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14660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9088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2750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26962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4739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23C1B1-0445-E260-430E-03434FBAB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4CF600-22C4-6019-3BF6-E95882CE3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6B27F8-2DE6-8295-2FC3-A6D2D07AB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3480A-02C4-46DA-A07E-FE377D4BF8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4EACFF-BE5F-41F0-4EFE-4F28F5776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67D69-1DC1-204A-A4FF-3C6E02AB1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188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41185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4F212-D7E3-8569-E549-5A7406CBD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844" y="643361"/>
            <a:ext cx="6689128" cy="3798772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Fira Sans Extra Condensed" panose="020B0503050000020004" pitchFamily="34" charset="0"/>
                <a:ea typeface="Roboto" panose="02000000000000000000" pitchFamily="2" charset="0"/>
                <a:cs typeface="Roboto" panose="02000000000000000000" pitchFamily="2" charset="0"/>
              </a:rPr>
              <a:t>С6 «Серия подкастов и видеороликов для родителей детей с особенностями развития»</a:t>
            </a:r>
            <a:endParaRPr lang="ru-RU" dirty="0">
              <a:latin typeface="Fira Sans Extra Condensed" panose="020B05030500000200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DFF5F0-289D-7CA9-3420-9C895B9B7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348" y="4552787"/>
            <a:ext cx="7326120" cy="181638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Южный Федеральный Университет, </a:t>
            </a:r>
            <a:r>
              <a:rPr lang="ru-RU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АПиП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Заказчик – АНО "Ресурсный центр инклюзивных практик "СОДЕЙСТВИЕ"</a:t>
            </a:r>
          </a:p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Задача проекта: продвижение идеи инклюзии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84448E-238A-F049-B92D-8C5806799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6" y="58386"/>
            <a:ext cx="1328374" cy="1241977"/>
          </a:xfrm>
          <a:prstGeom prst="rect">
            <a:avLst/>
          </a:prstGeom>
        </p:spPr>
      </p:pic>
      <p:grpSp>
        <p:nvGrpSpPr>
          <p:cNvPr id="5" name="Google Shape;57;p15">
            <a:extLst>
              <a:ext uri="{FF2B5EF4-FFF2-40B4-BE49-F238E27FC236}">
                <a16:creationId xmlns:a16="http://schemas.microsoft.com/office/drawing/2014/main" id="{E9072B2F-485B-27FA-3497-985586B5B597}"/>
              </a:ext>
            </a:extLst>
          </p:cNvPr>
          <p:cNvGrpSpPr/>
          <p:nvPr/>
        </p:nvGrpSpPr>
        <p:grpSpPr>
          <a:xfrm rot="1578645" flipH="1">
            <a:off x="9486955" y="1663762"/>
            <a:ext cx="1987594" cy="2205110"/>
            <a:chOff x="4718425" y="934625"/>
            <a:chExt cx="1467100" cy="1605800"/>
          </a:xfrm>
        </p:grpSpPr>
        <p:cxnSp>
          <p:nvCxnSpPr>
            <p:cNvPr id="6" name="Google Shape;58;p15">
              <a:extLst>
                <a:ext uri="{FF2B5EF4-FFF2-40B4-BE49-F238E27FC236}">
                  <a16:creationId xmlns:a16="http://schemas.microsoft.com/office/drawing/2014/main" id="{B27E3587-BDD9-4AEB-7B1F-1E066AFD6D55}"/>
                </a:ext>
              </a:extLst>
            </p:cNvPr>
            <p:cNvCxnSpPr/>
            <p:nvPr/>
          </p:nvCxnSpPr>
          <p:spPr>
            <a:xfrm>
              <a:off x="5119625" y="1316725"/>
              <a:ext cx="1065900" cy="1223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" name="Google Shape;59;p15">
              <a:extLst>
                <a:ext uri="{FF2B5EF4-FFF2-40B4-BE49-F238E27FC236}">
                  <a16:creationId xmlns:a16="http://schemas.microsoft.com/office/drawing/2014/main" id="{8F1BAA79-F427-786A-1272-AC934D0A6B4D}"/>
                </a:ext>
              </a:extLst>
            </p:cNvPr>
            <p:cNvSpPr/>
            <p:nvPr/>
          </p:nvSpPr>
          <p:spPr>
            <a:xfrm>
              <a:off x="4718425" y="934625"/>
              <a:ext cx="826800" cy="826800"/>
            </a:xfrm>
            <a:prstGeom prst="ellipse">
              <a:avLst/>
            </a:prstGeom>
            <a:solidFill>
              <a:srgbClr val="FBB831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" name="Google Shape;60;p15">
            <a:extLst>
              <a:ext uri="{FF2B5EF4-FFF2-40B4-BE49-F238E27FC236}">
                <a16:creationId xmlns:a16="http://schemas.microsoft.com/office/drawing/2014/main" id="{7C3E3588-9478-4C6D-1C7B-F66F2F00480E}"/>
              </a:ext>
            </a:extLst>
          </p:cNvPr>
          <p:cNvGrpSpPr/>
          <p:nvPr/>
        </p:nvGrpSpPr>
        <p:grpSpPr>
          <a:xfrm rot="1578645" flipH="1">
            <a:off x="7969797" y="2617504"/>
            <a:ext cx="1120129" cy="2290970"/>
            <a:chOff x="6176375" y="2540550"/>
            <a:chExt cx="826800" cy="1668325"/>
          </a:xfrm>
        </p:grpSpPr>
        <p:cxnSp>
          <p:nvCxnSpPr>
            <p:cNvPr id="9" name="Google Shape;61;p15">
              <a:extLst>
                <a:ext uri="{FF2B5EF4-FFF2-40B4-BE49-F238E27FC236}">
                  <a16:creationId xmlns:a16="http://schemas.microsoft.com/office/drawing/2014/main" id="{99E31A2D-6368-724F-A232-09268611BFFD}"/>
                </a:ext>
              </a:extLst>
            </p:cNvPr>
            <p:cNvCxnSpPr/>
            <p:nvPr/>
          </p:nvCxnSpPr>
          <p:spPr>
            <a:xfrm rot="10800000">
              <a:off x="6190500" y="2540550"/>
              <a:ext cx="406200" cy="1281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" name="Google Shape;62;p15">
              <a:extLst>
                <a:ext uri="{FF2B5EF4-FFF2-40B4-BE49-F238E27FC236}">
                  <a16:creationId xmlns:a16="http://schemas.microsoft.com/office/drawing/2014/main" id="{CABDD121-DD9B-6BE3-54B9-6CC655732168}"/>
                </a:ext>
              </a:extLst>
            </p:cNvPr>
            <p:cNvSpPr/>
            <p:nvPr/>
          </p:nvSpPr>
          <p:spPr>
            <a:xfrm>
              <a:off x="6176375" y="3382075"/>
              <a:ext cx="826800" cy="826800"/>
            </a:xfrm>
            <a:prstGeom prst="ellipse">
              <a:avLst/>
            </a:prstGeom>
            <a:solidFill>
              <a:srgbClr val="FB8569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1" name="Google Shape;66;p15">
            <a:extLst>
              <a:ext uri="{FF2B5EF4-FFF2-40B4-BE49-F238E27FC236}">
                <a16:creationId xmlns:a16="http://schemas.microsoft.com/office/drawing/2014/main" id="{78F7CC52-87F9-4FCF-7C0E-C4AAAFE69D49}"/>
              </a:ext>
            </a:extLst>
          </p:cNvPr>
          <p:cNvGrpSpPr/>
          <p:nvPr/>
        </p:nvGrpSpPr>
        <p:grpSpPr>
          <a:xfrm rot="1578645" flipH="1">
            <a:off x="7531214" y="1805987"/>
            <a:ext cx="2516160" cy="1004027"/>
            <a:chOff x="6185550" y="1814200"/>
            <a:chExt cx="1857250" cy="731150"/>
          </a:xfrm>
        </p:grpSpPr>
        <p:cxnSp>
          <p:nvCxnSpPr>
            <p:cNvPr id="12" name="Google Shape;67;p15">
              <a:extLst>
                <a:ext uri="{FF2B5EF4-FFF2-40B4-BE49-F238E27FC236}">
                  <a16:creationId xmlns:a16="http://schemas.microsoft.com/office/drawing/2014/main" id="{E74536CC-7D01-2258-1993-B791761B65F1}"/>
                </a:ext>
              </a:extLst>
            </p:cNvPr>
            <p:cNvCxnSpPr/>
            <p:nvPr/>
          </p:nvCxnSpPr>
          <p:spPr>
            <a:xfrm flipH="1">
              <a:off x="6185550" y="2158050"/>
              <a:ext cx="1534500" cy="387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68;p15">
              <a:extLst>
                <a:ext uri="{FF2B5EF4-FFF2-40B4-BE49-F238E27FC236}">
                  <a16:creationId xmlns:a16="http://schemas.microsoft.com/office/drawing/2014/main" id="{EF70C929-FE3F-FF18-7CBA-D3F297173A22}"/>
                </a:ext>
              </a:extLst>
            </p:cNvPr>
            <p:cNvSpPr/>
            <p:nvPr/>
          </p:nvSpPr>
          <p:spPr>
            <a:xfrm>
              <a:off x="7378300" y="1814200"/>
              <a:ext cx="664500" cy="664500"/>
            </a:xfrm>
            <a:prstGeom prst="ellipse">
              <a:avLst/>
            </a:prstGeom>
            <a:solidFill>
              <a:srgbClr val="FB569C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4" name="Google Shape;69;p15">
            <a:extLst>
              <a:ext uri="{FF2B5EF4-FFF2-40B4-BE49-F238E27FC236}">
                <a16:creationId xmlns:a16="http://schemas.microsoft.com/office/drawing/2014/main" id="{FE99DF69-E0D0-7E07-4212-F55DF746FEAF}"/>
              </a:ext>
            </a:extLst>
          </p:cNvPr>
          <p:cNvGrpSpPr/>
          <p:nvPr/>
        </p:nvGrpSpPr>
        <p:grpSpPr>
          <a:xfrm rot="1578645" flipH="1">
            <a:off x="8905817" y="3358914"/>
            <a:ext cx="2466914" cy="1254398"/>
            <a:chOff x="4369400" y="2545175"/>
            <a:chExt cx="1820900" cy="913475"/>
          </a:xfrm>
        </p:grpSpPr>
        <p:cxnSp>
          <p:nvCxnSpPr>
            <p:cNvPr id="15" name="Google Shape;70;p15">
              <a:extLst>
                <a:ext uri="{FF2B5EF4-FFF2-40B4-BE49-F238E27FC236}">
                  <a16:creationId xmlns:a16="http://schemas.microsoft.com/office/drawing/2014/main" id="{38B5AD3F-FE9A-10DF-B91D-2F6A20493056}"/>
                </a:ext>
              </a:extLst>
            </p:cNvPr>
            <p:cNvCxnSpPr/>
            <p:nvPr/>
          </p:nvCxnSpPr>
          <p:spPr>
            <a:xfrm rot="10800000" flipH="1">
              <a:off x="4689400" y="2545175"/>
              <a:ext cx="1500900" cy="592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" name="Google Shape;71;p15">
              <a:extLst>
                <a:ext uri="{FF2B5EF4-FFF2-40B4-BE49-F238E27FC236}">
                  <a16:creationId xmlns:a16="http://schemas.microsoft.com/office/drawing/2014/main" id="{45512315-292A-C678-6730-42F9FDD68CD4}"/>
                </a:ext>
              </a:extLst>
            </p:cNvPr>
            <p:cNvSpPr/>
            <p:nvPr/>
          </p:nvSpPr>
          <p:spPr>
            <a:xfrm>
              <a:off x="4369400" y="2794150"/>
              <a:ext cx="664500" cy="664500"/>
            </a:xfrm>
            <a:prstGeom prst="ellipse">
              <a:avLst/>
            </a:prstGeom>
            <a:solidFill>
              <a:srgbClr val="9C27B0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7" name="Google Shape;75;p15">
            <a:extLst>
              <a:ext uri="{FF2B5EF4-FFF2-40B4-BE49-F238E27FC236}">
                <a16:creationId xmlns:a16="http://schemas.microsoft.com/office/drawing/2014/main" id="{BC82C992-D16C-1EBD-3429-0BF69A5139EA}"/>
              </a:ext>
            </a:extLst>
          </p:cNvPr>
          <p:cNvGrpSpPr/>
          <p:nvPr/>
        </p:nvGrpSpPr>
        <p:grpSpPr>
          <a:xfrm rot="1578645" flipH="1">
            <a:off x="7791136" y="2608800"/>
            <a:ext cx="1754910" cy="853728"/>
            <a:chOff x="6190400" y="2545375"/>
            <a:chExt cx="1295350" cy="621700"/>
          </a:xfrm>
        </p:grpSpPr>
        <p:cxnSp>
          <p:nvCxnSpPr>
            <p:cNvPr id="18" name="Google Shape;76;p15">
              <a:extLst>
                <a:ext uri="{FF2B5EF4-FFF2-40B4-BE49-F238E27FC236}">
                  <a16:creationId xmlns:a16="http://schemas.microsoft.com/office/drawing/2014/main" id="{D7AB2DF4-ADC1-FB8B-C7E4-E2A4F1F3E6F6}"/>
                </a:ext>
              </a:extLst>
            </p:cNvPr>
            <p:cNvCxnSpPr/>
            <p:nvPr/>
          </p:nvCxnSpPr>
          <p:spPr>
            <a:xfrm rot="10800000">
              <a:off x="6190400" y="2545375"/>
              <a:ext cx="1085100" cy="4014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" name="Google Shape;77;p15">
              <a:extLst>
                <a:ext uri="{FF2B5EF4-FFF2-40B4-BE49-F238E27FC236}">
                  <a16:creationId xmlns:a16="http://schemas.microsoft.com/office/drawing/2014/main" id="{9DD7581D-9D96-A2D7-2C9B-1FE908A04055}"/>
                </a:ext>
              </a:extLst>
            </p:cNvPr>
            <p:cNvSpPr/>
            <p:nvPr/>
          </p:nvSpPr>
          <p:spPr>
            <a:xfrm>
              <a:off x="7031550" y="2712875"/>
              <a:ext cx="454200" cy="454200"/>
            </a:xfrm>
            <a:prstGeom prst="ellipse">
              <a:avLst/>
            </a:prstGeom>
            <a:solidFill>
              <a:srgbClr val="FB56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78;p15">
            <a:extLst>
              <a:ext uri="{FF2B5EF4-FFF2-40B4-BE49-F238E27FC236}">
                <a16:creationId xmlns:a16="http://schemas.microsoft.com/office/drawing/2014/main" id="{1C40566E-A977-A3F1-C994-1F4D6EFB9298}"/>
              </a:ext>
            </a:extLst>
          </p:cNvPr>
          <p:cNvGrpSpPr/>
          <p:nvPr/>
        </p:nvGrpSpPr>
        <p:grpSpPr>
          <a:xfrm rot="1578645" flipH="1">
            <a:off x="9292339" y="2858629"/>
            <a:ext cx="1981227" cy="623715"/>
            <a:chOff x="4718425" y="2096250"/>
            <a:chExt cx="1462400" cy="454200"/>
          </a:xfrm>
        </p:grpSpPr>
        <p:cxnSp>
          <p:nvCxnSpPr>
            <p:cNvPr id="21" name="Google Shape;79;p15">
              <a:extLst>
                <a:ext uri="{FF2B5EF4-FFF2-40B4-BE49-F238E27FC236}">
                  <a16:creationId xmlns:a16="http://schemas.microsoft.com/office/drawing/2014/main" id="{7179A55E-5BC1-0379-F380-15933E0357E0}"/>
                </a:ext>
              </a:extLst>
            </p:cNvPr>
            <p:cNvCxnSpPr/>
            <p:nvPr/>
          </p:nvCxnSpPr>
          <p:spPr>
            <a:xfrm>
              <a:off x="4947525" y="2334900"/>
              <a:ext cx="1233300" cy="205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2" name="Google Shape;80;p15">
              <a:extLst>
                <a:ext uri="{FF2B5EF4-FFF2-40B4-BE49-F238E27FC236}">
                  <a16:creationId xmlns:a16="http://schemas.microsoft.com/office/drawing/2014/main" id="{CEA2536F-2E1C-8236-71C4-52CB92A31A8C}"/>
                </a:ext>
              </a:extLst>
            </p:cNvPr>
            <p:cNvSpPr/>
            <p:nvPr/>
          </p:nvSpPr>
          <p:spPr>
            <a:xfrm>
              <a:off x="4718425" y="2096250"/>
              <a:ext cx="454200" cy="454200"/>
            </a:xfrm>
            <a:prstGeom prst="ellipse">
              <a:avLst/>
            </a:prstGeom>
            <a:solidFill>
              <a:srgbClr val="FB56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3" name="Google Shape;81;p15">
            <a:extLst>
              <a:ext uri="{FF2B5EF4-FFF2-40B4-BE49-F238E27FC236}">
                <a16:creationId xmlns:a16="http://schemas.microsoft.com/office/drawing/2014/main" id="{F6D6DA18-D3F3-ABD7-CBC2-B28339C069DB}"/>
              </a:ext>
            </a:extLst>
          </p:cNvPr>
          <p:cNvGrpSpPr/>
          <p:nvPr/>
        </p:nvGrpSpPr>
        <p:grpSpPr>
          <a:xfrm rot="1578645" flipH="1">
            <a:off x="8423590" y="1622930"/>
            <a:ext cx="1412000" cy="1430616"/>
            <a:chOff x="6185500" y="1498650"/>
            <a:chExt cx="1042238" cy="1041800"/>
          </a:xfrm>
        </p:grpSpPr>
        <p:cxnSp>
          <p:nvCxnSpPr>
            <p:cNvPr id="24" name="Google Shape;82;p15">
              <a:extLst>
                <a:ext uri="{FF2B5EF4-FFF2-40B4-BE49-F238E27FC236}">
                  <a16:creationId xmlns:a16="http://schemas.microsoft.com/office/drawing/2014/main" id="{240CB753-5339-32E8-A7A4-F5BC527DC11B}"/>
                </a:ext>
              </a:extLst>
            </p:cNvPr>
            <p:cNvCxnSpPr/>
            <p:nvPr/>
          </p:nvCxnSpPr>
          <p:spPr>
            <a:xfrm flipH="1">
              <a:off x="6185500" y="1746950"/>
              <a:ext cx="822300" cy="793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" name="Google Shape;83;p15">
              <a:extLst>
                <a:ext uri="{FF2B5EF4-FFF2-40B4-BE49-F238E27FC236}">
                  <a16:creationId xmlns:a16="http://schemas.microsoft.com/office/drawing/2014/main" id="{B0E1E14E-311F-4447-7889-C4F8E068E117}"/>
                </a:ext>
              </a:extLst>
            </p:cNvPr>
            <p:cNvSpPr/>
            <p:nvPr/>
          </p:nvSpPr>
          <p:spPr>
            <a:xfrm>
              <a:off x="6773538" y="1498650"/>
              <a:ext cx="454200" cy="454200"/>
            </a:xfrm>
            <a:prstGeom prst="ellipse">
              <a:avLst/>
            </a:prstGeom>
            <a:solidFill>
              <a:srgbClr val="FB85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6" name="Google Shape;84;p15">
            <a:extLst>
              <a:ext uri="{FF2B5EF4-FFF2-40B4-BE49-F238E27FC236}">
                <a16:creationId xmlns:a16="http://schemas.microsoft.com/office/drawing/2014/main" id="{ABA93642-957F-E002-56C8-7087AFEF0A7D}"/>
              </a:ext>
            </a:extLst>
          </p:cNvPr>
          <p:cNvGrpSpPr/>
          <p:nvPr/>
        </p:nvGrpSpPr>
        <p:grpSpPr>
          <a:xfrm rot="1578645" flipH="1">
            <a:off x="8598991" y="2314265"/>
            <a:ext cx="1586716" cy="1608311"/>
            <a:chOff x="5587975" y="1952850"/>
            <a:chExt cx="1171200" cy="1171200"/>
          </a:xfrm>
        </p:grpSpPr>
        <p:sp>
          <p:nvSpPr>
            <p:cNvPr id="27" name="Google Shape;85;p15">
              <a:extLst>
                <a:ext uri="{FF2B5EF4-FFF2-40B4-BE49-F238E27FC236}">
                  <a16:creationId xmlns:a16="http://schemas.microsoft.com/office/drawing/2014/main" id="{1E990E6F-7062-46F6-C553-5E010FCA8FAA}"/>
                </a:ext>
              </a:extLst>
            </p:cNvPr>
            <p:cNvSpPr/>
            <p:nvPr/>
          </p:nvSpPr>
          <p:spPr>
            <a:xfrm>
              <a:off x="5587975" y="1952850"/>
              <a:ext cx="1171200" cy="11712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86;p15">
              <a:extLst>
                <a:ext uri="{FF2B5EF4-FFF2-40B4-BE49-F238E27FC236}">
                  <a16:creationId xmlns:a16="http://schemas.microsoft.com/office/drawing/2014/main" id="{EE8AA3AD-02EE-5A19-3F4A-AC10A94200E5}"/>
                </a:ext>
              </a:extLst>
            </p:cNvPr>
            <p:cNvSpPr/>
            <p:nvPr/>
          </p:nvSpPr>
          <p:spPr>
            <a:xfrm>
              <a:off x="5673925" y="2038799"/>
              <a:ext cx="999300" cy="9993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3EE62C1-0C26-1D2D-CF35-BAF4111CC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0223" y="2789368"/>
            <a:ext cx="786391" cy="57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15E2E60-3E28-271A-4261-FDA0758B35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57" t="32802" r="8272" b="42834"/>
          <a:stretch/>
        </p:blipFill>
        <p:spPr>
          <a:xfrm rot="330122">
            <a:off x="1683220" y="291832"/>
            <a:ext cx="2937046" cy="875164"/>
          </a:xfrm>
          <a:prstGeom prst="roundRect">
            <a:avLst>
              <a:gd name="adj" fmla="val 50000"/>
            </a:avLst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9C0AE14-BBA0-0EC3-A511-9AF26063A596}"/>
              </a:ext>
            </a:extLst>
          </p:cNvPr>
          <p:cNvSpPr/>
          <p:nvPr/>
        </p:nvSpPr>
        <p:spPr>
          <a:xfrm>
            <a:off x="2826625" y="1096376"/>
            <a:ext cx="2487168" cy="3017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1502035-3E57-1D5B-D48B-202C2DBF9DDC}"/>
              </a:ext>
            </a:extLst>
          </p:cNvPr>
          <p:cNvSpPr txBox="1"/>
          <p:nvPr/>
        </p:nvSpPr>
        <p:spPr>
          <a:xfrm>
            <a:off x="4561256" y="33235"/>
            <a:ext cx="911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solidFill>
                  <a:srgbClr val="E00000"/>
                </a:solidFill>
                <a:latin typeface="Aptos Display" panose="020B0004020202020204" pitchFamily="34" charset="0"/>
              </a:rPr>
              <a:t>Х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81BD5E7-BC12-D1E0-453D-EB2B47020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1177" y="426398"/>
            <a:ext cx="1040230" cy="5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7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E6843F-D857-8F92-404D-36F739435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592" y="324070"/>
            <a:ext cx="6522720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Fira Sans Extra Condensed" panose="020B0503050000020004" pitchFamily="34" charset="0"/>
              </a:rPr>
              <a:t> АНО "Ресурсный центр инклюзивных практик "СОДЕЙСТВИЕ"</a:t>
            </a:r>
            <a:endParaRPr lang="ru-RU" sz="1800" dirty="0">
              <a:latin typeface="Fira Sans Extra Condensed" panose="020B05030500000200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0E0615-7202-B892-B001-CBF0A0C96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231" y="1847438"/>
            <a:ext cx="7208520" cy="4686491"/>
          </a:xfrm>
        </p:spPr>
        <p:txBody>
          <a:bodyPr>
            <a:normAutofit lnSpcReduction="10000"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Кто мы?</a:t>
            </a: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Команда психологов, педагогов, специалистов по движению, логопедов, </a:t>
            </a:r>
            <a:r>
              <a:rPr lang="ru-RU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игротерапевтов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консультантов ранней помощи, которые помогают выстроить путь развития для семьи и ребёнка с ОВЗ.</a:t>
            </a:r>
          </a:p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Что мы делаем?</a:t>
            </a:r>
          </a:p>
          <a:p>
            <a:pPr marL="0" indent="4500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Организуем и проводим индивидуальные и групповые занятия со специалистами для детей и взрослых с ОВЗ от 0 до 23 лет, инклюзивный лагерь, обучаем родителей и специалистов, информируем сообщество о практиках работы в сфере особого детства с доказанной эффективностью.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B4EF1C-B91A-913B-8EEB-386D49C1EA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747" t="4174" r="13542" b="8045"/>
          <a:stretch/>
        </p:blipFill>
        <p:spPr>
          <a:xfrm>
            <a:off x="9126184" y="398301"/>
            <a:ext cx="2440975" cy="2454923"/>
          </a:xfrm>
          <a:prstGeom prst="round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5788DE-7FA7-71AD-1473-DA3D12E5A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185" y="4190684"/>
            <a:ext cx="2440974" cy="2440974"/>
          </a:xfrm>
          <a:prstGeom prst="rect">
            <a:avLst/>
          </a:prstGeom>
        </p:spPr>
      </p:pic>
      <p:sp>
        <p:nvSpPr>
          <p:cNvPr id="6" name="Google Shape;523;p24">
            <a:extLst>
              <a:ext uri="{FF2B5EF4-FFF2-40B4-BE49-F238E27FC236}">
                <a16:creationId xmlns:a16="http://schemas.microsoft.com/office/drawing/2014/main" id="{FBEA7837-33C6-D336-01DD-59260704FCAA}"/>
              </a:ext>
            </a:extLst>
          </p:cNvPr>
          <p:cNvSpPr/>
          <p:nvPr/>
        </p:nvSpPr>
        <p:spPr>
          <a:xfrm>
            <a:off x="6939489" y="759958"/>
            <a:ext cx="2186695" cy="937968"/>
          </a:xfrm>
          <a:prstGeom prst="notchedRightArrow">
            <a:avLst>
              <a:gd name="adj1" fmla="val 74710"/>
              <a:gd name="adj2" fmla="val 51726"/>
            </a:avLst>
          </a:prstGeom>
          <a:solidFill>
            <a:srgbClr val="FBB8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700" kern="0" dirty="0">
                <a:solidFill>
                  <a:srgbClr val="FFFFFF"/>
                </a:solidFill>
                <a:latin typeface="Fira Sans Extra Condensed Medium"/>
                <a:cs typeface="Arial"/>
                <a:sym typeface="Fira Sans Extra Condensed Medium"/>
              </a:rPr>
              <a:t>Группа ВКонтакте</a:t>
            </a: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542;p24">
            <a:extLst>
              <a:ext uri="{FF2B5EF4-FFF2-40B4-BE49-F238E27FC236}">
                <a16:creationId xmlns:a16="http://schemas.microsoft.com/office/drawing/2014/main" id="{3EBF322C-5D9F-3977-E42B-90D9AC5138B8}"/>
              </a:ext>
            </a:extLst>
          </p:cNvPr>
          <p:cNvSpPr/>
          <p:nvPr/>
        </p:nvSpPr>
        <p:spPr>
          <a:xfrm>
            <a:off x="6939488" y="5719901"/>
            <a:ext cx="2186695" cy="937967"/>
          </a:xfrm>
          <a:prstGeom prst="notchedRightArrow">
            <a:avLst>
              <a:gd name="adj1" fmla="val 74710"/>
              <a:gd name="adj2" fmla="val 51726"/>
            </a:avLst>
          </a:prstGeom>
          <a:solidFill>
            <a:srgbClr val="9C27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FFFFFF"/>
                </a:solidFill>
                <a:latin typeface="Fira Sans Extra Condensed Medium"/>
                <a:cs typeface="Arial"/>
                <a:sym typeface="Fira Sans Extra Condensed Medium"/>
              </a:rPr>
              <a:t>Сайт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Google Shape;1480;p43">
            <a:extLst>
              <a:ext uri="{FF2B5EF4-FFF2-40B4-BE49-F238E27FC236}">
                <a16:creationId xmlns:a16="http://schemas.microsoft.com/office/drawing/2014/main" id="{CF7F1963-53BF-A76E-00AC-EE1E454FC770}"/>
              </a:ext>
            </a:extLst>
          </p:cNvPr>
          <p:cNvSpPr/>
          <p:nvPr/>
        </p:nvSpPr>
        <p:spPr>
          <a:xfrm>
            <a:off x="10038623" y="3180746"/>
            <a:ext cx="616095" cy="801233"/>
          </a:xfrm>
          <a:custGeom>
            <a:avLst/>
            <a:gdLst/>
            <a:ahLst/>
            <a:cxnLst/>
            <a:rect l="l" t="t" r="r" b="b"/>
            <a:pathLst>
              <a:path w="18516" h="23945" extrusionOk="0">
                <a:moveTo>
                  <a:pt x="9657" y="5335"/>
                </a:moveTo>
                <a:lnTo>
                  <a:pt x="9693" y="5882"/>
                </a:lnTo>
                <a:lnTo>
                  <a:pt x="9847" y="7954"/>
                </a:lnTo>
                <a:lnTo>
                  <a:pt x="10074" y="10990"/>
                </a:lnTo>
                <a:lnTo>
                  <a:pt x="9228" y="11812"/>
                </a:lnTo>
                <a:lnTo>
                  <a:pt x="8442" y="10990"/>
                </a:lnTo>
                <a:lnTo>
                  <a:pt x="8669" y="7954"/>
                </a:lnTo>
                <a:lnTo>
                  <a:pt x="8823" y="5882"/>
                </a:lnTo>
                <a:lnTo>
                  <a:pt x="8859" y="5335"/>
                </a:lnTo>
                <a:close/>
                <a:moveTo>
                  <a:pt x="1" y="1"/>
                </a:moveTo>
                <a:cubicBezTo>
                  <a:pt x="465" y="3120"/>
                  <a:pt x="2466" y="5728"/>
                  <a:pt x="5204" y="7049"/>
                </a:cubicBezTo>
                <a:lnTo>
                  <a:pt x="5204" y="15622"/>
                </a:lnTo>
                <a:lnTo>
                  <a:pt x="6168" y="15622"/>
                </a:lnTo>
                <a:lnTo>
                  <a:pt x="6168" y="23944"/>
                </a:lnTo>
                <a:lnTo>
                  <a:pt x="8514" y="23944"/>
                </a:lnTo>
                <a:lnTo>
                  <a:pt x="8514" y="15622"/>
                </a:lnTo>
                <a:lnTo>
                  <a:pt x="10002" y="15622"/>
                </a:lnTo>
                <a:lnTo>
                  <a:pt x="10002" y="23944"/>
                </a:lnTo>
                <a:lnTo>
                  <a:pt x="12348" y="23944"/>
                </a:lnTo>
                <a:lnTo>
                  <a:pt x="12348" y="15622"/>
                </a:lnTo>
                <a:lnTo>
                  <a:pt x="13312" y="15622"/>
                </a:lnTo>
                <a:lnTo>
                  <a:pt x="13312" y="7049"/>
                </a:lnTo>
                <a:cubicBezTo>
                  <a:pt x="16051" y="5728"/>
                  <a:pt x="18051" y="3120"/>
                  <a:pt x="18515" y="1"/>
                </a:cubicBezTo>
                <a:lnTo>
                  <a:pt x="16396" y="1"/>
                </a:lnTo>
                <a:cubicBezTo>
                  <a:pt x="15991" y="2084"/>
                  <a:pt x="14705" y="3846"/>
                  <a:pt x="12931" y="4894"/>
                </a:cubicBezTo>
                <a:cubicBezTo>
                  <a:pt x="12514" y="4215"/>
                  <a:pt x="11752" y="3751"/>
                  <a:pt x="10895" y="3751"/>
                </a:cubicBezTo>
                <a:lnTo>
                  <a:pt x="10074" y="3751"/>
                </a:lnTo>
                <a:lnTo>
                  <a:pt x="9657" y="4870"/>
                </a:lnTo>
                <a:lnTo>
                  <a:pt x="8859" y="4870"/>
                </a:lnTo>
                <a:lnTo>
                  <a:pt x="8442" y="3751"/>
                </a:lnTo>
                <a:lnTo>
                  <a:pt x="7621" y="3751"/>
                </a:lnTo>
                <a:cubicBezTo>
                  <a:pt x="6752" y="3751"/>
                  <a:pt x="5990" y="4215"/>
                  <a:pt x="5573" y="4894"/>
                </a:cubicBezTo>
                <a:cubicBezTo>
                  <a:pt x="3811" y="3846"/>
                  <a:pt x="2525" y="2084"/>
                  <a:pt x="2120" y="1"/>
                </a:cubicBezTo>
                <a:close/>
              </a:path>
            </a:pathLst>
          </a:custGeom>
          <a:solidFill>
            <a:srgbClr val="822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479;p43">
            <a:extLst>
              <a:ext uri="{FF2B5EF4-FFF2-40B4-BE49-F238E27FC236}">
                <a16:creationId xmlns:a16="http://schemas.microsoft.com/office/drawing/2014/main" id="{D95C7AA5-790A-6EB8-227F-0B8F92794F50}"/>
              </a:ext>
            </a:extLst>
          </p:cNvPr>
          <p:cNvSpPr/>
          <p:nvPr/>
        </p:nvSpPr>
        <p:spPr>
          <a:xfrm>
            <a:off x="10242195" y="3084160"/>
            <a:ext cx="208950" cy="193171"/>
          </a:xfrm>
          <a:custGeom>
            <a:avLst/>
            <a:gdLst/>
            <a:ahLst/>
            <a:cxnLst/>
            <a:rect l="l" t="t" r="r" b="b"/>
            <a:pathLst>
              <a:path w="5108" h="5109" extrusionOk="0">
                <a:moveTo>
                  <a:pt x="2548" y="0"/>
                </a:moveTo>
                <a:cubicBezTo>
                  <a:pt x="1143" y="0"/>
                  <a:pt x="0" y="1143"/>
                  <a:pt x="0" y="2560"/>
                </a:cubicBezTo>
                <a:cubicBezTo>
                  <a:pt x="0" y="3965"/>
                  <a:pt x="1143" y="5108"/>
                  <a:pt x="2548" y="5108"/>
                </a:cubicBezTo>
                <a:cubicBezTo>
                  <a:pt x="3965" y="5108"/>
                  <a:pt x="5108" y="3965"/>
                  <a:pt x="5108" y="2560"/>
                </a:cubicBezTo>
                <a:cubicBezTo>
                  <a:pt x="5108" y="1143"/>
                  <a:pt x="3965" y="0"/>
                  <a:pt x="2548" y="0"/>
                </a:cubicBezTo>
                <a:close/>
              </a:path>
            </a:pathLst>
          </a:custGeom>
          <a:solidFill>
            <a:srgbClr val="822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7182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8"/>
          <p:cNvGrpSpPr/>
          <p:nvPr/>
        </p:nvGrpSpPr>
        <p:grpSpPr>
          <a:xfrm>
            <a:off x="512106" y="1781585"/>
            <a:ext cx="6096194" cy="1784441"/>
            <a:chOff x="710263" y="1452275"/>
            <a:chExt cx="3861913" cy="1086087"/>
          </a:xfrm>
        </p:grpSpPr>
        <p:sp>
          <p:nvSpPr>
            <p:cNvPr id="214" name="Google Shape;214;p18"/>
            <p:cNvSpPr/>
            <p:nvPr/>
          </p:nvSpPr>
          <p:spPr>
            <a:xfrm>
              <a:off x="710275" y="14522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853433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8"/>
            <p:cNvSpPr txBox="1"/>
            <p:nvPr/>
          </p:nvSpPr>
          <p:spPr>
            <a:xfrm>
              <a:off x="710263" y="2003462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6" name="Google Shape;216;p18"/>
            <p:cNvSpPr/>
            <p:nvPr/>
          </p:nvSpPr>
          <p:spPr>
            <a:xfrm>
              <a:off x="773579" y="1498027"/>
              <a:ext cx="380400" cy="38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17" name="Google Shape;217;p18"/>
          <p:cNvGrpSpPr/>
          <p:nvPr/>
        </p:nvGrpSpPr>
        <p:grpSpPr>
          <a:xfrm>
            <a:off x="512064" y="3770415"/>
            <a:ext cx="6096237" cy="1835524"/>
            <a:chOff x="710238" y="2943897"/>
            <a:chExt cx="3861940" cy="1117178"/>
          </a:xfrm>
        </p:grpSpPr>
        <p:sp>
          <p:nvSpPr>
            <p:cNvPr id="218" name="Google Shape;218;p18"/>
            <p:cNvSpPr/>
            <p:nvPr/>
          </p:nvSpPr>
          <p:spPr>
            <a:xfrm>
              <a:off x="710278" y="35891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853433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8"/>
            <p:cNvSpPr txBox="1"/>
            <p:nvPr/>
          </p:nvSpPr>
          <p:spPr>
            <a:xfrm>
              <a:off x="710238" y="2943897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0" name="Google Shape;220;p18"/>
            <p:cNvSpPr/>
            <p:nvPr/>
          </p:nvSpPr>
          <p:spPr>
            <a:xfrm>
              <a:off x="773579" y="3634937"/>
              <a:ext cx="380400" cy="38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1" name="Google Shape;221;p18"/>
          <p:cNvGrpSpPr/>
          <p:nvPr/>
        </p:nvGrpSpPr>
        <p:grpSpPr>
          <a:xfrm>
            <a:off x="5661206" y="1781585"/>
            <a:ext cx="6096174" cy="1784431"/>
            <a:chOff x="4572087" y="1452275"/>
            <a:chExt cx="3861900" cy="1086081"/>
          </a:xfrm>
        </p:grpSpPr>
        <p:sp>
          <p:nvSpPr>
            <p:cNvPr id="222" name="Google Shape;222;p18"/>
            <p:cNvSpPr/>
            <p:nvPr/>
          </p:nvSpPr>
          <p:spPr>
            <a:xfrm>
              <a:off x="4572087" y="14522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7315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8"/>
            <p:cNvSpPr txBox="1"/>
            <p:nvPr/>
          </p:nvSpPr>
          <p:spPr>
            <a:xfrm>
              <a:off x="6168763" y="2003456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4" name="Google Shape;224;p18"/>
            <p:cNvSpPr/>
            <p:nvPr/>
          </p:nvSpPr>
          <p:spPr>
            <a:xfrm>
              <a:off x="7990183" y="1498014"/>
              <a:ext cx="380400" cy="38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5" name="Google Shape;225;p18"/>
          <p:cNvGrpSpPr/>
          <p:nvPr/>
        </p:nvGrpSpPr>
        <p:grpSpPr>
          <a:xfrm>
            <a:off x="5645003" y="3732558"/>
            <a:ext cx="6096174" cy="1835510"/>
            <a:chOff x="4571915" y="2943905"/>
            <a:chExt cx="3861900" cy="1117170"/>
          </a:xfrm>
        </p:grpSpPr>
        <p:sp>
          <p:nvSpPr>
            <p:cNvPr id="226" name="Google Shape;226;p18"/>
            <p:cNvSpPr/>
            <p:nvPr/>
          </p:nvSpPr>
          <p:spPr>
            <a:xfrm>
              <a:off x="4571915" y="35891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7315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8"/>
            <p:cNvSpPr txBox="1"/>
            <p:nvPr/>
          </p:nvSpPr>
          <p:spPr>
            <a:xfrm>
              <a:off x="6168738" y="2943905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8" name="Google Shape;228;p18"/>
            <p:cNvSpPr/>
            <p:nvPr/>
          </p:nvSpPr>
          <p:spPr>
            <a:xfrm>
              <a:off x="7990183" y="3634821"/>
              <a:ext cx="380400" cy="38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5" name="Google Shape;235;p18"/>
          <p:cNvSpPr/>
          <p:nvPr/>
        </p:nvSpPr>
        <p:spPr>
          <a:xfrm>
            <a:off x="1667109" y="4977737"/>
            <a:ext cx="296546" cy="346500"/>
          </a:xfrm>
          <a:custGeom>
            <a:avLst/>
            <a:gdLst/>
            <a:ahLst/>
            <a:cxnLst/>
            <a:rect l="l" t="t" r="r" b="b"/>
            <a:pathLst>
              <a:path w="17168" h="19273" extrusionOk="0">
                <a:moveTo>
                  <a:pt x="15361" y="1130"/>
                </a:moveTo>
                <a:cubicBezTo>
                  <a:pt x="15671" y="1130"/>
                  <a:pt x="15924" y="1382"/>
                  <a:pt x="15924" y="1696"/>
                </a:cubicBezTo>
                <a:cubicBezTo>
                  <a:pt x="15924" y="2006"/>
                  <a:pt x="15671" y="2259"/>
                  <a:pt x="15361" y="2259"/>
                </a:cubicBezTo>
                <a:lnTo>
                  <a:pt x="1810" y="2259"/>
                </a:lnTo>
                <a:cubicBezTo>
                  <a:pt x="1497" y="2259"/>
                  <a:pt x="1244" y="2006"/>
                  <a:pt x="1244" y="1696"/>
                </a:cubicBezTo>
                <a:cubicBezTo>
                  <a:pt x="1244" y="1382"/>
                  <a:pt x="1497" y="1130"/>
                  <a:pt x="1810" y="1130"/>
                </a:cubicBezTo>
                <a:close/>
                <a:moveTo>
                  <a:pt x="15361" y="11332"/>
                </a:moveTo>
                <a:cubicBezTo>
                  <a:pt x="15671" y="11332"/>
                  <a:pt x="15924" y="11582"/>
                  <a:pt x="15924" y="11895"/>
                </a:cubicBezTo>
                <a:cubicBezTo>
                  <a:pt x="15924" y="12208"/>
                  <a:pt x="15671" y="12461"/>
                  <a:pt x="15361" y="12461"/>
                </a:cubicBezTo>
                <a:lnTo>
                  <a:pt x="1810" y="12461"/>
                </a:lnTo>
                <a:cubicBezTo>
                  <a:pt x="1497" y="12461"/>
                  <a:pt x="1244" y="12208"/>
                  <a:pt x="1244" y="11895"/>
                </a:cubicBezTo>
                <a:cubicBezTo>
                  <a:pt x="1244" y="11582"/>
                  <a:pt x="1497" y="11332"/>
                  <a:pt x="1810" y="11332"/>
                </a:cubicBezTo>
                <a:close/>
                <a:moveTo>
                  <a:pt x="1804" y="0"/>
                </a:moveTo>
                <a:cubicBezTo>
                  <a:pt x="982" y="0"/>
                  <a:pt x="277" y="593"/>
                  <a:pt x="139" y="1404"/>
                </a:cubicBezTo>
                <a:cubicBezTo>
                  <a:pt x="1" y="2217"/>
                  <a:pt x="467" y="3012"/>
                  <a:pt x="1244" y="3286"/>
                </a:cubicBezTo>
                <a:lnTo>
                  <a:pt x="1244" y="10305"/>
                </a:lnTo>
                <a:cubicBezTo>
                  <a:pt x="570" y="10543"/>
                  <a:pt x="118" y="11178"/>
                  <a:pt x="115" y="11895"/>
                </a:cubicBezTo>
                <a:cubicBezTo>
                  <a:pt x="115" y="12831"/>
                  <a:pt x="874" y="13587"/>
                  <a:pt x="1810" y="13590"/>
                </a:cubicBezTo>
                <a:lnTo>
                  <a:pt x="6752" y="13590"/>
                </a:lnTo>
                <a:lnTo>
                  <a:pt x="2518" y="18333"/>
                </a:lnTo>
                <a:cubicBezTo>
                  <a:pt x="2316" y="18565"/>
                  <a:pt x="2337" y="18914"/>
                  <a:pt x="2566" y="19122"/>
                </a:cubicBezTo>
                <a:cubicBezTo>
                  <a:pt x="2674" y="19218"/>
                  <a:pt x="2809" y="19266"/>
                  <a:pt x="2943" y="19266"/>
                </a:cubicBezTo>
                <a:cubicBezTo>
                  <a:pt x="3095" y="19266"/>
                  <a:pt x="3247" y="19205"/>
                  <a:pt x="3358" y="19086"/>
                </a:cubicBezTo>
                <a:lnTo>
                  <a:pt x="8020" y="13867"/>
                </a:lnTo>
                <a:lnTo>
                  <a:pt x="8020" y="18709"/>
                </a:lnTo>
                <a:cubicBezTo>
                  <a:pt x="8020" y="19019"/>
                  <a:pt x="8273" y="19272"/>
                  <a:pt x="8586" y="19272"/>
                </a:cubicBezTo>
                <a:cubicBezTo>
                  <a:pt x="8896" y="19272"/>
                  <a:pt x="9149" y="19019"/>
                  <a:pt x="9149" y="18709"/>
                </a:cubicBezTo>
                <a:lnTo>
                  <a:pt x="9149" y="13867"/>
                </a:lnTo>
                <a:lnTo>
                  <a:pt x="13810" y="19086"/>
                </a:lnTo>
                <a:cubicBezTo>
                  <a:pt x="13922" y="19203"/>
                  <a:pt x="14072" y="19263"/>
                  <a:pt x="14224" y="19263"/>
                </a:cubicBezTo>
                <a:cubicBezTo>
                  <a:pt x="14359" y="19263"/>
                  <a:pt x="14494" y="19215"/>
                  <a:pt x="14602" y="19119"/>
                </a:cubicBezTo>
                <a:cubicBezTo>
                  <a:pt x="14831" y="18914"/>
                  <a:pt x="14852" y="18562"/>
                  <a:pt x="14650" y="18330"/>
                </a:cubicBezTo>
                <a:lnTo>
                  <a:pt x="10417" y="13590"/>
                </a:lnTo>
                <a:lnTo>
                  <a:pt x="15361" y="13590"/>
                </a:lnTo>
                <a:cubicBezTo>
                  <a:pt x="16183" y="13590"/>
                  <a:pt x="16891" y="12997"/>
                  <a:pt x="17029" y="12184"/>
                </a:cubicBezTo>
                <a:cubicBezTo>
                  <a:pt x="17168" y="11374"/>
                  <a:pt x="16701" y="10579"/>
                  <a:pt x="15924" y="10305"/>
                </a:cubicBezTo>
                <a:lnTo>
                  <a:pt x="15924" y="3286"/>
                </a:lnTo>
                <a:cubicBezTo>
                  <a:pt x="16701" y="3012"/>
                  <a:pt x="17168" y="2217"/>
                  <a:pt x="17029" y="1404"/>
                </a:cubicBezTo>
                <a:cubicBezTo>
                  <a:pt x="16891" y="593"/>
                  <a:pt x="16187" y="0"/>
                  <a:pt x="15367" y="0"/>
                </a:cubicBezTo>
                <a:cubicBezTo>
                  <a:pt x="15365" y="0"/>
                  <a:pt x="15363" y="0"/>
                  <a:pt x="15361" y="0"/>
                </a:cubicBezTo>
                <a:lnTo>
                  <a:pt x="1810" y="0"/>
                </a:lnTo>
                <a:cubicBezTo>
                  <a:pt x="1808" y="0"/>
                  <a:pt x="1806" y="0"/>
                  <a:pt x="18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435D74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36" name="Google Shape;236;p18"/>
          <p:cNvGrpSpPr/>
          <p:nvPr/>
        </p:nvGrpSpPr>
        <p:grpSpPr>
          <a:xfrm>
            <a:off x="1628071" y="1955537"/>
            <a:ext cx="292609" cy="346500"/>
            <a:chOff x="6264525" y="842250"/>
            <a:chExt cx="423500" cy="481825"/>
          </a:xfrm>
        </p:grpSpPr>
        <p:sp>
          <p:nvSpPr>
            <p:cNvPr id="237" name="Google Shape;237;p18"/>
            <p:cNvSpPr/>
            <p:nvPr/>
          </p:nvSpPr>
          <p:spPr>
            <a:xfrm>
              <a:off x="6264525" y="1033450"/>
              <a:ext cx="135300" cy="266450"/>
            </a:xfrm>
            <a:custGeom>
              <a:avLst/>
              <a:gdLst/>
              <a:ahLst/>
              <a:cxnLst/>
              <a:rect l="l" t="t" r="r" b="b"/>
              <a:pathLst>
                <a:path w="5412" h="10658" extrusionOk="0">
                  <a:moveTo>
                    <a:pt x="1" y="1"/>
                  </a:moveTo>
                  <a:lnTo>
                    <a:pt x="1" y="9932"/>
                  </a:lnTo>
                  <a:cubicBezTo>
                    <a:pt x="1" y="10182"/>
                    <a:pt x="61" y="10429"/>
                    <a:pt x="169" y="10658"/>
                  </a:cubicBezTo>
                  <a:lnTo>
                    <a:pt x="5412" y="54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8"/>
            <p:cNvSpPr/>
            <p:nvPr/>
          </p:nvSpPr>
          <p:spPr>
            <a:xfrm>
              <a:off x="6552700" y="1033450"/>
              <a:ext cx="135325" cy="266450"/>
            </a:xfrm>
            <a:custGeom>
              <a:avLst/>
              <a:gdLst/>
              <a:ahLst/>
              <a:cxnLst/>
              <a:rect l="l" t="t" r="r" b="b"/>
              <a:pathLst>
                <a:path w="5413" h="10658" extrusionOk="0">
                  <a:moveTo>
                    <a:pt x="5412" y="1"/>
                  </a:moveTo>
                  <a:lnTo>
                    <a:pt x="1" y="5415"/>
                  </a:lnTo>
                  <a:lnTo>
                    <a:pt x="5243" y="10658"/>
                  </a:lnTo>
                  <a:cubicBezTo>
                    <a:pt x="5352" y="10429"/>
                    <a:pt x="5412" y="10182"/>
                    <a:pt x="5412" y="9932"/>
                  </a:cubicBezTo>
                  <a:lnTo>
                    <a:pt x="5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8"/>
            <p:cNvSpPr/>
            <p:nvPr/>
          </p:nvSpPr>
          <p:spPr>
            <a:xfrm>
              <a:off x="6462150" y="985275"/>
              <a:ext cx="28025" cy="28250"/>
            </a:xfrm>
            <a:custGeom>
              <a:avLst/>
              <a:gdLst/>
              <a:ahLst/>
              <a:cxnLst/>
              <a:rect l="l" t="t" r="r" b="b"/>
              <a:pathLst>
                <a:path w="1121" h="113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955" y="1130"/>
                    <a:pt x="1060" y="862"/>
                    <a:pt x="1120" y="528"/>
                  </a:cubicBezTo>
                  <a:cubicBezTo>
                    <a:pt x="1102" y="233"/>
                    <a:pt x="862" y="4"/>
                    <a:pt x="5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8"/>
            <p:cNvSpPr/>
            <p:nvPr/>
          </p:nvSpPr>
          <p:spPr>
            <a:xfrm>
              <a:off x="6288775" y="1182900"/>
              <a:ext cx="375075" cy="141175"/>
            </a:xfrm>
            <a:custGeom>
              <a:avLst/>
              <a:gdLst/>
              <a:ahLst/>
              <a:cxnLst/>
              <a:rect l="l" t="t" r="r" b="b"/>
              <a:pathLst>
                <a:path w="15003" h="5647" extrusionOk="0">
                  <a:moveTo>
                    <a:pt x="5475" y="0"/>
                  </a:moveTo>
                  <a:lnTo>
                    <a:pt x="0" y="5478"/>
                  </a:lnTo>
                  <a:cubicBezTo>
                    <a:pt x="226" y="5586"/>
                    <a:pt x="473" y="5646"/>
                    <a:pt x="726" y="5646"/>
                  </a:cubicBezTo>
                  <a:lnTo>
                    <a:pt x="14277" y="5646"/>
                  </a:lnTo>
                  <a:cubicBezTo>
                    <a:pt x="14527" y="5646"/>
                    <a:pt x="14774" y="5586"/>
                    <a:pt x="15002" y="5478"/>
                  </a:cubicBez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6278675" y="965325"/>
              <a:ext cx="42350" cy="84725"/>
            </a:xfrm>
            <a:custGeom>
              <a:avLst/>
              <a:gdLst/>
              <a:ahLst/>
              <a:cxnLst/>
              <a:rect l="l" t="t" r="r" b="b"/>
              <a:pathLst>
                <a:path w="1694" h="3389" extrusionOk="0">
                  <a:moveTo>
                    <a:pt x="1693" y="1"/>
                  </a:moveTo>
                  <a:lnTo>
                    <a:pt x="1" y="1693"/>
                  </a:lnTo>
                  <a:lnTo>
                    <a:pt x="1693" y="3388"/>
                  </a:lnTo>
                  <a:lnTo>
                    <a:pt x="16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8"/>
            <p:cNvSpPr/>
            <p:nvPr/>
          </p:nvSpPr>
          <p:spPr>
            <a:xfrm>
              <a:off x="6631525" y="965325"/>
              <a:ext cx="42400" cy="84725"/>
            </a:xfrm>
            <a:custGeom>
              <a:avLst/>
              <a:gdLst/>
              <a:ahLst/>
              <a:cxnLst/>
              <a:rect l="l" t="t" r="r" b="b"/>
              <a:pathLst>
                <a:path w="1696" h="3389" extrusionOk="0">
                  <a:moveTo>
                    <a:pt x="1" y="1"/>
                  </a:moveTo>
                  <a:lnTo>
                    <a:pt x="1" y="3388"/>
                  </a:lnTo>
                  <a:lnTo>
                    <a:pt x="1696" y="16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6349225" y="842250"/>
              <a:ext cx="254100" cy="312425"/>
            </a:xfrm>
            <a:custGeom>
              <a:avLst/>
              <a:gdLst/>
              <a:ahLst/>
              <a:cxnLst/>
              <a:rect l="l" t="t" r="r" b="b"/>
              <a:pathLst>
                <a:path w="10164" h="12497" extrusionOk="0">
                  <a:moveTo>
                    <a:pt x="5081" y="2333"/>
                  </a:moveTo>
                  <a:cubicBezTo>
                    <a:pt x="5779" y="2333"/>
                    <a:pt x="6477" y="2518"/>
                    <a:pt x="7098" y="2885"/>
                  </a:cubicBezTo>
                  <a:cubicBezTo>
                    <a:pt x="8299" y="3596"/>
                    <a:pt x="9034" y="4891"/>
                    <a:pt x="9034" y="6288"/>
                  </a:cubicBezTo>
                  <a:cubicBezTo>
                    <a:pt x="9034" y="7293"/>
                    <a:pt x="8207" y="7981"/>
                    <a:pt x="7335" y="7981"/>
                  </a:cubicBezTo>
                  <a:cubicBezTo>
                    <a:pt x="6947" y="7981"/>
                    <a:pt x="6550" y="7845"/>
                    <a:pt x="6213" y="7540"/>
                  </a:cubicBezTo>
                  <a:cubicBezTo>
                    <a:pt x="5894" y="7824"/>
                    <a:pt x="5492" y="7968"/>
                    <a:pt x="5089" y="7968"/>
                  </a:cubicBezTo>
                  <a:cubicBezTo>
                    <a:pt x="4739" y="7968"/>
                    <a:pt x="4388" y="7860"/>
                    <a:pt x="4090" y="7640"/>
                  </a:cubicBezTo>
                  <a:cubicBezTo>
                    <a:pt x="3448" y="7170"/>
                    <a:pt x="3222" y="6315"/>
                    <a:pt x="3551" y="5589"/>
                  </a:cubicBezTo>
                  <a:cubicBezTo>
                    <a:pt x="3826" y="4973"/>
                    <a:pt x="4435" y="4593"/>
                    <a:pt x="5087" y="4593"/>
                  </a:cubicBezTo>
                  <a:cubicBezTo>
                    <a:pt x="5205" y="4593"/>
                    <a:pt x="5325" y="4606"/>
                    <a:pt x="5445" y="4632"/>
                  </a:cubicBezTo>
                  <a:cubicBezTo>
                    <a:pt x="6225" y="4800"/>
                    <a:pt x="6779" y="5490"/>
                    <a:pt x="6776" y="6288"/>
                  </a:cubicBezTo>
                  <a:cubicBezTo>
                    <a:pt x="6776" y="6660"/>
                    <a:pt x="7058" y="6846"/>
                    <a:pt x="7340" y="6846"/>
                  </a:cubicBezTo>
                  <a:cubicBezTo>
                    <a:pt x="7623" y="6846"/>
                    <a:pt x="7905" y="6660"/>
                    <a:pt x="7905" y="6288"/>
                  </a:cubicBezTo>
                  <a:cubicBezTo>
                    <a:pt x="7905" y="5288"/>
                    <a:pt x="7378" y="4367"/>
                    <a:pt x="6520" y="3858"/>
                  </a:cubicBezTo>
                  <a:cubicBezTo>
                    <a:pt x="6076" y="3595"/>
                    <a:pt x="5578" y="3463"/>
                    <a:pt x="5080" y="3463"/>
                  </a:cubicBezTo>
                  <a:cubicBezTo>
                    <a:pt x="4614" y="3463"/>
                    <a:pt x="4147" y="3578"/>
                    <a:pt x="3725" y="3810"/>
                  </a:cubicBezTo>
                  <a:cubicBezTo>
                    <a:pt x="2849" y="4288"/>
                    <a:pt x="2295" y="5195"/>
                    <a:pt x="2262" y="6191"/>
                  </a:cubicBezTo>
                  <a:cubicBezTo>
                    <a:pt x="2226" y="7188"/>
                    <a:pt x="2723" y="8128"/>
                    <a:pt x="3563" y="8667"/>
                  </a:cubicBezTo>
                  <a:cubicBezTo>
                    <a:pt x="4023" y="8960"/>
                    <a:pt x="4541" y="9107"/>
                    <a:pt x="5077" y="9107"/>
                  </a:cubicBezTo>
                  <a:cubicBezTo>
                    <a:pt x="5519" y="9107"/>
                    <a:pt x="5973" y="9007"/>
                    <a:pt x="6414" y="8805"/>
                  </a:cubicBezTo>
                  <a:cubicBezTo>
                    <a:pt x="6502" y="8765"/>
                    <a:pt x="6585" y="8746"/>
                    <a:pt x="6664" y="8746"/>
                  </a:cubicBezTo>
                  <a:cubicBezTo>
                    <a:pt x="7191" y="8746"/>
                    <a:pt x="7476" y="9559"/>
                    <a:pt x="6884" y="9832"/>
                  </a:cubicBezTo>
                  <a:cubicBezTo>
                    <a:pt x="6300" y="10100"/>
                    <a:pt x="5685" y="10239"/>
                    <a:pt x="5077" y="10239"/>
                  </a:cubicBezTo>
                  <a:cubicBezTo>
                    <a:pt x="4340" y="10239"/>
                    <a:pt x="3611" y="10036"/>
                    <a:pt x="2954" y="9615"/>
                  </a:cubicBezTo>
                  <a:cubicBezTo>
                    <a:pt x="1777" y="8865"/>
                    <a:pt x="1084" y="7546"/>
                    <a:pt x="1133" y="6152"/>
                  </a:cubicBezTo>
                  <a:cubicBezTo>
                    <a:pt x="1178" y="4755"/>
                    <a:pt x="1958" y="3490"/>
                    <a:pt x="3183" y="2819"/>
                  </a:cubicBezTo>
                  <a:cubicBezTo>
                    <a:pt x="3775" y="2494"/>
                    <a:pt x="4429" y="2333"/>
                    <a:pt x="5081" y="2333"/>
                  </a:cubicBezTo>
                  <a:close/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lnTo>
                    <a:pt x="0" y="9441"/>
                  </a:lnTo>
                  <a:lnTo>
                    <a:pt x="3057" y="12497"/>
                  </a:lnTo>
                  <a:lnTo>
                    <a:pt x="7107" y="12497"/>
                  </a:lnTo>
                  <a:lnTo>
                    <a:pt x="10163" y="9441"/>
                  </a:lnTo>
                  <a:lnTo>
                    <a:pt x="10163" y="723"/>
                  </a:lnTo>
                  <a:cubicBezTo>
                    <a:pt x="10163" y="326"/>
                    <a:pt x="9838" y="0"/>
                    <a:pt x="94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44" name="Google Shape;244;p18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/>
              <a:t>Целевая аудитория</a:t>
            </a:r>
            <a:endParaRPr sz="3600" dirty="0"/>
          </a:p>
        </p:txBody>
      </p:sp>
      <p:grpSp>
        <p:nvGrpSpPr>
          <p:cNvPr id="245" name="Google Shape;245;p18"/>
          <p:cNvGrpSpPr/>
          <p:nvPr/>
        </p:nvGrpSpPr>
        <p:grpSpPr>
          <a:xfrm>
            <a:off x="4159436" y="1730519"/>
            <a:ext cx="4238861" cy="4411948"/>
            <a:chOff x="3229375" y="1413975"/>
            <a:chExt cx="2685300" cy="2685300"/>
          </a:xfrm>
        </p:grpSpPr>
        <p:sp>
          <p:nvSpPr>
            <p:cNvPr id="246" name="Google Shape;246;p18"/>
            <p:cNvSpPr/>
            <p:nvPr/>
          </p:nvSpPr>
          <p:spPr>
            <a:xfrm>
              <a:off x="3229375" y="1413975"/>
              <a:ext cx="2685300" cy="2685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3479913" y="1664525"/>
              <a:ext cx="2184300" cy="21843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8"/>
            <p:cNvSpPr/>
            <p:nvPr/>
          </p:nvSpPr>
          <p:spPr>
            <a:xfrm>
              <a:off x="3666663" y="1851275"/>
              <a:ext cx="1810800" cy="1810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6096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1600" kern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953C9A0-D074-4E1C-B8F9-AE2082E99284}"/>
              </a:ext>
            </a:extLst>
          </p:cNvPr>
          <p:cNvSpPr txBox="1"/>
          <p:nvPr/>
        </p:nvSpPr>
        <p:spPr>
          <a:xfrm>
            <a:off x="4924214" y="3388272"/>
            <a:ext cx="27421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Родители детей, имеющих особенности развития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FD7396-E3B7-A1BC-0EA5-8B7C4A190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180" y="2594788"/>
            <a:ext cx="747372" cy="7473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19339A-CC68-9CA6-7191-45818F229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784" y="1989904"/>
            <a:ext cx="436202" cy="3783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5D6919-3172-8904-D78D-ECB1CF828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14" y="1927679"/>
            <a:ext cx="398058" cy="4876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F9A5E8-9882-F27A-30BC-F93961B1E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3261" y="4905794"/>
            <a:ext cx="415899" cy="5094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DA12B0-349D-C685-2E0B-ECD6384FDF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18" y="5036672"/>
            <a:ext cx="438950" cy="3840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5"/>
          <p:cNvSpPr/>
          <p:nvPr/>
        </p:nvSpPr>
        <p:spPr>
          <a:xfrm rot="2700000">
            <a:off x="5510475" y="2019563"/>
            <a:ext cx="1153432" cy="1153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6" name="Google Shape;596;p25"/>
          <p:cNvSpPr/>
          <p:nvPr/>
        </p:nvSpPr>
        <p:spPr>
          <a:xfrm rot="2700000">
            <a:off x="7308633" y="2037417"/>
            <a:ext cx="1153432" cy="11534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7" name="Google Shape;597;p25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/>
              <a:t>Какие задачи мы решаем:</a:t>
            </a:r>
            <a:endParaRPr sz="3600" dirty="0"/>
          </a:p>
        </p:txBody>
      </p:sp>
      <p:grpSp>
        <p:nvGrpSpPr>
          <p:cNvPr id="598" name="Google Shape;598;p25"/>
          <p:cNvGrpSpPr/>
          <p:nvPr/>
        </p:nvGrpSpPr>
        <p:grpSpPr>
          <a:xfrm>
            <a:off x="4709159" y="3659700"/>
            <a:ext cx="2889500" cy="2301634"/>
            <a:chOff x="3531870" y="2744775"/>
            <a:chExt cx="2167125" cy="1726226"/>
          </a:xfrm>
        </p:grpSpPr>
        <p:cxnSp>
          <p:nvCxnSpPr>
            <p:cNvPr id="599" name="Google Shape;599;p25"/>
            <p:cNvCxnSpPr>
              <a:cxnSpLocks/>
            </p:cNvCxnSpPr>
            <p:nvPr/>
          </p:nvCxnSpPr>
          <p:spPr>
            <a:xfrm>
              <a:off x="4572000" y="2744775"/>
              <a:ext cx="0" cy="5439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01" name="Google Shape;601;p25"/>
            <p:cNvSpPr txBox="1"/>
            <p:nvPr/>
          </p:nvSpPr>
          <p:spPr>
            <a:xfrm>
              <a:off x="3531870" y="3716201"/>
              <a:ext cx="2167125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Расширение представлений родителей о проблематики инклюзии</a:t>
              </a:r>
              <a:endParaRPr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02" name="Google Shape;602;p25"/>
          <p:cNvGrpSpPr/>
          <p:nvPr/>
        </p:nvGrpSpPr>
        <p:grpSpPr>
          <a:xfrm>
            <a:off x="8820568" y="1653134"/>
            <a:ext cx="2544094" cy="1330376"/>
            <a:chOff x="6615425" y="1239850"/>
            <a:chExt cx="1908070" cy="997782"/>
          </a:xfrm>
        </p:grpSpPr>
        <p:sp>
          <p:nvSpPr>
            <p:cNvPr id="603" name="Google Shape;603;p25"/>
            <p:cNvSpPr/>
            <p:nvPr/>
          </p:nvSpPr>
          <p:spPr>
            <a:xfrm>
              <a:off x="6615425" y="1239850"/>
              <a:ext cx="1818356" cy="336900"/>
            </a:xfrm>
            <a:custGeom>
              <a:avLst/>
              <a:gdLst/>
              <a:ahLst/>
              <a:cxnLst/>
              <a:rect l="l" t="t" r="r" b="b"/>
              <a:pathLst>
                <a:path w="71950" h="13476" extrusionOk="0">
                  <a:moveTo>
                    <a:pt x="0" y="13476"/>
                  </a:moveTo>
                  <a:lnTo>
                    <a:pt x="13477" y="0"/>
                  </a:lnTo>
                  <a:lnTo>
                    <a:pt x="7195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4" name="Google Shape;604;p25"/>
            <p:cNvSpPr txBox="1"/>
            <p:nvPr/>
          </p:nvSpPr>
          <p:spPr>
            <a:xfrm>
              <a:off x="6780495" y="1482832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dirty="0"/>
                <a:t>Повышение включенности семей в данную проблематику</a:t>
              </a:r>
              <a:endParaRPr sz="1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06" name="Google Shape;606;p25"/>
          <p:cNvSpPr/>
          <p:nvPr/>
        </p:nvSpPr>
        <p:spPr>
          <a:xfrm rot="2700000">
            <a:off x="3713117" y="2037417"/>
            <a:ext cx="1153432" cy="1153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07" name="Google Shape;607;p25"/>
          <p:cNvGrpSpPr/>
          <p:nvPr/>
        </p:nvGrpSpPr>
        <p:grpSpPr>
          <a:xfrm>
            <a:off x="530671" y="1653134"/>
            <a:ext cx="2978459" cy="1745149"/>
            <a:chOff x="398003" y="1239850"/>
            <a:chExt cx="2233844" cy="1093704"/>
          </a:xfrm>
        </p:grpSpPr>
        <p:sp>
          <p:nvSpPr>
            <p:cNvPr id="608" name="Google Shape;608;p25"/>
            <p:cNvSpPr/>
            <p:nvPr/>
          </p:nvSpPr>
          <p:spPr>
            <a:xfrm flipH="1">
              <a:off x="710225" y="1239850"/>
              <a:ext cx="1818356" cy="336900"/>
            </a:xfrm>
            <a:custGeom>
              <a:avLst/>
              <a:gdLst/>
              <a:ahLst/>
              <a:cxnLst/>
              <a:rect l="l" t="t" r="r" b="b"/>
              <a:pathLst>
                <a:path w="71950" h="13476" extrusionOk="0">
                  <a:moveTo>
                    <a:pt x="0" y="13476"/>
                  </a:moveTo>
                  <a:lnTo>
                    <a:pt x="13477" y="0"/>
                  </a:lnTo>
                  <a:lnTo>
                    <a:pt x="71950" y="0"/>
                  </a:ln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9" name="Google Shape;609;p25"/>
            <p:cNvSpPr txBox="1"/>
            <p:nvPr/>
          </p:nvSpPr>
          <p:spPr>
            <a:xfrm>
              <a:off x="398003" y="1578754"/>
              <a:ext cx="2233844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Повышение информирования родителей детей с особенностями в развитии и инклюзии</a:t>
              </a:r>
              <a:endParaRPr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11" name="Google Shape;611;p25"/>
          <p:cNvSpPr/>
          <p:nvPr/>
        </p:nvSpPr>
        <p:spPr>
          <a:xfrm rot="2701683">
            <a:off x="4610665" y="3121994"/>
            <a:ext cx="1155696" cy="11554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12" name="Google Shape;612;p25"/>
          <p:cNvGrpSpPr/>
          <p:nvPr/>
        </p:nvGrpSpPr>
        <p:grpSpPr>
          <a:xfrm>
            <a:off x="530673" y="3693067"/>
            <a:ext cx="3681228" cy="2044367"/>
            <a:chOff x="398004" y="2769800"/>
            <a:chExt cx="2760921" cy="1533275"/>
          </a:xfrm>
        </p:grpSpPr>
        <p:sp>
          <p:nvSpPr>
            <p:cNvPr id="613" name="Google Shape;613;p25"/>
            <p:cNvSpPr/>
            <p:nvPr/>
          </p:nvSpPr>
          <p:spPr>
            <a:xfrm>
              <a:off x="710800" y="2769800"/>
              <a:ext cx="2448125" cy="337125"/>
            </a:xfrm>
            <a:custGeom>
              <a:avLst/>
              <a:gdLst/>
              <a:ahLst/>
              <a:cxnLst/>
              <a:rect l="l" t="t" r="r" b="b"/>
              <a:pathLst>
                <a:path w="97925" h="13485" extrusionOk="0">
                  <a:moveTo>
                    <a:pt x="97925" y="0"/>
                  </a:moveTo>
                  <a:lnTo>
                    <a:pt x="84301" y="13476"/>
                  </a:lnTo>
                  <a:lnTo>
                    <a:pt x="0" y="13485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4" name="Google Shape;614;p25"/>
            <p:cNvSpPr txBox="1"/>
            <p:nvPr/>
          </p:nvSpPr>
          <p:spPr>
            <a:xfrm>
              <a:off x="398004" y="3288675"/>
              <a:ext cx="2546140" cy="101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Изучение отношения родителей к проблеме инклюзии (за и против) </a:t>
              </a:r>
              <a:endParaRPr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16" name="Google Shape;616;p25"/>
          <p:cNvSpPr/>
          <p:nvPr/>
        </p:nvSpPr>
        <p:spPr>
          <a:xfrm rot="2700000">
            <a:off x="6408423" y="3121687"/>
            <a:ext cx="1155695" cy="11556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17" name="Google Shape;617;p25"/>
          <p:cNvGrpSpPr/>
          <p:nvPr/>
        </p:nvGrpSpPr>
        <p:grpSpPr>
          <a:xfrm>
            <a:off x="7965466" y="3693069"/>
            <a:ext cx="3561980" cy="2161381"/>
            <a:chOff x="5974100" y="2769800"/>
            <a:chExt cx="2671485" cy="1621035"/>
          </a:xfrm>
        </p:grpSpPr>
        <p:sp>
          <p:nvSpPr>
            <p:cNvPr id="618" name="Google Shape;618;p25"/>
            <p:cNvSpPr/>
            <p:nvPr/>
          </p:nvSpPr>
          <p:spPr>
            <a:xfrm>
              <a:off x="5974100" y="2769800"/>
              <a:ext cx="2461475" cy="337125"/>
            </a:xfrm>
            <a:custGeom>
              <a:avLst/>
              <a:gdLst/>
              <a:ahLst/>
              <a:cxnLst/>
              <a:rect l="l" t="t" r="r" b="b"/>
              <a:pathLst>
                <a:path w="98459" h="13485" extrusionOk="0">
                  <a:moveTo>
                    <a:pt x="0" y="0"/>
                  </a:moveTo>
                  <a:lnTo>
                    <a:pt x="13624" y="13476"/>
                  </a:lnTo>
                  <a:lnTo>
                    <a:pt x="98459" y="13485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9" name="Google Shape;619;p25"/>
            <p:cNvSpPr txBox="1"/>
            <p:nvPr/>
          </p:nvSpPr>
          <p:spPr>
            <a:xfrm>
              <a:off x="6658405" y="3416461"/>
              <a:ext cx="1987180" cy="9743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Информирование родителей о методах научно доказанной эффективности </a:t>
              </a:r>
              <a:endParaRPr lang="en-US"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FBBF07-F37E-AC0E-5682-76E63F236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089" y="2386349"/>
            <a:ext cx="459487" cy="42666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90EE30-0F8C-A783-1036-E812EE829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968" y="3324507"/>
            <a:ext cx="579090" cy="579090"/>
          </a:xfrm>
          <a:prstGeom prst="rect">
            <a:avLst/>
          </a:prstGeom>
        </p:spPr>
      </p:pic>
      <p:grpSp>
        <p:nvGrpSpPr>
          <p:cNvPr id="5" name="Google Shape;1002;p34">
            <a:extLst>
              <a:ext uri="{FF2B5EF4-FFF2-40B4-BE49-F238E27FC236}">
                <a16:creationId xmlns:a16="http://schemas.microsoft.com/office/drawing/2014/main" id="{4B6CC0AF-5472-7BFB-039D-A165BCB615EF}"/>
              </a:ext>
            </a:extLst>
          </p:cNvPr>
          <p:cNvGrpSpPr/>
          <p:nvPr/>
        </p:nvGrpSpPr>
        <p:grpSpPr>
          <a:xfrm>
            <a:off x="5817333" y="2282051"/>
            <a:ext cx="544285" cy="528991"/>
            <a:chOff x="1836637" y="2873594"/>
            <a:chExt cx="286152" cy="364353"/>
          </a:xfrm>
        </p:grpSpPr>
        <p:sp>
          <p:nvSpPr>
            <p:cNvPr id="6" name="Google Shape;1003;p34">
              <a:extLst>
                <a:ext uri="{FF2B5EF4-FFF2-40B4-BE49-F238E27FC236}">
                  <a16:creationId xmlns:a16="http://schemas.microsoft.com/office/drawing/2014/main" id="{06F1FE20-C5D3-D240-D84B-9A1152CCA391}"/>
                </a:ext>
              </a:extLst>
            </p:cNvPr>
            <p:cNvSpPr/>
            <p:nvPr/>
          </p:nvSpPr>
          <p:spPr>
            <a:xfrm>
              <a:off x="1836637" y="3059413"/>
              <a:ext cx="286152" cy="178534"/>
            </a:xfrm>
            <a:custGeom>
              <a:avLst/>
              <a:gdLst/>
              <a:ahLst/>
              <a:cxnLst/>
              <a:rect l="l" t="t" r="r" b="b"/>
              <a:pathLst>
                <a:path w="8990" h="5609" extrusionOk="0">
                  <a:moveTo>
                    <a:pt x="3072" y="322"/>
                  </a:moveTo>
                  <a:cubicBezTo>
                    <a:pt x="3156" y="322"/>
                    <a:pt x="3251" y="357"/>
                    <a:pt x="3322" y="429"/>
                  </a:cubicBezTo>
                  <a:cubicBezTo>
                    <a:pt x="3382" y="488"/>
                    <a:pt x="3430" y="572"/>
                    <a:pt x="3430" y="679"/>
                  </a:cubicBezTo>
                  <a:lnTo>
                    <a:pt x="3430" y="1108"/>
                  </a:lnTo>
                  <a:cubicBezTo>
                    <a:pt x="3406" y="1286"/>
                    <a:pt x="3311" y="1453"/>
                    <a:pt x="3144" y="1560"/>
                  </a:cubicBezTo>
                  <a:cubicBezTo>
                    <a:pt x="3096" y="1584"/>
                    <a:pt x="3072" y="1631"/>
                    <a:pt x="3072" y="1691"/>
                  </a:cubicBezTo>
                  <a:lnTo>
                    <a:pt x="3072" y="1870"/>
                  </a:lnTo>
                  <a:lnTo>
                    <a:pt x="2715" y="1870"/>
                  </a:lnTo>
                  <a:lnTo>
                    <a:pt x="2715" y="1691"/>
                  </a:lnTo>
                  <a:cubicBezTo>
                    <a:pt x="2715" y="1631"/>
                    <a:pt x="2679" y="1584"/>
                    <a:pt x="2632" y="1560"/>
                  </a:cubicBezTo>
                  <a:cubicBezTo>
                    <a:pt x="2477" y="1465"/>
                    <a:pt x="2370" y="1286"/>
                    <a:pt x="2370" y="1108"/>
                  </a:cubicBezTo>
                  <a:lnTo>
                    <a:pt x="2370" y="679"/>
                  </a:lnTo>
                  <a:cubicBezTo>
                    <a:pt x="2370" y="488"/>
                    <a:pt x="2537" y="322"/>
                    <a:pt x="2727" y="322"/>
                  </a:cubicBezTo>
                  <a:close/>
                  <a:moveTo>
                    <a:pt x="6132" y="322"/>
                  </a:moveTo>
                  <a:cubicBezTo>
                    <a:pt x="6228" y="322"/>
                    <a:pt x="6311" y="357"/>
                    <a:pt x="6382" y="429"/>
                  </a:cubicBezTo>
                  <a:cubicBezTo>
                    <a:pt x="6442" y="488"/>
                    <a:pt x="6489" y="572"/>
                    <a:pt x="6489" y="679"/>
                  </a:cubicBezTo>
                  <a:lnTo>
                    <a:pt x="6489" y="1108"/>
                  </a:lnTo>
                  <a:cubicBezTo>
                    <a:pt x="6478" y="1286"/>
                    <a:pt x="6370" y="1453"/>
                    <a:pt x="6204" y="1560"/>
                  </a:cubicBezTo>
                  <a:cubicBezTo>
                    <a:pt x="6168" y="1584"/>
                    <a:pt x="6132" y="1631"/>
                    <a:pt x="6132" y="1691"/>
                  </a:cubicBezTo>
                  <a:lnTo>
                    <a:pt x="6132" y="1870"/>
                  </a:lnTo>
                  <a:lnTo>
                    <a:pt x="5775" y="1870"/>
                  </a:lnTo>
                  <a:lnTo>
                    <a:pt x="5775" y="1691"/>
                  </a:lnTo>
                  <a:cubicBezTo>
                    <a:pt x="5775" y="1631"/>
                    <a:pt x="5751" y="1584"/>
                    <a:pt x="5704" y="1560"/>
                  </a:cubicBezTo>
                  <a:cubicBezTo>
                    <a:pt x="5537" y="1465"/>
                    <a:pt x="5430" y="1286"/>
                    <a:pt x="5430" y="1108"/>
                  </a:cubicBezTo>
                  <a:lnTo>
                    <a:pt x="5430" y="679"/>
                  </a:lnTo>
                  <a:cubicBezTo>
                    <a:pt x="5430" y="488"/>
                    <a:pt x="5597" y="322"/>
                    <a:pt x="5787" y="322"/>
                  </a:cubicBezTo>
                  <a:close/>
                  <a:moveTo>
                    <a:pt x="1536" y="2024"/>
                  </a:moveTo>
                  <a:cubicBezTo>
                    <a:pt x="1620" y="2024"/>
                    <a:pt x="1715" y="2048"/>
                    <a:pt x="1787" y="2120"/>
                  </a:cubicBezTo>
                  <a:cubicBezTo>
                    <a:pt x="1846" y="2179"/>
                    <a:pt x="1894" y="2274"/>
                    <a:pt x="1894" y="2382"/>
                  </a:cubicBezTo>
                  <a:lnTo>
                    <a:pt x="1894" y="2810"/>
                  </a:lnTo>
                  <a:lnTo>
                    <a:pt x="1882" y="2810"/>
                  </a:lnTo>
                  <a:cubicBezTo>
                    <a:pt x="1882" y="2989"/>
                    <a:pt x="1775" y="3167"/>
                    <a:pt x="1608" y="3251"/>
                  </a:cubicBezTo>
                  <a:cubicBezTo>
                    <a:pt x="1560" y="3286"/>
                    <a:pt x="1536" y="3334"/>
                    <a:pt x="1536" y="3382"/>
                  </a:cubicBezTo>
                  <a:lnTo>
                    <a:pt x="1536" y="3572"/>
                  </a:lnTo>
                  <a:lnTo>
                    <a:pt x="1179" y="3572"/>
                  </a:lnTo>
                  <a:lnTo>
                    <a:pt x="1179" y="3382"/>
                  </a:lnTo>
                  <a:cubicBezTo>
                    <a:pt x="1179" y="3334"/>
                    <a:pt x="1144" y="3286"/>
                    <a:pt x="1108" y="3251"/>
                  </a:cubicBezTo>
                  <a:cubicBezTo>
                    <a:pt x="941" y="3167"/>
                    <a:pt x="834" y="2989"/>
                    <a:pt x="834" y="2810"/>
                  </a:cubicBezTo>
                  <a:lnTo>
                    <a:pt x="834" y="2382"/>
                  </a:lnTo>
                  <a:cubicBezTo>
                    <a:pt x="834" y="2179"/>
                    <a:pt x="1001" y="2024"/>
                    <a:pt x="1191" y="2024"/>
                  </a:cubicBezTo>
                  <a:close/>
                  <a:moveTo>
                    <a:pt x="4596" y="2024"/>
                  </a:moveTo>
                  <a:cubicBezTo>
                    <a:pt x="4692" y="2024"/>
                    <a:pt x="4775" y="2048"/>
                    <a:pt x="4858" y="2120"/>
                  </a:cubicBezTo>
                  <a:cubicBezTo>
                    <a:pt x="4918" y="2179"/>
                    <a:pt x="4954" y="2274"/>
                    <a:pt x="4954" y="2382"/>
                  </a:cubicBezTo>
                  <a:lnTo>
                    <a:pt x="4954" y="2810"/>
                  </a:lnTo>
                  <a:cubicBezTo>
                    <a:pt x="4942" y="3001"/>
                    <a:pt x="4835" y="3167"/>
                    <a:pt x="4680" y="3251"/>
                  </a:cubicBezTo>
                  <a:cubicBezTo>
                    <a:pt x="4632" y="3286"/>
                    <a:pt x="4596" y="3334"/>
                    <a:pt x="4596" y="3382"/>
                  </a:cubicBezTo>
                  <a:lnTo>
                    <a:pt x="4596" y="3572"/>
                  </a:lnTo>
                  <a:lnTo>
                    <a:pt x="4239" y="3572"/>
                  </a:lnTo>
                  <a:lnTo>
                    <a:pt x="4239" y="3382"/>
                  </a:lnTo>
                  <a:cubicBezTo>
                    <a:pt x="4239" y="3334"/>
                    <a:pt x="4215" y="3286"/>
                    <a:pt x="4168" y="3251"/>
                  </a:cubicBezTo>
                  <a:cubicBezTo>
                    <a:pt x="4001" y="3167"/>
                    <a:pt x="3906" y="2989"/>
                    <a:pt x="3906" y="2810"/>
                  </a:cubicBezTo>
                  <a:lnTo>
                    <a:pt x="3906" y="2382"/>
                  </a:lnTo>
                  <a:cubicBezTo>
                    <a:pt x="3906" y="2179"/>
                    <a:pt x="4061" y="2024"/>
                    <a:pt x="4263" y="2024"/>
                  </a:cubicBezTo>
                  <a:close/>
                  <a:moveTo>
                    <a:pt x="7668" y="2024"/>
                  </a:moveTo>
                  <a:cubicBezTo>
                    <a:pt x="7752" y="2024"/>
                    <a:pt x="7847" y="2048"/>
                    <a:pt x="7918" y="2120"/>
                  </a:cubicBezTo>
                  <a:cubicBezTo>
                    <a:pt x="7978" y="2179"/>
                    <a:pt x="8025" y="2274"/>
                    <a:pt x="8025" y="2382"/>
                  </a:cubicBezTo>
                  <a:lnTo>
                    <a:pt x="8025" y="2810"/>
                  </a:lnTo>
                  <a:cubicBezTo>
                    <a:pt x="8013" y="3001"/>
                    <a:pt x="7906" y="3167"/>
                    <a:pt x="7740" y="3251"/>
                  </a:cubicBezTo>
                  <a:cubicBezTo>
                    <a:pt x="7692" y="3286"/>
                    <a:pt x="7668" y="3334"/>
                    <a:pt x="7668" y="3382"/>
                  </a:cubicBezTo>
                  <a:lnTo>
                    <a:pt x="7668" y="3572"/>
                  </a:lnTo>
                  <a:lnTo>
                    <a:pt x="7311" y="3572"/>
                  </a:lnTo>
                  <a:lnTo>
                    <a:pt x="7311" y="3382"/>
                  </a:lnTo>
                  <a:cubicBezTo>
                    <a:pt x="7311" y="3334"/>
                    <a:pt x="7275" y="3286"/>
                    <a:pt x="7240" y="3251"/>
                  </a:cubicBezTo>
                  <a:cubicBezTo>
                    <a:pt x="7073" y="3167"/>
                    <a:pt x="6966" y="2989"/>
                    <a:pt x="6966" y="2810"/>
                  </a:cubicBezTo>
                  <a:lnTo>
                    <a:pt x="6966" y="2382"/>
                  </a:lnTo>
                  <a:cubicBezTo>
                    <a:pt x="6966" y="2179"/>
                    <a:pt x="7132" y="2024"/>
                    <a:pt x="7323" y="2024"/>
                  </a:cubicBezTo>
                  <a:close/>
                  <a:moveTo>
                    <a:pt x="2715" y="0"/>
                  </a:moveTo>
                  <a:cubicBezTo>
                    <a:pt x="2334" y="0"/>
                    <a:pt x="2037" y="298"/>
                    <a:pt x="2037" y="667"/>
                  </a:cubicBezTo>
                  <a:lnTo>
                    <a:pt x="2037" y="1096"/>
                  </a:lnTo>
                  <a:cubicBezTo>
                    <a:pt x="2037" y="1370"/>
                    <a:pt x="2179" y="1620"/>
                    <a:pt x="2382" y="1762"/>
                  </a:cubicBezTo>
                  <a:lnTo>
                    <a:pt x="2382" y="1917"/>
                  </a:lnTo>
                  <a:lnTo>
                    <a:pt x="2096" y="2036"/>
                  </a:lnTo>
                  <a:cubicBezTo>
                    <a:pt x="2072" y="1989"/>
                    <a:pt x="2037" y="1941"/>
                    <a:pt x="2001" y="1905"/>
                  </a:cubicBezTo>
                  <a:cubicBezTo>
                    <a:pt x="1858" y="1786"/>
                    <a:pt x="1703" y="1703"/>
                    <a:pt x="1525" y="1703"/>
                  </a:cubicBezTo>
                  <a:lnTo>
                    <a:pt x="1179" y="1703"/>
                  </a:lnTo>
                  <a:cubicBezTo>
                    <a:pt x="810" y="1703"/>
                    <a:pt x="513" y="2001"/>
                    <a:pt x="513" y="2382"/>
                  </a:cubicBezTo>
                  <a:lnTo>
                    <a:pt x="513" y="2810"/>
                  </a:lnTo>
                  <a:cubicBezTo>
                    <a:pt x="513" y="3072"/>
                    <a:pt x="644" y="3334"/>
                    <a:pt x="846" y="3477"/>
                  </a:cubicBezTo>
                  <a:lnTo>
                    <a:pt x="846" y="3632"/>
                  </a:lnTo>
                  <a:lnTo>
                    <a:pt x="417" y="3810"/>
                  </a:lnTo>
                  <a:cubicBezTo>
                    <a:pt x="167" y="3906"/>
                    <a:pt x="1" y="4144"/>
                    <a:pt x="1" y="4429"/>
                  </a:cubicBezTo>
                  <a:lnTo>
                    <a:pt x="1" y="5441"/>
                  </a:lnTo>
                  <a:cubicBezTo>
                    <a:pt x="1" y="5537"/>
                    <a:pt x="72" y="5608"/>
                    <a:pt x="167" y="5608"/>
                  </a:cubicBezTo>
                  <a:cubicBezTo>
                    <a:pt x="251" y="5608"/>
                    <a:pt x="334" y="5537"/>
                    <a:pt x="334" y="5441"/>
                  </a:cubicBezTo>
                  <a:lnTo>
                    <a:pt x="334" y="4429"/>
                  </a:lnTo>
                  <a:cubicBezTo>
                    <a:pt x="334" y="4287"/>
                    <a:pt x="417" y="4167"/>
                    <a:pt x="548" y="4108"/>
                  </a:cubicBezTo>
                  <a:lnTo>
                    <a:pt x="1060" y="3906"/>
                  </a:lnTo>
                  <a:lnTo>
                    <a:pt x="1679" y="3906"/>
                  </a:lnTo>
                  <a:lnTo>
                    <a:pt x="2191" y="4108"/>
                  </a:lnTo>
                  <a:cubicBezTo>
                    <a:pt x="2322" y="4167"/>
                    <a:pt x="2418" y="4287"/>
                    <a:pt x="2418" y="4429"/>
                  </a:cubicBezTo>
                  <a:lnTo>
                    <a:pt x="2418" y="5441"/>
                  </a:lnTo>
                  <a:cubicBezTo>
                    <a:pt x="2418" y="5537"/>
                    <a:pt x="2489" y="5608"/>
                    <a:pt x="2572" y="5608"/>
                  </a:cubicBezTo>
                  <a:cubicBezTo>
                    <a:pt x="2668" y="5608"/>
                    <a:pt x="2739" y="5537"/>
                    <a:pt x="2739" y="5441"/>
                  </a:cubicBezTo>
                  <a:lnTo>
                    <a:pt x="2739" y="4429"/>
                  </a:lnTo>
                  <a:cubicBezTo>
                    <a:pt x="2739" y="4144"/>
                    <a:pt x="2572" y="3906"/>
                    <a:pt x="2322" y="3810"/>
                  </a:cubicBezTo>
                  <a:lnTo>
                    <a:pt x="1894" y="3632"/>
                  </a:lnTo>
                  <a:lnTo>
                    <a:pt x="1894" y="3477"/>
                  </a:lnTo>
                  <a:cubicBezTo>
                    <a:pt x="2096" y="3310"/>
                    <a:pt x="2239" y="3072"/>
                    <a:pt x="2239" y="2810"/>
                  </a:cubicBezTo>
                  <a:lnTo>
                    <a:pt x="2239" y="2382"/>
                  </a:lnTo>
                  <a:lnTo>
                    <a:pt x="2239" y="2346"/>
                  </a:lnTo>
                  <a:lnTo>
                    <a:pt x="2620" y="2191"/>
                  </a:lnTo>
                  <a:lnTo>
                    <a:pt x="3251" y="2191"/>
                  </a:lnTo>
                  <a:lnTo>
                    <a:pt x="3632" y="2346"/>
                  </a:lnTo>
                  <a:lnTo>
                    <a:pt x="3632" y="2382"/>
                  </a:lnTo>
                  <a:lnTo>
                    <a:pt x="3632" y="2810"/>
                  </a:lnTo>
                  <a:cubicBezTo>
                    <a:pt x="3632" y="3072"/>
                    <a:pt x="3763" y="3334"/>
                    <a:pt x="3977" y="3477"/>
                  </a:cubicBezTo>
                  <a:lnTo>
                    <a:pt x="3977" y="3632"/>
                  </a:lnTo>
                  <a:lnTo>
                    <a:pt x="3549" y="3810"/>
                  </a:lnTo>
                  <a:cubicBezTo>
                    <a:pt x="3287" y="3906"/>
                    <a:pt x="3132" y="4144"/>
                    <a:pt x="3132" y="4429"/>
                  </a:cubicBezTo>
                  <a:lnTo>
                    <a:pt x="3132" y="5441"/>
                  </a:lnTo>
                  <a:cubicBezTo>
                    <a:pt x="3132" y="5537"/>
                    <a:pt x="3203" y="5608"/>
                    <a:pt x="3287" y="5608"/>
                  </a:cubicBezTo>
                  <a:cubicBezTo>
                    <a:pt x="3382" y="5608"/>
                    <a:pt x="3453" y="5537"/>
                    <a:pt x="3453" y="5441"/>
                  </a:cubicBezTo>
                  <a:lnTo>
                    <a:pt x="3453" y="4429"/>
                  </a:lnTo>
                  <a:cubicBezTo>
                    <a:pt x="3453" y="4287"/>
                    <a:pt x="3549" y="4167"/>
                    <a:pt x="3680" y="4108"/>
                  </a:cubicBezTo>
                  <a:lnTo>
                    <a:pt x="4180" y="3906"/>
                  </a:lnTo>
                  <a:lnTo>
                    <a:pt x="4811" y="3906"/>
                  </a:lnTo>
                  <a:lnTo>
                    <a:pt x="5311" y="4108"/>
                  </a:lnTo>
                  <a:cubicBezTo>
                    <a:pt x="5454" y="4167"/>
                    <a:pt x="5537" y="4287"/>
                    <a:pt x="5537" y="4429"/>
                  </a:cubicBezTo>
                  <a:lnTo>
                    <a:pt x="5537" y="5441"/>
                  </a:lnTo>
                  <a:cubicBezTo>
                    <a:pt x="5537" y="5537"/>
                    <a:pt x="5608" y="5608"/>
                    <a:pt x="5704" y="5608"/>
                  </a:cubicBezTo>
                  <a:cubicBezTo>
                    <a:pt x="5787" y="5608"/>
                    <a:pt x="5870" y="5537"/>
                    <a:pt x="5870" y="5441"/>
                  </a:cubicBezTo>
                  <a:lnTo>
                    <a:pt x="5870" y="4429"/>
                  </a:lnTo>
                  <a:cubicBezTo>
                    <a:pt x="5870" y="4144"/>
                    <a:pt x="5704" y="3906"/>
                    <a:pt x="5454" y="3810"/>
                  </a:cubicBezTo>
                  <a:lnTo>
                    <a:pt x="5013" y="3632"/>
                  </a:lnTo>
                  <a:lnTo>
                    <a:pt x="5013" y="3477"/>
                  </a:lnTo>
                  <a:cubicBezTo>
                    <a:pt x="5227" y="3310"/>
                    <a:pt x="5358" y="3072"/>
                    <a:pt x="5358" y="2810"/>
                  </a:cubicBezTo>
                  <a:lnTo>
                    <a:pt x="5358" y="2382"/>
                  </a:lnTo>
                  <a:lnTo>
                    <a:pt x="5358" y="2346"/>
                  </a:lnTo>
                  <a:lnTo>
                    <a:pt x="5751" y="2191"/>
                  </a:lnTo>
                  <a:lnTo>
                    <a:pt x="6370" y="2191"/>
                  </a:lnTo>
                  <a:lnTo>
                    <a:pt x="6763" y="2346"/>
                  </a:lnTo>
                  <a:lnTo>
                    <a:pt x="6763" y="2382"/>
                  </a:lnTo>
                  <a:lnTo>
                    <a:pt x="6763" y="2810"/>
                  </a:lnTo>
                  <a:cubicBezTo>
                    <a:pt x="6763" y="3072"/>
                    <a:pt x="6894" y="3334"/>
                    <a:pt x="7097" y="3477"/>
                  </a:cubicBezTo>
                  <a:lnTo>
                    <a:pt x="7097" y="3632"/>
                  </a:lnTo>
                  <a:lnTo>
                    <a:pt x="6668" y="3810"/>
                  </a:lnTo>
                  <a:cubicBezTo>
                    <a:pt x="6418" y="3906"/>
                    <a:pt x="6251" y="4144"/>
                    <a:pt x="6251" y="4429"/>
                  </a:cubicBezTo>
                  <a:lnTo>
                    <a:pt x="6251" y="5441"/>
                  </a:lnTo>
                  <a:cubicBezTo>
                    <a:pt x="6251" y="5537"/>
                    <a:pt x="6323" y="5608"/>
                    <a:pt x="6418" y="5608"/>
                  </a:cubicBezTo>
                  <a:cubicBezTo>
                    <a:pt x="6501" y="5608"/>
                    <a:pt x="6585" y="5537"/>
                    <a:pt x="6585" y="5441"/>
                  </a:cubicBezTo>
                  <a:lnTo>
                    <a:pt x="6585" y="4429"/>
                  </a:lnTo>
                  <a:cubicBezTo>
                    <a:pt x="6585" y="4287"/>
                    <a:pt x="6668" y="4167"/>
                    <a:pt x="6799" y="4108"/>
                  </a:cubicBezTo>
                  <a:lnTo>
                    <a:pt x="7311" y="3906"/>
                  </a:lnTo>
                  <a:lnTo>
                    <a:pt x="7930" y="3906"/>
                  </a:lnTo>
                  <a:lnTo>
                    <a:pt x="8442" y="4108"/>
                  </a:lnTo>
                  <a:cubicBezTo>
                    <a:pt x="8573" y="4167"/>
                    <a:pt x="8668" y="4287"/>
                    <a:pt x="8668" y="4429"/>
                  </a:cubicBezTo>
                  <a:lnTo>
                    <a:pt x="8668" y="5441"/>
                  </a:lnTo>
                  <a:cubicBezTo>
                    <a:pt x="8668" y="5537"/>
                    <a:pt x="8740" y="5608"/>
                    <a:pt x="8823" y="5608"/>
                  </a:cubicBezTo>
                  <a:cubicBezTo>
                    <a:pt x="8918" y="5608"/>
                    <a:pt x="8990" y="5537"/>
                    <a:pt x="8990" y="5441"/>
                  </a:cubicBezTo>
                  <a:lnTo>
                    <a:pt x="8990" y="4429"/>
                  </a:lnTo>
                  <a:cubicBezTo>
                    <a:pt x="8823" y="4144"/>
                    <a:pt x="8668" y="3906"/>
                    <a:pt x="8406" y="3810"/>
                  </a:cubicBezTo>
                  <a:lnTo>
                    <a:pt x="7978" y="3632"/>
                  </a:lnTo>
                  <a:lnTo>
                    <a:pt x="7978" y="3477"/>
                  </a:lnTo>
                  <a:cubicBezTo>
                    <a:pt x="8192" y="3310"/>
                    <a:pt x="8323" y="3072"/>
                    <a:pt x="8323" y="2810"/>
                  </a:cubicBezTo>
                  <a:lnTo>
                    <a:pt x="8323" y="2382"/>
                  </a:lnTo>
                  <a:cubicBezTo>
                    <a:pt x="8323" y="2191"/>
                    <a:pt x="8252" y="2036"/>
                    <a:pt x="8133" y="1893"/>
                  </a:cubicBezTo>
                  <a:cubicBezTo>
                    <a:pt x="7990" y="1786"/>
                    <a:pt x="7835" y="1703"/>
                    <a:pt x="7656" y="1703"/>
                  </a:cubicBezTo>
                  <a:lnTo>
                    <a:pt x="7311" y="1703"/>
                  </a:lnTo>
                  <a:cubicBezTo>
                    <a:pt x="7073" y="1703"/>
                    <a:pt x="6847" y="1846"/>
                    <a:pt x="6728" y="2036"/>
                  </a:cubicBezTo>
                  <a:lnTo>
                    <a:pt x="6442" y="1917"/>
                  </a:lnTo>
                  <a:lnTo>
                    <a:pt x="6442" y="1762"/>
                  </a:lnTo>
                  <a:cubicBezTo>
                    <a:pt x="6656" y="1608"/>
                    <a:pt x="6787" y="1370"/>
                    <a:pt x="6787" y="1096"/>
                  </a:cubicBezTo>
                  <a:lnTo>
                    <a:pt x="6787" y="667"/>
                  </a:lnTo>
                  <a:cubicBezTo>
                    <a:pt x="6787" y="488"/>
                    <a:pt x="6716" y="322"/>
                    <a:pt x="6597" y="191"/>
                  </a:cubicBezTo>
                  <a:cubicBezTo>
                    <a:pt x="6466" y="72"/>
                    <a:pt x="6299" y="0"/>
                    <a:pt x="6120" y="0"/>
                  </a:cubicBezTo>
                  <a:lnTo>
                    <a:pt x="5775" y="0"/>
                  </a:lnTo>
                  <a:cubicBezTo>
                    <a:pt x="5406" y="0"/>
                    <a:pt x="5108" y="298"/>
                    <a:pt x="5108" y="667"/>
                  </a:cubicBezTo>
                  <a:lnTo>
                    <a:pt x="5108" y="1096"/>
                  </a:lnTo>
                  <a:cubicBezTo>
                    <a:pt x="5108" y="1370"/>
                    <a:pt x="5239" y="1620"/>
                    <a:pt x="5454" y="1762"/>
                  </a:cubicBezTo>
                  <a:lnTo>
                    <a:pt x="5454" y="1917"/>
                  </a:lnTo>
                  <a:lnTo>
                    <a:pt x="5168" y="2036"/>
                  </a:lnTo>
                  <a:cubicBezTo>
                    <a:pt x="5132" y="1989"/>
                    <a:pt x="5108" y="1941"/>
                    <a:pt x="5061" y="1905"/>
                  </a:cubicBezTo>
                  <a:cubicBezTo>
                    <a:pt x="4930" y="1786"/>
                    <a:pt x="4763" y="1703"/>
                    <a:pt x="4584" y="1703"/>
                  </a:cubicBezTo>
                  <a:lnTo>
                    <a:pt x="4239" y="1703"/>
                  </a:lnTo>
                  <a:cubicBezTo>
                    <a:pt x="4001" y="1703"/>
                    <a:pt x="3787" y="1846"/>
                    <a:pt x="3668" y="2036"/>
                  </a:cubicBezTo>
                  <a:lnTo>
                    <a:pt x="3382" y="1917"/>
                  </a:lnTo>
                  <a:lnTo>
                    <a:pt x="3382" y="1762"/>
                  </a:lnTo>
                  <a:cubicBezTo>
                    <a:pt x="3584" y="1608"/>
                    <a:pt x="3727" y="1370"/>
                    <a:pt x="3727" y="1096"/>
                  </a:cubicBezTo>
                  <a:lnTo>
                    <a:pt x="3727" y="667"/>
                  </a:lnTo>
                  <a:cubicBezTo>
                    <a:pt x="3727" y="488"/>
                    <a:pt x="3644" y="322"/>
                    <a:pt x="3525" y="191"/>
                  </a:cubicBezTo>
                  <a:cubicBezTo>
                    <a:pt x="3394" y="72"/>
                    <a:pt x="3227" y="0"/>
                    <a:pt x="30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1004;p34">
              <a:extLst>
                <a:ext uri="{FF2B5EF4-FFF2-40B4-BE49-F238E27FC236}">
                  <a16:creationId xmlns:a16="http://schemas.microsoft.com/office/drawing/2014/main" id="{D500E7ED-252F-B2B8-CCD3-8FB4612B80A6}"/>
                </a:ext>
              </a:extLst>
            </p:cNvPr>
            <p:cNvSpPr/>
            <p:nvPr/>
          </p:nvSpPr>
          <p:spPr>
            <a:xfrm>
              <a:off x="1917357" y="2873594"/>
              <a:ext cx="119394" cy="161474"/>
            </a:xfrm>
            <a:custGeom>
              <a:avLst/>
              <a:gdLst/>
              <a:ahLst/>
              <a:cxnLst/>
              <a:rect l="l" t="t" r="r" b="b"/>
              <a:pathLst>
                <a:path w="3751" h="5073" extrusionOk="0">
                  <a:moveTo>
                    <a:pt x="2036" y="310"/>
                  </a:moveTo>
                  <a:cubicBezTo>
                    <a:pt x="2227" y="310"/>
                    <a:pt x="2394" y="477"/>
                    <a:pt x="2394" y="668"/>
                  </a:cubicBezTo>
                  <a:lnTo>
                    <a:pt x="2394" y="1013"/>
                  </a:lnTo>
                  <a:cubicBezTo>
                    <a:pt x="2394" y="1299"/>
                    <a:pt x="2156" y="1537"/>
                    <a:pt x="1870" y="1537"/>
                  </a:cubicBezTo>
                  <a:cubicBezTo>
                    <a:pt x="1596" y="1537"/>
                    <a:pt x="1334" y="1299"/>
                    <a:pt x="1334" y="1013"/>
                  </a:cubicBezTo>
                  <a:lnTo>
                    <a:pt x="1334" y="668"/>
                  </a:lnTo>
                  <a:cubicBezTo>
                    <a:pt x="1334" y="477"/>
                    <a:pt x="1501" y="310"/>
                    <a:pt x="1691" y="310"/>
                  </a:cubicBezTo>
                  <a:close/>
                  <a:moveTo>
                    <a:pt x="2036" y="1834"/>
                  </a:moveTo>
                  <a:lnTo>
                    <a:pt x="2036" y="1918"/>
                  </a:lnTo>
                  <a:cubicBezTo>
                    <a:pt x="2048" y="1977"/>
                    <a:pt x="2072" y="2037"/>
                    <a:pt x="2096" y="2084"/>
                  </a:cubicBezTo>
                  <a:lnTo>
                    <a:pt x="1870" y="2311"/>
                  </a:lnTo>
                  <a:lnTo>
                    <a:pt x="1858" y="2311"/>
                  </a:lnTo>
                  <a:lnTo>
                    <a:pt x="1632" y="2084"/>
                  </a:lnTo>
                  <a:cubicBezTo>
                    <a:pt x="1667" y="2037"/>
                    <a:pt x="1679" y="1977"/>
                    <a:pt x="1679" y="1918"/>
                  </a:cubicBezTo>
                  <a:lnTo>
                    <a:pt x="1679" y="1834"/>
                  </a:lnTo>
                  <a:cubicBezTo>
                    <a:pt x="1739" y="1846"/>
                    <a:pt x="1798" y="1846"/>
                    <a:pt x="1858" y="1846"/>
                  </a:cubicBezTo>
                  <a:cubicBezTo>
                    <a:pt x="1917" y="1846"/>
                    <a:pt x="1977" y="1846"/>
                    <a:pt x="2036" y="1834"/>
                  </a:cubicBezTo>
                  <a:close/>
                  <a:moveTo>
                    <a:pt x="2382" y="2275"/>
                  </a:moveTo>
                  <a:lnTo>
                    <a:pt x="2668" y="2406"/>
                  </a:lnTo>
                  <a:cubicBezTo>
                    <a:pt x="2715" y="2442"/>
                    <a:pt x="2763" y="2501"/>
                    <a:pt x="2763" y="2573"/>
                  </a:cubicBezTo>
                  <a:lnTo>
                    <a:pt x="2763" y="2894"/>
                  </a:lnTo>
                  <a:lnTo>
                    <a:pt x="1036" y="2894"/>
                  </a:lnTo>
                  <a:lnTo>
                    <a:pt x="1036" y="2573"/>
                  </a:lnTo>
                  <a:lnTo>
                    <a:pt x="1013" y="2573"/>
                  </a:lnTo>
                  <a:cubicBezTo>
                    <a:pt x="1013" y="2501"/>
                    <a:pt x="1060" y="2442"/>
                    <a:pt x="1120" y="2406"/>
                  </a:cubicBezTo>
                  <a:lnTo>
                    <a:pt x="1394" y="2275"/>
                  </a:lnTo>
                  <a:lnTo>
                    <a:pt x="1655" y="2537"/>
                  </a:lnTo>
                  <a:cubicBezTo>
                    <a:pt x="1703" y="2596"/>
                    <a:pt x="1798" y="2620"/>
                    <a:pt x="1894" y="2620"/>
                  </a:cubicBezTo>
                  <a:cubicBezTo>
                    <a:pt x="1977" y="2620"/>
                    <a:pt x="2048" y="2596"/>
                    <a:pt x="2132" y="2537"/>
                  </a:cubicBezTo>
                  <a:lnTo>
                    <a:pt x="2382" y="2275"/>
                  </a:lnTo>
                  <a:close/>
                  <a:moveTo>
                    <a:pt x="3299" y="3216"/>
                  </a:moveTo>
                  <a:lnTo>
                    <a:pt x="3120" y="3573"/>
                  </a:lnTo>
                  <a:lnTo>
                    <a:pt x="596" y="3573"/>
                  </a:lnTo>
                  <a:lnTo>
                    <a:pt x="417" y="3216"/>
                  </a:lnTo>
                  <a:close/>
                  <a:moveTo>
                    <a:pt x="1691" y="1"/>
                  </a:moveTo>
                  <a:cubicBezTo>
                    <a:pt x="1322" y="1"/>
                    <a:pt x="1024" y="298"/>
                    <a:pt x="1024" y="668"/>
                  </a:cubicBezTo>
                  <a:lnTo>
                    <a:pt x="1024" y="1013"/>
                  </a:lnTo>
                  <a:cubicBezTo>
                    <a:pt x="1024" y="1299"/>
                    <a:pt x="1155" y="1537"/>
                    <a:pt x="1370" y="1680"/>
                  </a:cubicBezTo>
                  <a:lnTo>
                    <a:pt x="1370" y="1918"/>
                  </a:lnTo>
                  <a:lnTo>
                    <a:pt x="1370" y="1942"/>
                  </a:lnTo>
                  <a:lnTo>
                    <a:pt x="965" y="2132"/>
                  </a:lnTo>
                  <a:cubicBezTo>
                    <a:pt x="798" y="2215"/>
                    <a:pt x="679" y="2382"/>
                    <a:pt x="679" y="2573"/>
                  </a:cubicBezTo>
                  <a:lnTo>
                    <a:pt x="679" y="2894"/>
                  </a:lnTo>
                  <a:lnTo>
                    <a:pt x="167" y="2894"/>
                  </a:lnTo>
                  <a:cubicBezTo>
                    <a:pt x="108" y="2894"/>
                    <a:pt x="60" y="2918"/>
                    <a:pt x="24" y="2965"/>
                  </a:cubicBezTo>
                  <a:cubicBezTo>
                    <a:pt x="1" y="3001"/>
                    <a:pt x="1" y="3073"/>
                    <a:pt x="24" y="3108"/>
                  </a:cubicBezTo>
                  <a:lnTo>
                    <a:pt x="370" y="3799"/>
                  </a:lnTo>
                  <a:cubicBezTo>
                    <a:pt x="405" y="3858"/>
                    <a:pt x="465" y="3882"/>
                    <a:pt x="524" y="3882"/>
                  </a:cubicBezTo>
                  <a:lnTo>
                    <a:pt x="703" y="3882"/>
                  </a:lnTo>
                  <a:lnTo>
                    <a:pt x="703" y="4918"/>
                  </a:lnTo>
                  <a:cubicBezTo>
                    <a:pt x="703" y="5001"/>
                    <a:pt x="774" y="5073"/>
                    <a:pt x="858" y="5073"/>
                  </a:cubicBezTo>
                  <a:cubicBezTo>
                    <a:pt x="953" y="5073"/>
                    <a:pt x="1024" y="5001"/>
                    <a:pt x="1024" y="4918"/>
                  </a:cubicBezTo>
                  <a:lnTo>
                    <a:pt x="1024" y="3882"/>
                  </a:lnTo>
                  <a:lnTo>
                    <a:pt x="2751" y="3882"/>
                  </a:lnTo>
                  <a:lnTo>
                    <a:pt x="2751" y="4918"/>
                  </a:lnTo>
                  <a:cubicBezTo>
                    <a:pt x="2751" y="5001"/>
                    <a:pt x="2822" y="5073"/>
                    <a:pt x="2918" y="5073"/>
                  </a:cubicBezTo>
                  <a:cubicBezTo>
                    <a:pt x="3001" y="5073"/>
                    <a:pt x="3084" y="5001"/>
                    <a:pt x="3084" y="4918"/>
                  </a:cubicBezTo>
                  <a:lnTo>
                    <a:pt x="3084" y="3882"/>
                  </a:lnTo>
                  <a:lnTo>
                    <a:pt x="3263" y="3882"/>
                  </a:lnTo>
                  <a:cubicBezTo>
                    <a:pt x="3322" y="3882"/>
                    <a:pt x="3382" y="3858"/>
                    <a:pt x="3406" y="3799"/>
                  </a:cubicBezTo>
                  <a:lnTo>
                    <a:pt x="3751" y="3108"/>
                  </a:lnTo>
                  <a:cubicBezTo>
                    <a:pt x="3739" y="3073"/>
                    <a:pt x="3739" y="3001"/>
                    <a:pt x="3703" y="2965"/>
                  </a:cubicBezTo>
                  <a:cubicBezTo>
                    <a:pt x="3680" y="2918"/>
                    <a:pt x="3632" y="2894"/>
                    <a:pt x="3572" y="2894"/>
                  </a:cubicBezTo>
                  <a:lnTo>
                    <a:pt x="3049" y="2894"/>
                  </a:lnTo>
                  <a:lnTo>
                    <a:pt x="3049" y="2573"/>
                  </a:lnTo>
                  <a:cubicBezTo>
                    <a:pt x="3049" y="2382"/>
                    <a:pt x="2941" y="2215"/>
                    <a:pt x="2763" y="2132"/>
                  </a:cubicBezTo>
                  <a:lnTo>
                    <a:pt x="2370" y="1942"/>
                  </a:lnTo>
                  <a:lnTo>
                    <a:pt x="2370" y="1918"/>
                  </a:lnTo>
                  <a:lnTo>
                    <a:pt x="2370" y="1680"/>
                  </a:lnTo>
                  <a:cubicBezTo>
                    <a:pt x="2572" y="1537"/>
                    <a:pt x="2703" y="1275"/>
                    <a:pt x="2703" y="1013"/>
                  </a:cubicBezTo>
                  <a:lnTo>
                    <a:pt x="2703" y="668"/>
                  </a:lnTo>
                  <a:cubicBezTo>
                    <a:pt x="2703" y="298"/>
                    <a:pt x="2406" y="1"/>
                    <a:pt x="20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05;p34">
              <a:extLst>
                <a:ext uri="{FF2B5EF4-FFF2-40B4-BE49-F238E27FC236}">
                  <a16:creationId xmlns:a16="http://schemas.microsoft.com/office/drawing/2014/main" id="{4C1696DD-EF01-1973-4EC1-4E97C72CA6E0}"/>
                </a:ext>
              </a:extLst>
            </p:cNvPr>
            <p:cNvSpPr/>
            <p:nvPr/>
          </p:nvSpPr>
          <p:spPr>
            <a:xfrm>
              <a:off x="1960933" y="3027201"/>
              <a:ext cx="32244" cy="10249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846" y="322"/>
                  </a:lnTo>
                  <a:cubicBezTo>
                    <a:pt x="930" y="322"/>
                    <a:pt x="1013" y="250"/>
                    <a:pt x="1013" y="155"/>
                  </a:cubicBezTo>
                  <a:cubicBezTo>
                    <a:pt x="1013" y="72"/>
                    <a:pt x="930" y="0"/>
                    <a:pt x="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E82B2F-E3B9-28E6-A7E1-587DD3946A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7028" y="3411879"/>
            <a:ext cx="474736" cy="4644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E8BAC7-DFF4-201E-F11C-B820661879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7335" y="2344311"/>
            <a:ext cx="548688" cy="5060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534;p45"/>
          <p:cNvSpPr/>
          <p:nvPr/>
        </p:nvSpPr>
        <p:spPr>
          <a:xfrm>
            <a:off x="466647" y="566292"/>
            <a:ext cx="6008044" cy="699239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rgbClr val="FFC0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endParaRPr sz="105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Google Shape;597;p25"/>
          <p:cNvSpPr txBox="1">
            <a:spLocks/>
          </p:cNvSpPr>
          <p:nvPr/>
        </p:nvSpPr>
        <p:spPr>
          <a:xfrm>
            <a:off x="466647" y="566292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600" kern="0" dirty="0" smtClean="0"/>
              <a:t>Результаты </a:t>
            </a:r>
            <a:r>
              <a:rPr lang="ru-RU" sz="3600" kern="0" dirty="0" smtClean="0"/>
              <a:t>исследования</a:t>
            </a:r>
            <a:endParaRPr lang="ru-RU" sz="3600" kern="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68033E-D13C-353A-4A60-35F1C2182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779" y="4655648"/>
            <a:ext cx="1294199" cy="12941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566C50-C173-F9D4-2FD5-7FAAA5AF7C31}"/>
              </a:ext>
            </a:extLst>
          </p:cNvPr>
          <p:cNvSpPr txBox="1"/>
          <p:nvPr/>
        </p:nvSpPr>
        <p:spPr>
          <a:xfrm>
            <a:off x="9486169" y="5811559"/>
            <a:ext cx="2201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Опрос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661320726"/>
              </p:ext>
            </p:extLst>
          </p:nvPr>
        </p:nvGraphicFramePr>
        <p:xfrm>
          <a:off x="469782" y="15275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351450345"/>
              </p:ext>
            </p:extLst>
          </p:nvPr>
        </p:nvGraphicFramePr>
        <p:xfrm>
          <a:off x="6025933" y="15275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332438974"/>
              </p:ext>
            </p:extLst>
          </p:nvPr>
        </p:nvGraphicFramePr>
        <p:xfrm>
          <a:off x="3329647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87782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34;p45"/>
          <p:cNvSpPr/>
          <p:nvPr/>
        </p:nvSpPr>
        <p:spPr>
          <a:xfrm>
            <a:off x="466647" y="566292"/>
            <a:ext cx="6008044" cy="699239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rgbClr val="FFC0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endParaRPr sz="105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Google Shape;597;p25"/>
          <p:cNvSpPr txBox="1">
            <a:spLocks/>
          </p:cNvSpPr>
          <p:nvPr/>
        </p:nvSpPr>
        <p:spPr>
          <a:xfrm>
            <a:off x="466647" y="566292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600" kern="0" dirty="0" smtClean="0"/>
              <a:t>Результаты </a:t>
            </a:r>
            <a:r>
              <a:rPr lang="ru-RU" sz="3600" kern="0" dirty="0" smtClean="0"/>
              <a:t>исследования</a:t>
            </a:r>
            <a:endParaRPr lang="ru-RU" sz="3600" kern="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90178242"/>
              </p:ext>
            </p:extLst>
          </p:nvPr>
        </p:nvGraphicFramePr>
        <p:xfrm>
          <a:off x="466647" y="156787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64778353"/>
              </p:ext>
            </p:extLst>
          </p:nvPr>
        </p:nvGraphicFramePr>
        <p:xfrm>
          <a:off x="6737593" y="156787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793131989"/>
              </p:ext>
            </p:extLst>
          </p:nvPr>
        </p:nvGraphicFramePr>
        <p:xfrm>
          <a:off x="3061854" y="40339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54179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34;p45"/>
          <p:cNvSpPr/>
          <p:nvPr/>
        </p:nvSpPr>
        <p:spPr>
          <a:xfrm>
            <a:off x="466647" y="566292"/>
            <a:ext cx="6008044" cy="699239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rgbClr val="FFC0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endParaRPr sz="105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Google Shape;597;p25"/>
          <p:cNvSpPr txBox="1">
            <a:spLocks/>
          </p:cNvSpPr>
          <p:nvPr/>
        </p:nvSpPr>
        <p:spPr>
          <a:xfrm>
            <a:off x="466647" y="566292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600" kern="0" dirty="0" smtClean="0"/>
              <a:t>Результаты </a:t>
            </a:r>
            <a:r>
              <a:rPr lang="ru-RU" sz="3600" kern="0" dirty="0" smtClean="0"/>
              <a:t>исследования</a:t>
            </a:r>
            <a:endParaRPr lang="ru-RU" sz="3600" kern="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96098072"/>
              </p:ext>
            </p:extLst>
          </p:nvPr>
        </p:nvGraphicFramePr>
        <p:xfrm>
          <a:off x="466647" y="26485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61179043"/>
              </p:ext>
            </p:extLst>
          </p:nvPr>
        </p:nvGraphicFramePr>
        <p:xfrm>
          <a:off x="6474691" y="284249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19842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45"/>
          <p:cNvSpPr txBox="1">
            <a:spLocks noGrp="1"/>
          </p:cNvSpPr>
          <p:nvPr>
            <p:ph type="title"/>
          </p:nvPr>
        </p:nvSpPr>
        <p:spPr>
          <a:xfrm>
            <a:off x="697618" y="560290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dirty="0"/>
              <a:t>Заказчик и наше решение:</a:t>
            </a:r>
            <a:endParaRPr dirty="0"/>
          </a:p>
        </p:txBody>
      </p:sp>
      <p:sp>
        <p:nvSpPr>
          <p:cNvPr id="1531" name="Google Shape;1531;p45"/>
          <p:cNvSpPr/>
          <p:nvPr/>
        </p:nvSpPr>
        <p:spPr>
          <a:xfrm>
            <a:off x="444691" y="1610124"/>
            <a:ext cx="4702841" cy="1193553"/>
          </a:xfrm>
          <a:custGeom>
            <a:avLst/>
            <a:gdLst/>
            <a:ahLst/>
            <a:cxnLst/>
            <a:rect l="l" t="t" r="r" b="b"/>
            <a:pathLst>
              <a:path w="72153" h="17384" extrusionOk="0">
                <a:moveTo>
                  <a:pt x="1" y="1"/>
                </a:moveTo>
                <a:lnTo>
                  <a:pt x="1" y="17384"/>
                </a:lnTo>
                <a:lnTo>
                  <a:pt x="72153" y="17384"/>
                </a:lnTo>
                <a:lnTo>
                  <a:pt x="7215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243833" tIns="121900" rIns="243833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ru-RU"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В какой форме заказчик ждет результата? </a:t>
            </a:r>
            <a:endParaRPr sz="24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32" name="Google Shape;1532;p45"/>
          <p:cNvSpPr/>
          <p:nvPr/>
        </p:nvSpPr>
        <p:spPr>
          <a:xfrm>
            <a:off x="10854889" y="1610124"/>
            <a:ext cx="787312" cy="1193554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en" sz="2933" kern="0" dirty="0">
                <a:solidFill>
                  <a:srgbClr val="FBB83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 sz="1600" kern="0" dirty="0">
              <a:solidFill>
                <a:srgbClr val="FBB83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33" name="Google Shape;1533;p45"/>
          <p:cNvSpPr/>
          <p:nvPr/>
        </p:nvSpPr>
        <p:spPr>
          <a:xfrm>
            <a:off x="5730345" y="1473586"/>
            <a:ext cx="1356022" cy="1648569"/>
          </a:xfrm>
          <a:custGeom>
            <a:avLst/>
            <a:gdLst/>
            <a:ahLst/>
            <a:cxnLst/>
            <a:rect l="l" t="t" r="r" b="b"/>
            <a:pathLst>
              <a:path w="28362" h="30171" extrusionOk="0">
                <a:moveTo>
                  <a:pt x="0" y="1"/>
                </a:moveTo>
                <a:lnTo>
                  <a:pt x="0" y="23527"/>
                </a:lnTo>
                <a:lnTo>
                  <a:pt x="14181" y="30171"/>
                </a:lnTo>
                <a:lnTo>
                  <a:pt x="28361" y="23527"/>
                </a:lnTo>
                <a:lnTo>
                  <a:pt x="28361" y="1"/>
                </a:lnTo>
                <a:lnTo>
                  <a:pt x="14181" y="6632"/>
                </a:lnTo>
                <a:lnTo>
                  <a:pt x="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243833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endParaRPr sz="3200" kern="0" dirty="0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34" name="Google Shape;1534;p45"/>
          <p:cNvSpPr/>
          <p:nvPr/>
        </p:nvSpPr>
        <p:spPr>
          <a:xfrm>
            <a:off x="7669179" y="1610125"/>
            <a:ext cx="3185710" cy="1193553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ru-RU" sz="2000" dirty="0"/>
              <a:t>Видеоролики и подкасты</a:t>
            </a:r>
            <a:endParaRPr sz="105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535" name="Google Shape;1535;p45"/>
          <p:cNvGrpSpPr/>
          <p:nvPr/>
        </p:nvGrpSpPr>
        <p:grpSpPr>
          <a:xfrm>
            <a:off x="444690" y="3073867"/>
            <a:ext cx="11247673" cy="1434473"/>
            <a:chOff x="424296" y="2074096"/>
            <a:chExt cx="7790953" cy="891148"/>
          </a:xfrm>
        </p:grpSpPr>
        <p:sp>
          <p:nvSpPr>
            <p:cNvPr id="1536" name="Google Shape;1536;p45"/>
            <p:cNvSpPr/>
            <p:nvPr/>
          </p:nvSpPr>
          <p:spPr>
            <a:xfrm>
              <a:off x="424296" y="2074096"/>
              <a:ext cx="3257528" cy="826791"/>
            </a:xfrm>
            <a:custGeom>
              <a:avLst/>
              <a:gdLst/>
              <a:ahLst/>
              <a:cxnLst/>
              <a:rect l="l" t="t" r="r" b="b"/>
              <a:pathLst>
                <a:path w="72153" h="17384" extrusionOk="0">
                  <a:moveTo>
                    <a:pt x="1" y="1"/>
                  </a:moveTo>
                  <a:lnTo>
                    <a:pt x="1" y="17384"/>
                  </a:lnTo>
                  <a:lnTo>
                    <a:pt x="72153" y="17384"/>
                  </a:lnTo>
                  <a:lnTo>
                    <a:pt x="721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243833" tIns="121900" rIns="243833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ru-RU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Какие ресурсы предоставляет Заказчик? </a:t>
              </a:r>
              <a:endParaRPr lang="en-US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37" name="Google Shape;1537;p45"/>
            <p:cNvSpPr/>
            <p:nvPr/>
          </p:nvSpPr>
          <p:spPr>
            <a:xfrm>
              <a:off x="7669900" y="2079842"/>
              <a:ext cx="545349" cy="821043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en" sz="2933" kern="0" dirty="0">
                  <a:solidFill>
                    <a:srgbClr val="FB8569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1600" kern="0" dirty="0">
                <a:solidFill>
                  <a:srgbClr val="FB856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45"/>
            <p:cNvSpPr/>
            <p:nvPr/>
          </p:nvSpPr>
          <p:spPr>
            <a:xfrm>
              <a:off x="4085523" y="2090813"/>
              <a:ext cx="939279" cy="874431"/>
            </a:xfrm>
            <a:custGeom>
              <a:avLst/>
              <a:gdLst/>
              <a:ahLst/>
              <a:cxnLst/>
              <a:rect l="l" t="t" r="r" b="b"/>
              <a:pathLst>
                <a:path w="28362" h="30171" extrusionOk="0">
                  <a:moveTo>
                    <a:pt x="0" y="1"/>
                  </a:moveTo>
                  <a:lnTo>
                    <a:pt x="0" y="23527"/>
                  </a:lnTo>
                  <a:lnTo>
                    <a:pt x="14181" y="30171"/>
                  </a:lnTo>
                  <a:lnTo>
                    <a:pt x="28361" y="23527"/>
                  </a:lnTo>
                  <a:lnTo>
                    <a:pt x="28361" y="1"/>
                  </a:lnTo>
                  <a:lnTo>
                    <a:pt x="14181" y="66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243833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3200" kern="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539" name="Google Shape;1539;p45"/>
            <p:cNvSpPr/>
            <p:nvPr/>
          </p:nvSpPr>
          <p:spPr>
            <a:xfrm>
              <a:off x="5428500" y="2085140"/>
              <a:ext cx="2241399" cy="815746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43833" tIns="121900" rIns="121900" bIns="121900" anchor="ctr" anchorCtr="0">
              <a:noAutofit/>
            </a:bodyPr>
            <a:lstStyle/>
            <a:p>
              <a:pPr marL="228600" indent="-228600" defTabSz="1219170">
                <a:buClr>
                  <a:srgbClr val="000000"/>
                </a:buClr>
                <a:buAutoNum type="arabicPeriod"/>
              </a:pPr>
              <a:r>
                <a:rPr lang="ru-RU" sz="13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Методическое сопровождение (различные материалы по данной тематике)</a:t>
              </a:r>
            </a:p>
            <a:p>
              <a:pPr marL="228600" indent="-228600" defTabSz="1219170">
                <a:buClr>
                  <a:srgbClr val="000000"/>
                </a:buClr>
                <a:buAutoNum type="arabicPeriod"/>
              </a:pPr>
              <a:r>
                <a:rPr lang="ru-RU" sz="13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Техническое (оборудование)</a:t>
              </a:r>
            </a:p>
            <a:p>
              <a:pPr marL="228600" indent="-228600" defTabSz="1219170">
                <a:buClr>
                  <a:srgbClr val="000000"/>
                </a:buClr>
                <a:buAutoNum type="arabicPeriod"/>
              </a:pPr>
              <a:r>
                <a:rPr lang="ru-RU" sz="13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Информация квалифицированных специалистов</a:t>
              </a:r>
            </a:p>
          </p:txBody>
        </p:sp>
      </p:grpSp>
      <p:grpSp>
        <p:nvGrpSpPr>
          <p:cNvPr id="1540" name="Google Shape;1540;p45"/>
          <p:cNvGrpSpPr/>
          <p:nvPr/>
        </p:nvGrpSpPr>
        <p:grpSpPr>
          <a:xfrm>
            <a:off x="444690" y="4605838"/>
            <a:ext cx="11247673" cy="1627405"/>
            <a:chOff x="424294" y="3026823"/>
            <a:chExt cx="7790955" cy="874431"/>
          </a:xfrm>
        </p:grpSpPr>
        <p:sp>
          <p:nvSpPr>
            <p:cNvPr id="1541" name="Google Shape;1541;p45"/>
            <p:cNvSpPr/>
            <p:nvPr/>
          </p:nvSpPr>
          <p:spPr>
            <a:xfrm>
              <a:off x="424294" y="3115828"/>
              <a:ext cx="3257528" cy="633082"/>
            </a:xfrm>
            <a:custGeom>
              <a:avLst/>
              <a:gdLst/>
              <a:ahLst/>
              <a:cxnLst/>
              <a:rect l="l" t="t" r="r" b="b"/>
              <a:pathLst>
                <a:path w="72153" h="17384" extrusionOk="0">
                  <a:moveTo>
                    <a:pt x="1" y="1"/>
                  </a:moveTo>
                  <a:lnTo>
                    <a:pt x="1" y="17384"/>
                  </a:lnTo>
                  <a:lnTo>
                    <a:pt x="72153" y="17384"/>
                  </a:lnTo>
                  <a:lnTo>
                    <a:pt x="721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243833" tIns="121900" rIns="243833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1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42" name="Google Shape;1542;p45"/>
            <p:cNvSpPr/>
            <p:nvPr/>
          </p:nvSpPr>
          <p:spPr>
            <a:xfrm>
              <a:off x="7669900" y="3112192"/>
              <a:ext cx="545349" cy="636718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en" sz="2933" kern="0" dirty="0">
                  <a:solidFill>
                    <a:srgbClr val="FB569C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1600" kern="0" dirty="0">
                <a:solidFill>
                  <a:srgbClr val="FB569C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45"/>
            <p:cNvSpPr/>
            <p:nvPr/>
          </p:nvSpPr>
          <p:spPr>
            <a:xfrm>
              <a:off x="4085522" y="3026823"/>
              <a:ext cx="939279" cy="874431"/>
            </a:xfrm>
            <a:custGeom>
              <a:avLst/>
              <a:gdLst/>
              <a:ahLst/>
              <a:cxnLst/>
              <a:rect l="l" t="t" r="r" b="b"/>
              <a:pathLst>
                <a:path w="28362" h="30171" extrusionOk="0">
                  <a:moveTo>
                    <a:pt x="0" y="1"/>
                  </a:moveTo>
                  <a:lnTo>
                    <a:pt x="0" y="23527"/>
                  </a:lnTo>
                  <a:lnTo>
                    <a:pt x="14181" y="30171"/>
                  </a:lnTo>
                  <a:lnTo>
                    <a:pt x="28361" y="23527"/>
                  </a:lnTo>
                  <a:lnTo>
                    <a:pt x="28361" y="1"/>
                  </a:lnTo>
                  <a:lnTo>
                    <a:pt x="14181" y="66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243833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3200" kern="0" dirty="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57B5E1-5AEE-73DC-D471-194B8BD44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045" y="5178017"/>
            <a:ext cx="621718" cy="61281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C898FA-9746-1E45-494F-F950C640D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229" y="3578238"/>
            <a:ext cx="476219" cy="5588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19DC4E-C6D6-E76A-4E9C-20312C263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244" y="2020119"/>
            <a:ext cx="708190" cy="624574"/>
          </a:xfrm>
          <a:prstGeom prst="rect">
            <a:avLst/>
          </a:prstGeom>
        </p:spPr>
      </p:pic>
      <p:sp>
        <p:nvSpPr>
          <p:cNvPr id="5" name="Google Shape;1544;p45">
            <a:extLst>
              <a:ext uri="{FF2B5EF4-FFF2-40B4-BE49-F238E27FC236}">
                <a16:creationId xmlns:a16="http://schemas.microsoft.com/office/drawing/2014/main" id="{58026E4E-30E8-6457-BA47-50891DEED172}"/>
              </a:ext>
            </a:extLst>
          </p:cNvPr>
          <p:cNvSpPr/>
          <p:nvPr/>
        </p:nvSpPr>
        <p:spPr>
          <a:xfrm>
            <a:off x="7669179" y="4764720"/>
            <a:ext cx="3235872" cy="1184995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12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В большей части перед нашим проектом стоят этические ограничения, которые проявляются в выборе правильных формулировок, подборе формата интервью и предоставлении информации.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97618" y="4903044"/>
            <a:ext cx="42170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Есть ли экономические или этические ограничения? Чем они вызваны?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46DF3F-F03E-67CF-08AB-48F9C1B4D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230" y="1844088"/>
            <a:ext cx="4595824" cy="127634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161DDE8-406D-3A95-FE78-FC0ED7762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58" y="1876741"/>
            <a:ext cx="4595823" cy="12035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054" y="679890"/>
            <a:ext cx="10298000" cy="641600"/>
          </a:xfrm>
        </p:spPr>
        <p:txBody>
          <a:bodyPr/>
          <a:lstStyle/>
          <a:p>
            <a:r>
              <a:rPr lang="ru-RU" sz="3200" dirty="0"/>
              <a:t>То, к чему мы стремимся</a:t>
            </a:r>
            <a:r>
              <a:rPr lang="en-US" sz="3200" dirty="0"/>
              <a:t>:</a:t>
            </a:r>
            <a:endParaRPr lang="ru-RU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B76BEC-9FAD-11AB-CE25-F268FFCF1CD3}"/>
              </a:ext>
            </a:extLst>
          </p:cNvPr>
          <p:cNvSpPr txBox="1"/>
          <p:nvPr/>
        </p:nvSpPr>
        <p:spPr>
          <a:xfrm>
            <a:off x="832458" y="3451237"/>
            <a:ext cx="467029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Подкаст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«Что такое инклюзия?» (рассказать об инклюзии, о трудностях жизни таких людей, о трудностях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родителей)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Серия подкастов «инклюзия: за или против?» (интервью с родителями детей с ОВЗ, интервью со специалистами в этой сфере, подведение итогов, свое мнение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A1610E-A55F-F778-CF9D-D19F05CA6520}"/>
              </a:ext>
            </a:extLst>
          </p:cNvPr>
          <p:cNvSpPr txBox="1"/>
          <p:nvPr/>
        </p:nvSpPr>
        <p:spPr>
          <a:xfrm>
            <a:off x="1541897" y="1986075"/>
            <a:ext cx="31769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Fira Sans Extra Condensed Medium"/>
              </a:rPr>
              <a:t>Итоговый продукт</a:t>
            </a:r>
            <a:r>
              <a:rPr lang="en-US" sz="2800" dirty="0">
                <a:latin typeface="Fira Sans Extra Condensed Medium"/>
              </a:rPr>
              <a:t>:</a:t>
            </a:r>
            <a:endParaRPr lang="ru-RU" sz="2800" dirty="0">
              <a:latin typeface="Fira Sans Extra Condensed Medium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0F8774-6E4B-E22F-6C42-9CCBCEA291EA}"/>
              </a:ext>
            </a:extLst>
          </p:cNvPr>
          <p:cNvSpPr txBox="1"/>
          <p:nvPr/>
        </p:nvSpPr>
        <p:spPr>
          <a:xfrm>
            <a:off x="6738525" y="3409363"/>
            <a:ext cx="43432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Серия видео «Помощь в повседневной рутине» (разбор мест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автобус, кафе, театр, больница, магазины. Будут даны различные рекомендации по облегчению посещения таких мест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C6B18-1F78-3B91-0701-8FCE4C85A6AA}"/>
              </a:ext>
            </a:extLst>
          </p:cNvPr>
          <p:cNvSpPr txBox="1"/>
          <p:nvPr/>
        </p:nvSpPr>
        <p:spPr>
          <a:xfrm>
            <a:off x="7461961" y="2247685"/>
            <a:ext cx="28963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Fira Sans Extra Condensed Medium"/>
              </a:rPr>
              <a:t>В перспективе</a:t>
            </a:r>
            <a:r>
              <a:rPr lang="en-US" sz="2800" dirty="0">
                <a:latin typeface="Fira Sans Extra Condensed Medium"/>
              </a:rPr>
              <a:t>:</a:t>
            </a:r>
            <a:endParaRPr lang="ru-RU" sz="2800" dirty="0">
              <a:latin typeface="Fira Sans Extra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31014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698FAA03-60DA-D109-8716-615826852132}"/>
              </a:ext>
            </a:extLst>
          </p:cNvPr>
          <p:cNvSpPr/>
          <p:nvPr/>
        </p:nvSpPr>
        <p:spPr>
          <a:xfrm>
            <a:off x="4353639" y="133699"/>
            <a:ext cx="3483134" cy="1556989"/>
          </a:xfrm>
          <a:prstGeom prst="ellipse">
            <a:avLst/>
          </a:prstGeom>
          <a:solidFill>
            <a:srgbClr val="E0C1F9"/>
          </a:solidFill>
          <a:ln>
            <a:solidFill>
              <a:srgbClr val="A821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406" y="24941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Fira Sans Extra Condensed Medium"/>
              </a:rPr>
              <a:t>Опыт</a:t>
            </a:r>
            <a:endParaRPr lang="ru-RU" sz="4800" dirty="0">
              <a:latin typeface="Fira Sans Extra Condensed Medium"/>
            </a:endParaRPr>
          </a:p>
        </p:txBody>
      </p:sp>
      <p:pic>
        <p:nvPicPr>
          <p:cNvPr id="4" name="IMG_9890">
            <a:hlinkClick r:id="" action="ppaction://media"/>
            <a:extLst>
              <a:ext uri="{FF2B5EF4-FFF2-40B4-BE49-F238E27FC236}">
                <a16:creationId xmlns:a16="http://schemas.microsoft.com/office/drawing/2014/main" id="{085D38B7-CAF1-A36D-ADF1-F5929E5FBBF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6238" y="1806400"/>
            <a:ext cx="8078025" cy="4543786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566C50-C173-F9D4-2FD5-7FAAA5AF7C31}"/>
              </a:ext>
            </a:extLst>
          </p:cNvPr>
          <p:cNvSpPr txBox="1"/>
          <p:nvPr/>
        </p:nvSpPr>
        <p:spPr>
          <a:xfrm>
            <a:off x="9432567" y="5271591"/>
            <a:ext cx="2201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Видео</a:t>
            </a:r>
            <a:endParaRPr lang="ru-RU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5273" y="2655039"/>
            <a:ext cx="2496006" cy="249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FACBC-9B1D-A775-BEB6-1D90A5D45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311" y="3463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Команда</a:t>
            </a:r>
            <a:endParaRPr lang="ru-RU" sz="4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0993F7-9230-66DF-40D6-A7A20BA285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00" r="18291" b="26267"/>
          <a:stretch>
            <a:fillRect/>
          </a:stretch>
        </p:blipFill>
        <p:spPr>
          <a:xfrm>
            <a:off x="5287310" y="3229393"/>
            <a:ext cx="1376712" cy="1417162"/>
          </a:xfrm>
          <a:custGeom>
            <a:avLst/>
            <a:gdLst>
              <a:gd name="connsiteX0" fmla="*/ 2136362 w 4272725"/>
              <a:gd name="connsiteY0" fmla="*/ 0 h 4398264"/>
              <a:gd name="connsiteX1" fmla="*/ 4272725 w 4272725"/>
              <a:gd name="connsiteY1" fmla="*/ 2199132 h 4398264"/>
              <a:gd name="connsiteX2" fmla="*/ 2136362 w 4272725"/>
              <a:gd name="connsiteY2" fmla="*/ 4398264 h 4398264"/>
              <a:gd name="connsiteX3" fmla="*/ 11029 w 4272725"/>
              <a:gd name="connsiteY3" fmla="*/ 2423981 h 4398264"/>
              <a:gd name="connsiteX4" fmla="*/ 0 w 4272725"/>
              <a:gd name="connsiteY4" fmla="*/ 2199153 h 4398264"/>
              <a:gd name="connsiteX5" fmla="*/ 0 w 4272725"/>
              <a:gd name="connsiteY5" fmla="*/ 2199112 h 4398264"/>
              <a:gd name="connsiteX6" fmla="*/ 11029 w 4272725"/>
              <a:gd name="connsiteY6" fmla="*/ 1974284 h 4398264"/>
              <a:gd name="connsiteX7" fmla="*/ 2136362 w 4272725"/>
              <a:gd name="connsiteY7" fmla="*/ 0 h 4398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2725" h="4398264">
                <a:moveTo>
                  <a:pt x="2136362" y="0"/>
                </a:moveTo>
                <a:cubicBezTo>
                  <a:pt x="3316243" y="0"/>
                  <a:pt x="4272725" y="984585"/>
                  <a:pt x="4272725" y="2199132"/>
                </a:cubicBezTo>
                <a:cubicBezTo>
                  <a:pt x="4272725" y="3413679"/>
                  <a:pt x="3316243" y="4398264"/>
                  <a:pt x="2136362" y="4398264"/>
                </a:cubicBezTo>
                <a:cubicBezTo>
                  <a:pt x="1030224" y="4398264"/>
                  <a:pt x="120432" y="3532906"/>
                  <a:pt x="11029" y="2423981"/>
                </a:cubicBezTo>
                <a:lnTo>
                  <a:pt x="0" y="2199153"/>
                </a:lnTo>
                <a:lnTo>
                  <a:pt x="0" y="2199112"/>
                </a:lnTo>
                <a:lnTo>
                  <a:pt x="11029" y="1974284"/>
                </a:lnTo>
                <a:cubicBezTo>
                  <a:pt x="120432" y="865358"/>
                  <a:pt x="1030224" y="0"/>
                  <a:pt x="2136362" y="0"/>
                </a:cubicBez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A55874-6B23-BB6F-8567-88E6220663BB}"/>
              </a:ext>
            </a:extLst>
          </p:cNvPr>
          <p:cNvSpPr txBox="1"/>
          <p:nvPr/>
        </p:nvSpPr>
        <p:spPr>
          <a:xfrm>
            <a:off x="5287310" y="4725267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Любовь Боровикова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870E304-5C54-2FF6-95D2-1F8B58375A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82" b="25333"/>
          <a:stretch>
            <a:fillRect/>
          </a:stretch>
        </p:blipFill>
        <p:spPr>
          <a:xfrm>
            <a:off x="2915630" y="1671953"/>
            <a:ext cx="1417564" cy="1417162"/>
          </a:xfrm>
          <a:custGeom>
            <a:avLst/>
            <a:gdLst>
              <a:gd name="connsiteX0" fmla="*/ 2546054 w 5122091"/>
              <a:gd name="connsiteY0" fmla="*/ 0 h 5120640"/>
              <a:gd name="connsiteX1" fmla="*/ 5122091 w 5122091"/>
              <a:gd name="connsiteY1" fmla="*/ 2560320 h 5120640"/>
              <a:gd name="connsiteX2" fmla="*/ 2546054 w 5122091"/>
              <a:gd name="connsiteY2" fmla="*/ 5120640 h 5120640"/>
              <a:gd name="connsiteX3" fmla="*/ 22353 w 5122091"/>
              <a:gd name="connsiteY3" fmla="*/ 3076314 h 5120640"/>
              <a:gd name="connsiteX4" fmla="*/ 0 w 5122091"/>
              <a:gd name="connsiteY4" fmla="*/ 2930745 h 5120640"/>
              <a:gd name="connsiteX5" fmla="*/ 0 w 5122091"/>
              <a:gd name="connsiteY5" fmla="*/ 2189896 h 5120640"/>
              <a:gd name="connsiteX6" fmla="*/ 22353 w 5122091"/>
              <a:gd name="connsiteY6" fmla="*/ 2044326 h 5120640"/>
              <a:gd name="connsiteX7" fmla="*/ 2546054 w 5122091"/>
              <a:gd name="connsiteY7" fmla="*/ 0 h 512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2091" h="5120640">
                <a:moveTo>
                  <a:pt x="2546054" y="0"/>
                </a:moveTo>
                <a:cubicBezTo>
                  <a:pt x="3968760" y="0"/>
                  <a:pt x="5122091" y="1146294"/>
                  <a:pt x="5122091" y="2560320"/>
                </a:cubicBezTo>
                <a:cubicBezTo>
                  <a:pt x="5122091" y="3974346"/>
                  <a:pt x="3968760" y="5120640"/>
                  <a:pt x="2546054" y="5120640"/>
                </a:cubicBezTo>
                <a:cubicBezTo>
                  <a:pt x="1301187" y="5120640"/>
                  <a:pt x="262559" y="4243009"/>
                  <a:pt x="22353" y="3076314"/>
                </a:cubicBezTo>
                <a:lnTo>
                  <a:pt x="0" y="2930745"/>
                </a:lnTo>
                <a:lnTo>
                  <a:pt x="0" y="2189896"/>
                </a:lnTo>
                <a:lnTo>
                  <a:pt x="22353" y="2044326"/>
                </a:lnTo>
                <a:cubicBezTo>
                  <a:pt x="262559" y="877631"/>
                  <a:pt x="1301187" y="0"/>
                  <a:pt x="2546054" y="0"/>
                </a:cubicBezTo>
                <a:close/>
              </a:path>
            </a:pathLst>
          </a:cu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0B7B42A-07D8-66CB-A844-F2A35E500B12}"/>
              </a:ext>
            </a:extLst>
          </p:cNvPr>
          <p:cNvSpPr txBox="1"/>
          <p:nvPr/>
        </p:nvSpPr>
        <p:spPr>
          <a:xfrm>
            <a:off x="3053906" y="3248128"/>
            <a:ext cx="1234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Яна Манохина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9FFB4926-C628-A5D7-C509-846A8B4189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41" t="2193" r="2109" b="28607"/>
          <a:stretch>
            <a:fillRect/>
          </a:stretch>
        </p:blipFill>
        <p:spPr>
          <a:xfrm>
            <a:off x="426702" y="1702270"/>
            <a:ext cx="1446748" cy="1417162"/>
          </a:xfrm>
          <a:custGeom>
            <a:avLst/>
            <a:gdLst>
              <a:gd name="connsiteX0" fmla="*/ 2422406 w 4844812"/>
              <a:gd name="connsiteY0" fmla="*/ 0 h 4745736"/>
              <a:gd name="connsiteX1" fmla="*/ 4844812 w 4844812"/>
              <a:gd name="connsiteY1" fmla="*/ 2372868 h 4745736"/>
              <a:gd name="connsiteX2" fmla="*/ 2422406 w 4844812"/>
              <a:gd name="connsiteY2" fmla="*/ 4745736 h 4745736"/>
              <a:gd name="connsiteX3" fmla="*/ 0 w 4844812"/>
              <a:gd name="connsiteY3" fmla="*/ 2372868 h 4745736"/>
              <a:gd name="connsiteX4" fmla="*/ 2422406 w 4844812"/>
              <a:gd name="connsiteY4" fmla="*/ 0 h 4745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812" h="4745736">
                <a:moveTo>
                  <a:pt x="2422406" y="0"/>
                </a:moveTo>
                <a:cubicBezTo>
                  <a:pt x="3760264" y="0"/>
                  <a:pt x="4844812" y="1062369"/>
                  <a:pt x="4844812" y="2372868"/>
                </a:cubicBezTo>
                <a:cubicBezTo>
                  <a:pt x="4844812" y="3683367"/>
                  <a:pt x="3760264" y="4745736"/>
                  <a:pt x="2422406" y="4745736"/>
                </a:cubicBezTo>
                <a:cubicBezTo>
                  <a:pt x="1084548" y="4745736"/>
                  <a:pt x="0" y="3683367"/>
                  <a:pt x="0" y="2372868"/>
                </a:cubicBezTo>
                <a:cubicBezTo>
                  <a:pt x="0" y="1062369"/>
                  <a:pt x="1084548" y="0"/>
                  <a:pt x="2422406" y="0"/>
                </a:cubicBezTo>
                <a:close/>
              </a:path>
            </a:pathLst>
          </a:cu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156E92C-D1BF-B7F0-B6AE-041F784CC1E4}"/>
              </a:ext>
            </a:extLst>
          </p:cNvPr>
          <p:cNvSpPr txBox="1"/>
          <p:nvPr/>
        </p:nvSpPr>
        <p:spPr>
          <a:xfrm>
            <a:off x="440634" y="3248128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 Елизавета </a:t>
            </a:r>
          </a:p>
          <a:p>
            <a:pPr algn="ctr"/>
            <a:r>
              <a:rPr lang="ru-RU" sz="1600" dirty="0"/>
              <a:t>Авдеева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3F9534B-5129-148D-A4FB-0069E91985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71" r="1375" b="22923"/>
          <a:stretch>
            <a:fillRect/>
          </a:stretch>
        </p:blipFill>
        <p:spPr>
          <a:xfrm>
            <a:off x="9993814" y="1757511"/>
            <a:ext cx="1443938" cy="1417163"/>
          </a:xfrm>
          <a:custGeom>
            <a:avLst/>
            <a:gdLst>
              <a:gd name="connsiteX0" fmla="*/ 2692908 w 5385816"/>
              <a:gd name="connsiteY0" fmla="*/ 0 h 5285948"/>
              <a:gd name="connsiteX1" fmla="*/ 5385816 w 5385816"/>
              <a:gd name="connsiteY1" fmla="*/ 2642974 h 5285948"/>
              <a:gd name="connsiteX2" fmla="*/ 2692908 w 5385816"/>
              <a:gd name="connsiteY2" fmla="*/ 5285948 h 5285948"/>
              <a:gd name="connsiteX3" fmla="*/ 0 w 5385816"/>
              <a:gd name="connsiteY3" fmla="*/ 2642974 h 5285948"/>
              <a:gd name="connsiteX4" fmla="*/ 2692908 w 5385816"/>
              <a:gd name="connsiteY4" fmla="*/ 0 h 528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5816" h="5285948">
                <a:moveTo>
                  <a:pt x="2692908" y="0"/>
                </a:moveTo>
                <a:cubicBezTo>
                  <a:pt x="4180160" y="0"/>
                  <a:pt x="5385816" y="1183300"/>
                  <a:pt x="5385816" y="2642974"/>
                </a:cubicBezTo>
                <a:cubicBezTo>
                  <a:pt x="5385816" y="4102648"/>
                  <a:pt x="4180160" y="5285948"/>
                  <a:pt x="2692908" y="5285948"/>
                </a:cubicBezTo>
                <a:cubicBezTo>
                  <a:pt x="1205656" y="5285948"/>
                  <a:pt x="0" y="4102648"/>
                  <a:pt x="0" y="2642974"/>
                </a:cubicBezTo>
                <a:cubicBezTo>
                  <a:pt x="0" y="1183300"/>
                  <a:pt x="1205656" y="0"/>
                  <a:pt x="2692908" y="0"/>
                </a:cubicBezTo>
                <a:close/>
              </a:path>
            </a:pathLst>
          </a:cu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C2C3596-A60B-D54E-0944-5C08CEC7F99C}"/>
              </a:ext>
            </a:extLst>
          </p:cNvPr>
          <p:cNvSpPr txBox="1"/>
          <p:nvPr/>
        </p:nvSpPr>
        <p:spPr>
          <a:xfrm>
            <a:off x="9995201" y="3273738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Нелли </a:t>
            </a:r>
          </a:p>
          <a:p>
            <a:pPr algn="ctr"/>
            <a:r>
              <a:rPr lang="ru-RU" sz="1600" dirty="0"/>
              <a:t>Овсепян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48CBE298-CB0E-6220-81D3-73C9E322E38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632" b="13300"/>
          <a:stretch>
            <a:fillRect/>
          </a:stretch>
        </p:blipFill>
        <p:spPr>
          <a:xfrm>
            <a:off x="8762418" y="4341338"/>
            <a:ext cx="1456422" cy="1417163"/>
          </a:xfrm>
          <a:custGeom>
            <a:avLst/>
            <a:gdLst>
              <a:gd name="connsiteX0" fmla="*/ 2703819 w 5386898"/>
              <a:gd name="connsiteY0" fmla="*/ 0 h 5285232"/>
              <a:gd name="connsiteX1" fmla="*/ 5352706 w 5386898"/>
              <a:gd name="connsiteY1" fmla="*/ 2110037 h 5285232"/>
              <a:gd name="connsiteX2" fmla="*/ 5386898 w 5386898"/>
              <a:gd name="connsiteY2" fmla="*/ 2329002 h 5285232"/>
              <a:gd name="connsiteX3" fmla="*/ 5386898 w 5386898"/>
              <a:gd name="connsiteY3" fmla="*/ 2956231 h 5285232"/>
              <a:gd name="connsiteX4" fmla="*/ 5352706 w 5386898"/>
              <a:gd name="connsiteY4" fmla="*/ 3175196 h 5285232"/>
              <a:gd name="connsiteX5" fmla="*/ 2703819 w 5386898"/>
              <a:gd name="connsiteY5" fmla="*/ 5285232 h 5285232"/>
              <a:gd name="connsiteX6" fmla="*/ 0 w 5386898"/>
              <a:gd name="connsiteY6" fmla="*/ 2642616 h 5285232"/>
              <a:gd name="connsiteX7" fmla="*/ 2703819 w 5386898"/>
              <a:gd name="connsiteY7" fmla="*/ 0 h 528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86898" h="5285232">
                <a:moveTo>
                  <a:pt x="2703819" y="0"/>
                </a:moveTo>
                <a:cubicBezTo>
                  <a:pt x="4010437" y="0"/>
                  <a:pt x="5100585" y="905841"/>
                  <a:pt x="5352706" y="2110037"/>
                </a:cubicBezTo>
                <a:lnTo>
                  <a:pt x="5386898" y="2329002"/>
                </a:lnTo>
                <a:lnTo>
                  <a:pt x="5386898" y="2956231"/>
                </a:lnTo>
                <a:lnTo>
                  <a:pt x="5352706" y="3175196"/>
                </a:lnTo>
                <a:cubicBezTo>
                  <a:pt x="5100585" y="4379391"/>
                  <a:pt x="4010437" y="5285232"/>
                  <a:pt x="2703819" y="5285232"/>
                </a:cubicBezTo>
                <a:cubicBezTo>
                  <a:pt x="1210541" y="5285232"/>
                  <a:pt x="0" y="4102093"/>
                  <a:pt x="0" y="2642616"/>
                </a:cubicBezTo>
                <a:cubicBezTo>
                  <a:pt x="0" y="1183139"/>
                  <a:pt x="1210541" y="0"/>
                  <a:pt x="2703819" y="0"/>
                </a:cubicBezTo>
                <a:close/>
              </a:path>
            </a:pathLst>
          </a:cu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C74D72FC-D207-0338-321C-3C17ED84C330}"/>
              </a:ext>
            </a:extLst>
          </p:cNvPr>
          <p:cNvSpPr txBox="1"/>
          <p:nvPr/>
        </p:nvSpPr>
        <p:spPr>
          <a:xfrm>
            <a:off x="8762418" y="5862157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Ольга</a:t>
            </a:r>
          </a:p>
          <a:p>
            <a:pPr algn="ctr"/>
            <a:r>
              <a:rPr lang="ru-RU" sz="1600" dirty="0"/>
              <a:t>Алехина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336133A3-AB10-28CF-95E8-E2F4EA21224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644" t="39392" r="14827" b="15408"/>
          <a:stretch>
            <a:fillRect/>
          </a:stretch>
        </p:blipFill>
        <p:spPr>
          <a:xfrm>
            <a:off x="7662986" y="1757511"/>
            <a:ext cx="1453863" cy="1471882"/>
          </a:xfrm>
          <a:custGeom>
            <a:avLst/>
            <a:gdLst>
              <a:gd name="connsiteX0" fmla="*/ 1530934 w 3061868"/>
              <a:gd name="connsiteY0" fmla="*/ 0 h 3099816"/>
              <a:gd name="connsiteX1" fmla="*/ 3061868 w 3061868"/>
              <a:gd name="connsiteY1" fmla="*/ 1549908 h 3099816"/>
              <a:gd name="connsiteX2" fmla="*/ 1530934 w 3061868"/>
              <a:gd name="connsiteY2" fmla="*/ 3099816 h 3099816"/>
              <a:gd name="connsiteX3" fmla="*/ 0 w 3061868"/>
              <a:gd name="connsiteY3" fmla="*/ 1549908 h 3099816"/>
              <a:gd name="connsiteX4" fmla="*/ 1530934 w 3061868"/>
              <a:gd name="connsiteY4" fmla="*/ 0 h 30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1868" h="3099816">
                <a:moveTo>
                  <a:pt x="1530934" y="0"/>
                </a:moveTo>
                <a:cubicBezTo>
                  <a:pt x="2376446" y="0"/>
                  <a:pt x="3061868" y="693917"/>
                  <a:pt x="3061868" y="1549908"/>
                </a:cubicBezTo>
                <a:cubicBezTo>
                  <a:pt x="3061868" y="2405899"/>
                  <a:pt x="2376446" y="3099816"/>
                  <a:pt x="1530934" y="3099816"/>
                </a:cubicBezTo>
                <a:cubicBezTo>
                  <a:pt x="685422" y="3099816"/>
                  <a:pt x="0" y="2405899"/>
                  <a:pt x="0" y="1549908"/>
                </a:cubicBezTo>
                <a:cubicBezTo>
                  <a:pt x="0" y="693917"/>
                  <a:pt x="685422" y="0"/>
                  <a:pt x="1530934" y="0"/>
                </a:cubicBezTo>
                <a:close/>
              </a:path>
            </a:pathLst>
          </a:cu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F789633B-E1A7-1429-71C2-B46E3588A3A5}"/>
              </a:ext>
            </a:extLst>
          </p:cNvPr>
          <p:cNvSpPr txBox="1"/>
          <p:nvPr/>
        </p:nvSpPr>
        <p:spPr>
          <a:xfrm>
            <a:off x="7686601" y="3248128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Виктория </a:t>
            </a:r>
          </a:p>
          <a:p>
            <a:pPr algn="ctr"/>
            <a:r>
              <a:rPr lang="ru-RU" sz="1600" dirty="0"/>
              <a:t>Страхова</a:t>
            </a: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15CE1136-4E7D-DB6D-948A-C6F9010D6FE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173" t="4656" r="539" b="28800"/>
          <a:stretch>
            <a:fillRect/>
          </a:stretch>
        </p:blipFill>
        <p:spPr>
          <a:xfrm>
            <a:off x="1563089" y="4444995"/>
            <a:ext cx="1455678" cy="1417162"/>
          </a:xfrm>
          <a:custGeom>
            <a:avLst/>
            <a:gdLst>
              <a:gd name="connsiteX0" fmla="*/ 2343802 w 4687604"/>
              <a:gd name="connsiteY0" fmla="*/ 0 h 4563572"/>
              <a:gd name="connsiteX1" fmla="*/ 4687604 w 4687604"/>
              <a:gd name="connsiteY1" fmla="*/ 2281786 h 4563572"/>
              <a:gd name="connsiteX2" fmla="*/ 2343802 w 4687604"/>
              <a:gd name="connsiteY2" fmla="*/ 4563572 h 4563572"/>
              <a:gd name="connsiteX3" fmla="*/ 0 w 4687604"/>
              <a:gd name="connsiteY3" fmla="*/ 2281786 h 4563572"/>
              <a:gd name="connsiteX4" fmla="*/ 2343802 w 4687604"/>
              <a:gd name="connsiteY4" fmla="*/ 0 h 456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7604" h="4563572">
                <a:moveTo>
                  <a:pt x="2343802" y="0"/>
                </a:moveTo>
                <a:cubicBezTo>
                  <a:pt x="3638248" y="0"/>
                  <a:pt x="4687604" y="1021590"/>
                  <a:pt x="4687604" y="2281786"/>
                </a:cubicBezTo>
                <a:cubicBezTo>
                  <a:pt x="4687604" y="3541982"/>
                  <a:pt x="3638248" y="4563572"/>
                  <a:pt x="2343802" y="4563572"/>
                </a:cubicBezTo>
                <a:cubicBezTo>
                  <a:pt x="1049356" y="4563572"/>
                  <a:pt x="0" y="3541982"/>
                  <a:pt x="0" y="2281786"/>
                </a:cubicBezTo>
                <a:cubicBezTo>
                  <a:pt x="0" y="1021590"/>
                  <a:pt x="1049356" y="0"/>
                  <a:pt x="2343802" y="0"/>
                </a:cubicBezTo>
                <a:close/>
              </a:path>
            </a:pathLst>
          </a:cu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B3B12585-80B8-C963-B00D-84D56325506C}"/>
              </a:ext>
            </a:extLst>
          </p:cNvPr>
          <p:cNvSpPr txBox="1"/>
          <p:nvPr/>
        </p:nvSpPr>
        <p:spPr>
          <a:xfrm>
            <a:off x="1527702" y="5862157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Виолетта </a:t>
            </a:r>
          </a:p>
          <a:p>
            <a:pPr algn="ctr"/>
            <a:r>
              <a:rPr lang="ru-RU" sz="1600" dirty="0" err="1"/>
              <a:t>Юмакова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49137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34;p45"/>
          <p:cNvSpPr/>
          <p:nvPr/>
        </p:nvSpPr>
        <p:spPr>
          <a:xfrm>
            <a:off x="510997" y="715024"/>
            <a:ext cx="6868858" cy="1193553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rgbClr val="FFC0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endParaRPr sz="105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1F4B7-9B86-62A3-8EE3-70021BF4E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414" y="649018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dirty="0"/>
              <a:t>Вопросы к </a:t>
            </a:r>
            <a:r>
              <a:rPr lang="ru-RU" sz="5400" dirty="0" smtClean="0"/>
              <a:t>экспертам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A45564-CAEE-742F-8B4D-3FFB7D628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97" y="2344194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1. Какой </a:t>
            </a:r>
            <a:r>
              <a:rPr lang="ru-RU" sz="3200" dirty="0"/>
              <a:t>продолжительности видеоролики и подкасты лучше записать?</a:t>
            </a:r>
          </a:p>
          <a:p>
            <a:pPr marL="0" indent="0">
              <a:buNone/>
            </a:pPr>
            <a:r>
              <a:rPr lang="ru-RU" sz="3200" dirty="0" smtClean="0"/>
              <a:t>2. На </a:t>
            </a:r>
            <a:r>
              <a:rPr lang="ru-RU" sz="3200" dirty="0"/>
              <a:t>какие «подводные камни» следует обратить внимание в данном проекте?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765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0FF02-3346-B42C-F0F8-3010A4702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5DA00BD-23C2-9ABD-1E9A-B1C54E865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9496" y="1754124"/>
            <a:ext cx="3349752" cy="33497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0E8BA6-FEE2-B144-9D6D-6F8C3AE9C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132" y="5167312"/>
            <a:ext cx="1233030" cy="598900"/>
          </a:xfrm>
          <a:prstGeom prst="rect">
            <a:avLst/>
          </a:prstGeom>
        </p:spPr>
      </p:pic>
      <p:grpSp>
        <p:nvGrpSpPr>
          <p:cNvPr id="10" name="Google Shape;1592;p47">
            <a:extLst>
              <a:ext uri="{FF2B5EF4-FFF2-40B4-BE49-F238E27FC236}">
                <a16:creationId xmlns:a16="http://schemas.microsoft.com/office/drawing/2014/main" id="{8A0386EC-E396-2846-12BE-73DF1D918844}"/>
              </a:ext>
            </a:extLst>
          </p:cNvPr>
          <p:cNvGrpSpPr/>
          <p:nvPr/>
        </p:nvGrpSpPr>
        <p:grpSpPr>
          <a:xfrm>
            <a:off x="1000125" y="1104900"/>
            <a:ext cx="2726932" cy="4755124"/>
            <a:chOff x="6551026" y="1729630"/>
            <a:chExt cx="1452438" cy="2955486"/>
          </a:xfrm>
        </p:grpSpPr>
        <p:grpSp>
          <p:nvGrpSpPr>
            <p:cNvPr id="47" name="Google Shape;1594;p47">
              <a:extLst>
                <a:ext uri="{FF2B5EF4-FFF2-40B4-BE49-F238E27FC236}">
                  <a16:creationId xmlns:a16="http://schemas.microsoft.com/office/drawing/2014/main" id="{CC5D1755-D323-3DFC-6C9D-FF25C990804B}"/>
                </a:ext>
              </a:extLst>
            </p:cNvPr>
            <p:cNvGrpSpPr/>
            <p:nvPr/>
          </p:nvGrpSpPr>
          <p:grpSpPr>
            <a:xfrm>
              <a:off x="6556801" y="1729630"/>
              <a:ext cx="956596" cy="944294"/>
              <a:chOff x="3800319" y="1244877"/>
              <a:chExt cx="1098904" cy="1084772"/>
            </a:xfrm>
          </p:grpSpPr>
          <p:sp>
            <p:nvSpPr>
              <p:cNvPr id="49" name="Google Shape;1595;p47">
                <a:extLst>
                  <a:ext uri="{FF2B5EF4-FFF2-40B4-BE49-F238E27FC236}">
                    <a16:creationId xmlns:a16="http://schemas.microsoft.com/office/drawing/2014/main" id="{65DDE5F2-BAE3-96B0-D89D-C6F656975CDE}"/>
                  </a:ext>
                </a:extLst>
              </p:cNvPr>
              <p:cNvSpPr/>
              <p:nvPr/>
            </p:nvSpPr>
            <p:spPr>
              <a:xfrm>
                <a:off x="3800319" y="1244877"/>
                <a:ext cx="1098904" cy="1084772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3" extrusionOk="0">
                    <a:moveTo>
                      <a:pt x="22825" y="1"/>
                    </a:moveTo>
                    <a:cubicBezTo>
                      <a:pt x="22054" y="1"/>
                      <a:pt x="21283" y="295"/>
                      <a:pt x="20693" y="885"/>
                    </a:cubicBezTo>
                    <a:lnTo>
                      <a:pt x="1179" y="20482"/>
                    </a:lnTo>
                    <a:cubicBezTo>
                      <a:pt x="0" y="21661"/>
                      <a:pt x="0" y="23566"/>
                      <a:pt x="1179" y="24733"/>
                    </a:cubicBezTo>
                    <a:lnTo>
                      <a:pt x="20777" y="44259"/>
                    </a:lnTo>
                    <a:cubicBezTo>
                      <a:pt x="21364" y="44841"/>
                      <a:pt x="22133" y="45133"/>
                      <a:pt x="22900" y="45133"/>
                    </a:cubicBezTo>
                    <a:cubicBezTo>
                      <a:pt x="23672" y="45133"/>
                      <a:pt x="24442" y="44838"/>
                      <a:pt x="25027" y="44247"/>
                    </a:cubicBezTo>
                    <a:lnTo>
                      <a:pt x="32873" y="36377"/>
                    </a:lnTo>
                    <a:cubicBezTo>
                      <a:pt x="33053" y="36197"/>
                      <a:pt x="33283" y="36110"/>
                      <a:pt x="33511" y="36110"/>
                    </a:cubicBezTo>
                    <a:cubicBezTo>
                      <a:pt x="33810" y="36110"/>
                      <a:pt x="34108" y="36260"/>
                      <a:pt x="34290" y="36544"/>
                    </a:cubicBezTo>
                    <a:cubicBezTo>
                      <a:pt x="34743" y="37246"/>
                      <a:pt x="35112" y="38020"/>
                      <a:pt x="35409" y="38806"/>
                    </a:cubicBezTo>
                    <a:cubicBezTo>
                      <a:pt x="35588" y="39294"/>
                      <a:pt x="35909" y="39735"/>
                      <a:pt x="36362" y="40080"/>
                    </a:cubicBezTo>
                    <a:cubicBezTo>
                      <a:pt x="36890" y="40489"/>
                      <a:pt x="37508" y="40695"/>
                      <a:pt x="38128" y="40695"/>
                    </a:cubicBezTo>
                    <a:cubicBezTo>
                      <a:pt x="38682" y="40695"/>
                      <a:pt x="39237" y="40530"/>
                      <a:pt x="39731" y="40199"/>
                    </a:cubicBezTo>
                    <a:cubicBezTo>
                      <a:pt x="41303" y="39127"/>
                      <a:pt x="41446" y="36984"/>
                      <a:pt x="40172" y="35710"/>
                    </a:cubicBezTo>
                    <a:cubicBezTo>
                      <a:pt x="39862" y="35401"/>
                      <a:pt x="39505" y="35186"/>
                      <a:pt x="39112" y="35044"/>
                    </a:cubicBezTo>
                    <a:cubicBezTo>
                      <a:pt x="38326" y="34758"/>
                      <a:pt x="37564" y="34401"/>
                      <a:pt x="36862" y="33948"/>
                    </a:cubicBezTo>
                    <a:cubicBezTo>
                      <a:pt x="36374" y="33639"/>
                      <a:pt x="36279" y="32960"/>
                      <a:pt x="36695" y="32543"/>
                    </a:cubicBezTo>
                    <a:lnTo>
                      <a:pt x="44553" y="24661"/>
                    </a:lnTo>
                    <a:cubicBezTo>
                      <a:pt x="45720" y="23483"/>
                      <a:pt x="45720" y="21578"/>
                      <a:pt x="44542" y="20399"/>
                    </a:cubicBezTo>
                    <a:lnTo>
                      <a:pt x="24956" y="885"/>
                    </a:lnTo>
                    <a:cubicBezTo>
                      <a:pt x="24366" y="295"/>
                      <a:pt x="23595" y="1"/>
                      <a:pt x="22825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1596;p47">
                <a:extLst>
                  <a:ext uri="{FF2B5EF4-FFF2-40B4-BE49-F238E27FC236}">
                    <a16:creationId xmlns:a16="http://schemas.microsoft.com/office/drawing/2014/main" id="{FFF77330-D03A-C01D-A302-ADCD37B83B76}"/>
                  </a:ext>
                </a:extLst>
              </p:cNvPr>
              <p:cNvSpPr/>
              <p:nvPr/>
            </p:nvSpPr>
            <p:spPr>
              <a:xfrm>
                <a:off x="3884758" y="1311226"/>
                <a:ext cx="287338" cy="287050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43" extrusionOk="0">
                    <a:moveTo>
                      <a:pt x="5978" y="1"/>
                    </a:moveTo>
                    <a:cubicBezTo>
                      <a:pt x="2679" y="1"/>
                      <a:pt x="1" y="2668"/>
                      <a:pt x="1" y="5966"/>
                    </a:cubicBezTo>
                    <a:cubicBezTo>
                      <a:pt x="1" y="9276"/>
                      <a:pt x="2679" y="11943"/>
                      <a:pt x="5978" y="11943"/>
                    </a:cubicBezTo>
                    <a:cubicBezTo>
                      <a:pt x="9276" y="11943"/>
                      <a:pt x="11954" y="9276"/>
                      <a:pt x="11954" y="5966"/>
                    </a:cubicBezTo>
                    <a:cubicBezTo>
                      <a:pt x="11954" y="2668"/>
                      <a:pt x="9276" y="1"/>
                      <a:pt x="5978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" name="Google Shape;1599;p47">
              <a:extLst>
                <a:ext uri="{FF2B5EF4-FFF2-40B4-BE49-F238E27FC236}">
                  <a16:creationId xmlns:a16="http://schemas.microsoft.com/office/drawing/2014/main" id="{4176EB4E-8F68-A973-F848-57FE57AFFE87}"/>
                </a:ext>
              </a:extLst>
            </p:cNvPr>
            <p:cNvGrpSpPr/>
            <p:nvPr/>
          </p:nvGrpSpPr>
          <p:grpSpPr>
            <a:xfrm>
              <a:off x="7046868" y="2223166"/>
              <a:ext cx="956596" cy="944252"/>
              <a:chOff x="4363290" y="1811834"/>
              <a:chExt cx="1098904" cy="1084724"/>
            </a:xfrm>
          </p:grpSpPr>
          <p:sp>
            <p:nvSpPr>
              <p:cNvPr id="45" name="Google Shape;1600;p47">
                <a:extLst>
                  <a:ext uri="{FF2B5EF4-FFF2-40B4-BE49-F238E27FC236}">
                    <a16:creationId xmlns:a16="http://schemas.microsoft.com/office/drawing/2014/main" id="{7CD6FAB4-30A5-1B37-1406-5A7B4FB44CF4}"/>
                  </a:ext>
                </a:extLst>
              </p:cNvPr>
              <p:cNvSpPr/>
              <p:nvPr/>
            </p:nvSpPr>
            <p:spPr>
              <a:xfrm>
                <a:off x="4363290" y="1811834"/>
                <a:ext cx="1098904" cy="1084724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1" extrusionOk="0">
                    <a:moveTo>
                      <a:pt x="22862" y="0"/>
                    </a:moveTo>
                    <a:cubicBezTo>
                      <a:pt x="22092" y="0"/>
                      <a:pt x="21324" y="295"/>
                      <a:pt x="20741" y="884"/>
                    </a:cubicBezTo>
                    <a:lnTo>
                      <a:pt x="12871" y="8742"/>
                    </a:lnTo>
                    <a:cubicBezTo>
                      <a:pt x="12698" y="8921"/>
                      <a:pt x="12472" y="9005"/>
                      <a:pt x="12246" y="9005"/>
                    </a:cubicBezTo>
                    <a:cubicBezTo>
                      <a:pt x="11945" y="9005"/>
                      <a:pt x="11643" y="8855"/>
                      <a:pt x="11466" y="8576"/>
                    </a:cubicBezTo>
                    <a:cubicBezTo>
                      <a:pt x="11014" y="7861"/>
                      <a:pt x="10645" y="7099"/>
                      <a:pt x="10347" y="6302"/>
                    </a:cubicBezTo>
                    <a:cubicBezTo>
                      <a:pt x="10168" y="5813"/>
                      <a:pt x="9847" y="5373"/>
                      <a:pt x="9394" y="5028"/>
                    </a:cubicBezTo>
                    <a:cubicBezTo>
                      <a:pt x="8866" y="4619"/>
                      <a:pt x="8248" y="4413"/>
                      <a:pt x="7630" y="4413"/>
                    </a:cubicBezTo>
                    <a:cubicBezTo>
                      <a:pt x="7078" y="4413"/>
                      <a:pt x="6526" y="4577"/>
                      <a:pt x="6037" y="4909"/>
                    </a:cubicBezTo>
                    <a:cubicBezTo>
                      <a:pt x="4465" y="5968"/>
                      <a:pt x="4310" y="8123"/>
                      <a:pt x="5584" y="9385"/>
                    </a:cubicBezTo>
                    <a:cubicBezTo>
                      <a:pt x="5894" y="9695"/>
                      <a:pt x="6251" y="9921"/>
                      <a:pt x="6632" y="10064"/>
                    </a:cubicBezTo>
                    <a:cubicBezTo>
                      <a:pt x="7418" y="10350"/>
                      <a:pt x="8180" y="10707"/>
                      <a:pt x="8882" y="11159"/>
                    </a:cubicBezTo>
                    <a:cubicBezTo>
                      <a:pt x="9383" y="11469"/>
                      <a:pt x="9466" y="12148"/>
                      <a:pt x="9049" y="12564"/>
                    </a:cubicBezTo>
                    <a:lnTo>
                      <a:pt x="1179" y="20434"/>
                    </a:lnTo>
                    <a:cubicBezTo>
                      <a:pt x="0" y="21613"/>
                      <a:pt x="0" y="23518"/>
                      <a:pt x="1179" y="24697"/>
                    </a:cubicBezTo>
                    <a:lnTo>
                      <a:pt x="20741" y="44247"/>
                    </a:lnTo>
                    <a:cubicBezTo>
                      <a:pt x="21324" y="44836"/>
                      <a:pt x="22092" y="45131"/>
                      <a:pt x="22862" y="45131"/>
                    </a:cubicBezTo>
                    <a:cubicBezTo>
                      <a:pt x="23631" y="45131"/>
                      <a:pt x="24402" y="44836"/>
                      <a:pt x="24992" y="44247"/>
                    </a:cubicBezTo>
                    <a:lnTo>
                      <a:pt x="44554" y="24697"/>
                    </a:lnTo>
                    <a:cubicBezTo>
                      <a:pt x="45720" y="23518"/>
                      <a:pt x="45720" y="21613"/>
                      <a:pt x="44554" y="20434"/>
                    </a:cubicBezTo>
                    <a:lnTo>
                      <a:pt x="24992" y="884"/>
                    </a:lnTo>
                    <a:cubicBezTo>
                      <a:pt x="24402" y="295"/>
                      <a:pt x="23631" y="0"/>
                      <a:pt x="22862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1601;p47">
                <a:extLst>
                  <a:ext uri="{FF2B5EF4-FFF2-40B4-BE49-F238E27FC236}">
                    <a16:creationId xmlns:a16="http://schemas.microsoft.com/office/drawing/2014/main" id="{3F3783D8-84A4-FE2C-BF71-D3D0E57D3553}"/>
                  </a:ext>
                </a:extLst>
              </p:cNvPr>
              <p:cNvSpPr/>
              <p:nvPr/>
            </p:nvSpPr>
            <p:spPr>
              <a:xfrm>
                <a:off x="5055718" y="1904160"/>
                <a:ext cx="287338" cy="287338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55" extrusionOk="0">
                    <a:moveTo>
                      <a:pt x="5978" y="0"/>
                    </a:moveTo>
                    <a:cubicBezTo>
                      <a:pt x="2680" y="0"/>
                      <a:pt x="1" y="2679"/>
                      <a:pt x="1" y="5977"/>
                    </a:cubicBezTo>
                    <a:cubicBezTo>
                      <a:pt x="1" y="9275"/>
                      <a:pt x="2680" y="11954"/>
                      <a:pt x="5978" y="11954"/>
                    </a:cubicBezTo>
                    <a:cubicBezTo>
                      <a:pt x="9276" y="11954"/>
                      <a:pt x="11955" y="9275"/>
                      <a:pt x="11955" y="5977"/>
                    </a:cubicBezTo>
                    <a:cubicBezTo>
                      <a:pt x="11955" y="2679"/>
                      <a:pt x="9276" y="0"/>
                      <a:pt x="5978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" name="Google Shape;1608;p47">
              <a:extLst>
                <a:ext uri="{FF2B5EF4-FFF2-40B4-BE49-F238E27FC236}">
                  <a16:creationId xmlns:a16="http://schemas.microsoft.com/office/drawing/2014/main" id="{F001649F-5C14-37E7-9AA6-1621EF00FE93}"/>
                </a:ext>
              </a:extLst>
            </p:cNvPr>
            <p:cNvGrpSpPr/>
            <p:nvPr/>
          </p:nvGrpSpPr>
          <p:grpSpPr>
            <a:xfrm>
              <a:off x="6551026" y="2712028"/>
              <a:ext cx="956596" cy="944315"/>
              <a:chOff x="3793684" y="2373421"/>
              <a:chExt cx="1098904" cy="1084796"/>
            </a:xfrm>
          </p:grpSpPr>
          <p:sp>
            <p:nvSpPr>
              <p:cNvPr id="37" name="Google Shape;1609;p47">
                <a:extLst>
                  <a:ext uri="{FF2B5EF4-FFF2-40B4-BE49-F238E27FC236}">
                    <a16:creationId xmlns:a16="http://schemas.microsoft.com/office/drawing/2014/main" id="{3723AB13-DAD6-921C-DEBB-44150109B39F}"/>
                  </a:ext>
                </a:extLst>
              </p:cNvPr>
              <p:cNvSpPr/>
              <p:nvPr/>
            </p:nvSpPr>
            <p:spPr>
              <a:xfrm>
                <a:off x="3793684" y="2373421"/>
                <a:ext cx="1098904" cy="1084796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4" extrusionOk="0">
                    <a:moveTo>
                      <a:pt x="22861" y="0"/>
                    </a:moveTo>
                    <a:cubicBezTo>
                      <a:pt x="22090" y="0"/>
                      <a:pt x="21319" y="295"/>
                      <a:pt x="20730" y="884"/>
                    </a:cubicBezTo>
                    <a:lnTo>
                      <a:pt x="1180" y="20446"/>
                    </a:lnTo>
                    <a:cubicBezTo>
                      <a:pt x="1" y="21613"/>
                      <a:pt x="1" y="23518"/>
                      <a:pt x="1180" y="24697"/>
                    </a:cubicBezTo>
                    <a:lnTo>
                      <a:pt x="20730" y="44259"/>
                    </a:lnTo>
                    <a:cubicBezTo>
                      <a:pt x="21319" y="44842"/>
                      <a:pt x="22090" y="45134"/>
                      <a:pt x="22861" y="45134"/>
                    </a:cubicBezTo>
                    <a:cubicBezTo>
                      <a:pt x="23632" y="45134"/>
                      <a:pt x="24403" y="44842"/>
                      <a:pt x="24992" y="44259"/>
                    </a:cubicBezTo>
                    <a:lnTo>
                      <a:pt x="44542" y="24697"/>
                    </a:lnTo>
                    <a:cubicBezTo>
                      <a:pt x="45721" y="23518"/>
                      <a:pt x="45721" y="21613"/>
                      <a:pt x="44542" y="20446"/>
                    </a:cubicBezTo>
                    <a:lnTo>
                      <a:pt x="36684" y="12576"/>
                    </a:lnTo>
                    <a:cubicBezTo>
                      <a:pt x="36267" y="12171"/>
                      <a:pt x="36363" y="11481"/>
                      <a:pt x="36851" y="11171"/>
                    </a:cubicBezTo>
                    <a:cubicBezTo>
                      <a:pt x="37565" y="10719"/>
                      <a:pt x="38327" y="10350"/>
                      <a:pt x="39125" y="10052"/>
                    </a:cubicBezTo>
                    <a:cubicBezTo>
                      <a:pt x="39613" y="9874"/>
                      <a:pt x="40054" y="9552"/>
                      <a:pt x="40399" y="9100"/>
                    </a:cubicBezTo>
                    <a:cubicBezTo>
                      <a:pt x="41173" y="8099"/>
                      <a:pt x="41220" y="6778"/>
                      <a:pt x="40518" y="5730"/>
                    </a:cubicBezTo>
                    <a:cubicBezTo>
                      <a:pt x="39932" y="4868"/>
                      <a:pt x="39013" y="4436"/>
                      <a:pt x="38094" y="4436"/>
                    </a:cubicBezTo>
                    <a:cubicBezTo>
                      <a:pt x="37349" y="4436"/>
                      <a:pt x="36606" y="4720"/>
                      <a:pt x="36041" y="5290"/>
                    </a:cubicBezTo>
                    <a:cubicBezTo>
                      <a:pt x="35732" y="5587"/>
                      <a:pt x="35505" y="5956"/>
                      <a:pt x="35362" y="6337"/>
                    </a:cubicBezTo>
                    <a:cubicBezTo>
                      <a:pt x="35077" y="7123"/>
                      <a:pt x="34720" y="7885"/>
                      <a:pt x="34267" y="8588"/>
                    </a:cubicBezTo>
                    <a:cubicBezTo>
                      <a:pt x="34091" y="8872"/>
                      <a:pt x="33797" y="9021"/>
                      <a:pt x="33498" y="9021"/>
                    </a:cubicBezTo>
                    <a:cubicBezTo>
                      <a:pt x="33271" y="9021"/>
                      <a:pt x="33042" y="8934"/>
                      <a:pt x="32862" y="8754"/>
                    </a:cubicBezTo>
                    <a:lnTo>
                      <a:pt x="24992" y="884"/>
                    </a:lnTo>
                    <a:cubicBezTo>
                      <a:pt x="24403" y="295"/>
                      <a:pt x="23632" y="0"/>
                      <a:pt x="22861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1610;p47">
                <a:extLst>
                  <a:ext uri="{FF2B5EF4-FFF2-40B4-BE49-F238E27FC236}">
                    <a16:creationId xmlns:a16="http://schemas.microsoft.com/office/drawing/2014/main" id="{1884CCE8-1FFB-048B-0CF8-1ECCD09A226C}"/>
                  </a:ext>
                </a:extLst>
              </p:cNvPr>
              <p:cNvSpPr/>
              <p:nvPr/>
            </p:nvSpPr>
            <p:spPr>
              <a:xfrm>
                <a:off x="3885623" y="2465897"/>
                <a:ext cx="287050" cy="287338"/>
              </a:xfrm>
              <a:custGeom>
                <a:avLst/>
                <a:gdLst/>
                <a:ahLst/>
                <a:cxnLst/>
                <a:rect l="l" t="t" r="r" b="b"/>
                <a:pathLst>
                  <a:path w="11943" h="11955" extrusionOk="0">
                    <a:moveTo>
                      <a:pt x="5977" y="0"/>
                    </a:moveTo>
                    <a:cubicBezTo>
                      <a:pt x="2679" y="0"/>
                      <a:pt x="0" y="2679"/>
                      <a:pt x="0" y="5977"/>
                    </a:cubicBezTo>
                    <a:cubicBezTo>
                      <a:pt x="0" y="9275"/>
                      <a:pt x="2679" y="11954"/>
                      <a:pt x="5977" y="11954"/>
                    </a:cubicBezTo>
                    <a:cubicBezTo>
                      <a:pt x="9275" y="11954"/>
                      <a:pt x="11942" y="9275"/>
                      <a:pt x="11942" y="5977"/>
                    </a:cubicBezTo>
                    <a:cubicBezTo>
                      <a:pt x="11942" y="2679"/>
                      <a:pt x="9275" y="0"/>
                      <a:pt x="5977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" name="Google Shape;1617;p47">
              <a:extLst>
                <a:ext uri="{FF2B5EF4-FFF2-40B4-BE49-F238E27FC236}">
                  <a16:creationId xmlns:a16="http://schemas.microsoft.com/office/drawing/2014/main" id="{93931672-7071-2D51-C086-E463127C614D}"/>
                </a:ext>
              </a:extLst>
            </p:cNvPr>
            <p:cNvGrpSpPr/>
            <p:nvPr/>
          </p:nvGrpSpPr>
          <p:grpSpPr>
            <a:xfrm>
              <a:off x="7029325" y="3212563"/>
              <a:ext cx="956596" cy="944252"/>
              <a:chOff x="4343137" y="2948418"/>
              <a:chExt cx="1098904" cy="1084724"/>
            </a:xfrm>
          </p:grpSpPr>
          <p:sp>
            <p:nvSpPr>
              <p:cNvPr id="29" name="Google Shape;1618;p47">
                <a:extLst>
                  <a:ext uri="{FF2B5EF4-FFF2-40B4-BE49-F238E27FC236}">
                    <a16:creationId xmlns:a16="http://schemas.microsoft.com/office/drawing/2014/main" id="{E8578D74-8753-DE0B-11C7-4A6D8DD71393}"/>
                  </a:ext>
                </a:extLst>
              </p:cNvPr>
              <p:cNvSpPr/>
              <p:nvPr/>
            </p:nvSpPr>
            <p:spPr>
              <a:xfrm>
                <a:off x="4343137" y="2948418"/>
                <a:ext cx="1098904" cy="1084724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1" extrusionOk="0">
                    <a:moveTo>
                      <a:pt x="22862" y="0"/>
                    </a:moveTo>
                    <a:cubicBezTo>
                      <a:pt x="22092" y="0"/>
                      <a:pt x="21324" y="295"/>
                      <a:pt x="20741" y="884"/>
                    </a:cubicBezTo>
                    <a:lnTo>
                      <a:pt x="12871" y="8743"/>
                    </a:lnTo>
                    <a:cubicBezTo>
                      <a:pt x="12697" y="8917"/>
                      <a:pt x="12470" y="9001"/>
                      <a:pt x="12243" y="9001"/>
                    </a:cubicBezTo>
                    <a:cubicBezTo>
                      <a:pt x="11942" y="9001"/>
                      <a:pt x="11642" y="8854"/>
                      <a:pt x="11466" y="8576"/>
                    </a:cubicBezTo>
                    <a:cubicBezTo>
                      <a:pt x="11014" y="7861"/>
                      <a:pt x="10645" y="7099"/>
                      <a:pt x="10347" y="6302"/>
                    </a:cubicBezTo>
                    <a:cubicBezTo>
                      <a:pt x="10168" y="5814"/>
                      <a:pt x="9847" y="5373"/>
                      <a:pt x="9394" y="5028"/>
                    </a:cubicBezTo>
                    <a:cubicBezTo>
                      <a:pt x="8866" y="4619"/>
                      <a:pt x="8248" y="4413"/>
                      <a:pt x="7630" y="4413"/>
                    </a:cubicBezTo>
                    <a:cubicBezTo>
                      <a:pt x="7078" y="4413"/>
                      <a:pt x="6525" y="4577"/>
                      <a:pt x="6037" y="4909"/>
                    </a:cubicBezTo>
                    <a:cubicBezTo>
                      <a:pt x="4465" y="5968"/>
                      <a:pt x="4310" y="8123"/>
                      <a:pt x="5584" y="9385"/>
                    </a:cubicBezTo>
                    <a:cubicBezTo>
                      <a:pt x="5894" y="9695"/>
                      <a:pt x="6251" y="9921"/>
                      <a:pt x="6632" y="10064"/>
                    </a:cubicBezTo>
                    <a:cubicBezTo>
                      <a:pt x="7418" y="10350"/>
                      <a:pt x="8180" y="10707"/>
                      <a:pt x="8882" y="11159"/>
                    </a:cubicBezTo>
                    <a:cubicBezTo>
                      <a:pt x="9382" y="11469"/>
                      <a:pt x="9466" y="12148"/>
                      <a:pt x="9049" y="12564"/>
                    </a:cubicBezTo>
                    <a:lnTo>
                      <a:pt x="1179" y="20434"/>
                    </a:lnTo>
                    <a:cubicBezTo>
                      <a:pt x="0" y="21613"/>
                      <a:pt x="0" y="23518"/>
                      <a:pt x="1179" y="24697"/>
                    </a:cubicBezTo>
                    <a:lnTo>
                      <a:pt x="20741" y="44247"/>
                    </a:lnTo>
                    <a:cubicBezTo>
                      <a:pt x="21324" y="44836"/>
                      <a:pt x="22092" y="45131"/>
                      <a:pt x="22862" y="45131"/>
                    </a:cubicBezTo>
                    <a:cubicBezTo>
                      <a:pt x="23631" y="45131"/>
                      <a:pt x="24402" y="44836"/>
                      <a:pt x="24992" y="44247"/>
                    </a:cubicBezTo>
                    <a:lnTo>
                      <a:pt x="44554" y="24697"/>
                    </a:lnTo>
                    <a:cubicBezTo>
                      <a:pt x="45720" y="23518"/>
                      <a:pt x="45720" y="21613"/>
                      <a:pt x="44554" y="20434"/>
                    </a:cubicBezTo>
                    <a:lnTo>
                      <a:pt x="24992" y="884"/>
                    </a:lnTo>
                    <a:cubicBezTo>
                      <a:pt x="24402" y="295"/>
                      <a:pt x="23631" y="0"/>
                      <a:pt x="22862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1619;p47">
                <a:extLst>
                  <a:ext uri="{FF2B5EF4-FFF2-40B4-BE49-F238E27FC236}">
                    <a16:creationId xmlns:a16="http://schemas.microsoft.com/office/drawing/2014/main" id="{21927150-608B-934F-DB78-7C0876811B41}"/>
                  </a:ext>
                </a:extLst>
              </p:cNvPr>
              <p:cNvSpPr/>
              <p:nvPr/>
            </p:nvSpPr>
            <p:spPr>
              <a:xfrm>
                <a:off x="5065741" y="3026769"/>
                <a:ext cx="287338" cy="287338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55" extrusionOk="0">
                    <a:moveTo>
                      <a:pt x="5978" y="1"/>
                    </a:moveTo>
                    <a:cubicBezTo>
                      <a:pt x="2680" y="1"/>
                      <a:pt x="1" y="2679"/>
                      <a:pt x="1" y="5978"/>
                    </a:cubicBezTo>
                    <a:cubicBezTo>
                      <a:pt x="1" y="9276"/>
                      <a:pt x="2680" y="11954"/>
                      <a:pt x="5978" y="11954"/>
                    </a:cubicBezTo>
                    <a:cubicBezTo>
                      <a:pt x="9276" y="11954"/>
                      <a:pt x="11955" y="9276"/>
                      <a:pt x="11955" y="5978"/>
                    </a:cubicBezTo>
                    <a:cubicBezTo>
                      <a:pt x="11955" y="2679"/>
                      <a:pt x="9276" y="1"/>
                      <a:pt x="5978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" name="Google Shape;1624;p47">
              <a:extLst>
                <a:ext uri="{FF2B5EF4-FFF2-40B4-BE49-F238E27FC236}">
                  <a16:creationId xmlns:a16="http://schemas.microsoft.com/office/drawing/2014/main" id="{F792B6D4-E28F-97C9-5A5D-830E83214022}"/>
                </a:ext>
              </a:extLst>
            </p:cNvPr>
            <p:cNvGrpSpPr/>
            <p:nvPr/>
          </p:nvGrpSpPr>
          <p:grpSpPr>
            <a:xfrm>
              <a:off x="6568569" y="3740801"/>
              <a:ext cx="956596" cy="944315"/>
              <a:chOff x="3813838" y="3555239"/>
              <a:chExt cx="1098904" cy="1084796"/>
            </a:xfrm>
          </p:grpSpPr>
          <p:sp>
            <p:nvSpPr>
              <p:cNvPr id="23" name="Google Shape;1625;p47">
                <a:extLst>
                  <a:ext uri="{FF2B5EF4-FFF2-40B4-BE49-F238E27FC236}">
                    <a16:creationId xmlns:a16="http://schemas.microsoft.com/office/drawing/2014/main" id="{0CF31088-E018-2B7A-E7C6-049DC54BC2CC}"/>
                  </a:ext>
                </a:extLst>
              </p:cNvPr>
              <p:cNvSpPr/>
              <p:nvPr/>
            </p:nvSpPr>
            <p:spPr>
              <a:xfrm>
                <a:off x="3813838" y="3555239"/>
                <a:ext cx="1098904" cy="1084796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4" extrusionOk="0">
                    <a:moveTo>
                      <a:pt x="22862" y="0"/>
                    </a:moveTo>
                    <a:cubicBezTo>
                      <a:pt x="22093" y="0"/>
                      <a:pt x="21325" y="295"/>
                      <a:pt x="20741" y="884"/>
                    </a:cubicBezTo>
                    <a:lnTo>
                      <a:pt x="1179" y="20446"/>
                    </a:lnTo>
                    <a:cubicBezTo>
                      <a:pt x="1" y="21613"/>
                      <a:pt x="1" y="23518"/>
                      <a:pt x="1179" y="24697"/>
                    </a:cubicBezTo>
                    <a:lnTo>
                      <a:pt x="20741" y="44259"/>
                    </a:lnTo>
                    <a:cubicBezTo>
                      <a:pt x="21325" y="44842"/>
                      <a:pt x="22093" y="45134"/>
                      <a:pt x="22862" y="45134"/>
                    </a:cubicBezTo>
                    <a:cubicBezTo>
                      <a:pt x="23631" y="45134"/>
                      <a:pt x="24402" y="44842"/>
                      <a:pt x="24992" y="44259"/>
                    </a:cubicBezTo>
                    <a:lnTo>
                      <a:pt x="44554" y="24697"/>
                    </a:lnTo>
                    <a:cubicBezTo>
                      <a:pt x="45721" y="23518"/>
                      <a:pt x="45721" y="21613"/>
                      <a:pt x="44554" y="20446"/>
                    </a:cubicBezTo>
                    <a:lnTo>
                      <a:pt x="36684" y="12576"/>
                    </a:lnTo>
                    <a:cubicBezTo>
                      <a:pt x="36279" y="12171"/>
                      <a:pt x="36362" y="11481"/>
                      <a:pt x="36850" y="11171"/>
                    </a:cubicBezTo>
                    <a:cubicBezTo>
                      <a:pt x="37565" y="10719"/>
                      <a:pt x="38327" y="10362"/>
                      <a:pt x="39124" y="10052"/>
                    </a:cubicBezTo>
                    <a:cubicBezTo>
                      <a:pt x="39613" y="9874"/>
                      <a:pt x="40053" y="9552"/>
                      <a:pt x="40410" y="9100"/>
                    </a:cubicBezTo>
                    <a:cubicBezTo>
                      <a:pt x="41172" y="8111"/>
                      <a:pt x="41220" y="6778"/>
                      <a:pt x="40518" y="5742"/>
                    </a:cubicBezTo>
                    <a:cubicBezTo>
                      <a:pt x="39931" y="4872"/>
                      <a:pt x="39013" y="4437"/>
                      <a:pt x="38094" y="4437"/>
                    </a:cubicBezTo>
                    <a:cubicBezTo>
                      <a:pt x="37352" y="4437"/>
                      <a:pt x="36610" y="4721"/>
                      <a:pt x="36041" y="5290"/>
                    </a:cubicBezTo>
                    <a:cubicBezTo>
                      <a:pt x="35731" y="5599"/>
                      <a:pt x="35505" y="5956"/>
                      <a:pt x="35362" y="6337"/>
                    </a:cubicBezTo>
                    <a:cubicBezTo>
                      <a:pt x="35076" y="7135"/>
                      <a:pt x="34719" y="7885"/>
                      <a:pt x="34267" y="8588"/>
                    </a:cubicBezTo>
                    <a:cubicBezTo>
                      <a:pt x="34091" y="8872"/>
                      <a:pt x="33796" y="9021"/>
                      <a:pt x="33498" y="9021"/>
                    </a:cubicBezTo>
                    <a:cubicBezTo>
                      <a:pt x="33271" y="9021"/>
                      <a:pt x="33042" y="8934"/>
                      <a:pt x="32862" y="8754"/>
                    </a:cubicBezTo>
                    <a:lnTo>
                      <a:pt x="24992" y="884"/>
                    </a:lnTo>
                    <a:cubicBezTo>
                      <a:pt x="24402" y="295"/>
                      <a:pt x="23631" y="0"/>
                      <a:pt x="22862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1626;p47">
                <a:extLst>
                  <a:ext uri="{FF2B5EF4-FFF2-40B4-BE49-F238E27FC236}">
                    <a16:creationId xmlns:a16="http://schemas.microsoft.com/office/drawing/2014/main" id="{65DAF691-D04A-120D-35EA-853C60B3409A}"/>
                  </a:ext>
                </a:extLst>
              </p:cNvPr>
              <p:cNvSpPr/>
              <p:nvPr/>
            </p:nvSpPr>
            <p:spPr>
              <a:xfrm>
                <a:off x="3887041" y="3641743"/>
                <a:ext cx="287338" cy="287026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42" extrusionOk="0">
                    <a:moveTo>
                      <a:pt x="5978" y="0"/>
                    </a:moveTo>
                    <a:cubicBezTo>
                      <a:pt x="2680" y="0"/>
                      <a:pt x="1" y="2667"/>
                      <a:pt x="1" y="5977"/>
                    </a:cubicBezTo>
                    <a:cubicBezTo>
                      <a:pt x="1" y="9275"/>
                      <a:pt x="2680" y="11942"/>
                      <a:pt x="5978" y="11942"/>
                    </a:cubicBezTo>
                    <a:cubicBezTo>
                      <a:pt x="9276" y="11942"/>
                      <a:pt x="11955" y="9275"/>
                      <a:pt x="11955" y="5977"/>
                    </a:cubicBezTo>
                    <a:cubicBezTo>
                      <a:pt x="11955" y="2667"/>
                      <a:pt x="9276" y="0"/>
                      <a:pt x="5978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52D20A-DB21-FF57-6CA3-B93FC9FFD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354623" y="1197826"/>
            <a:ext cx="2672598" cy="475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541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ct Management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BB831"/>
      </a:accent1>
      <a:accent2>
        <a:srgbClr val="FB8569"/>
      </a:accent2>
      <a:accent3>
        <a:srgbClr val="FB569C"/>
      </a:accent3>
      <a:accent4>
        <a:srgbClr val="E850E0"/>
      </a:accent4>
      <a:accent5>
        <a:srgbClr val="8225E2"/>
      </a:accent5>
      <a:accent6>
        <a:srgbClr val="9C27B0"/>
      </a:accent6>
      <a:hlink>
        <a:srgbClr val="FBB83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7E4133534B7BE45A79F00FA130F02DB" ma:contentTypeVersion="8" ma:contentTypeDescription="Создание документа." ma:contentTypeScope="" ma:versionID="c0d91b9e11b408d40997a64d9c0c67cf">
  <xsd:schema xmlns:xsd="http://www.w3.org/2001/XMLSchema" xmlns:xs="http://www.w3.org/2001/XMLSchema" xmlns:p="http://schemas.microsoft.com/office/2006/metadata/properties" xmlns:ns2="f38bbf9f-efc5-4d33-ad88-c8835f161399" targetNamespace="http://schemas.microsoft.com/office/2006/metadata/properties" ma:root="true" ma:fieldsID="a8647e01d6e0a4729f84713c4a02dd06" ns2:_="">
    <xsd:import namespace="f38bbf9f-efc5-4d33-ad88-c8835f1613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8bbf9f-efc5-4d33-ad88-c8835f1613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289702-F7B5-4658-B041-7EAA073C5A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B5F665-7B13-4191-9773-75A9E0D5FD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8bbf9f-efc5-4d33-ad88-c8835f1613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C80A1A-3D6C-4BA9-BA70-C2759CD48C1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1128</TotalTime>
  <Words>429</Words>
  <Application>Microsoft Office PowerPoint</Application>
  <PresentationFormat>Широкоэкранный</PresentationFormat>
  <Paragraphs>71</Paragraphs>
  <Slides>13</Slides>
  <Notes>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Aptos Display</vt:lpstr>
      <vt:lpstr>Arial</vt:lpstr>
      <vt:lpstr>Calibri</vt:lpstr>
      <vt:lpstr>Calibri Light</vt:lpstr>
      <vt:lpstr>Fira Sans Extra Condensed</vt:lpstr>
      <vt:lpstr>Fira Sans Extra Condensed Medium</vt:lpstr>
      <vt:lpstr>Fira Sans Extra Condensed SemiBold</vt:lpstr>
      <vt:lpstr>Roboto</vt:lpstr>
      <vt:lpstr>Тема Office</vt:lpstr>
      <vt:lpstr>Project Management Infographics by Slidesgo</vt:lpstr>
      <vt:lpstr>С6 «Серия подкастов и видеороликов для родителей детей с особенностями развития»</vt:lpstr>
      <vt:lpstr> АНО "Ресурсный центр инклюзивных практик "СОДЕЙСТВИЕ"</vt:lpstr>
      <vt:lpstr>Целевая аудитория</vt:lpstr>
      <vt:lpstr>Какие задачи мы решаем:</vt:lpstr>
      <vt:lpstr>Презентация PowerPoint</vt:lpstr>
      <vt:lpstr>Презентация PowerPoint</vt:lpstr>
      <vt:lpstr>Презентация PowerPoint</vt:lpstr>
      <vt:lpstr>Заказчик и наше решение:</vt:lpstr>
      <vt:lpstr>То, к чему мы стремимся:</vt:lpstr>
      <vt:lpstr>Опыт</vt:lpstr>
      <vt:lpstr>Команда</vt:lpstr>
      <vt:lpstr>Вопросы к экспертам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С6 «Серия подкастов и видеороликов для родителей детей с особенностями развития»</dc:title>
  <dc:creator>Иван Зайцев</dc:creator>
  <cp:lastModifiedBy>Виолетта Юмакова</cp:lastModifiedBy>
  <cp:revision>38</cp:revision>
  <dcterms:created xsi:type="dcterms:W3CDTF">2024-10-22T21:10:28Z</dcterms:created>
  <dcterms:modified xsi:type="dcterms:W3CDTF">2024-11-30T11:30:55Z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0x01010037E4133534B7BE45A79F00FA130F02DB</vt:lpwstr>
  </property>
</Properties>
</file>