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8" r:id="rId4"/>
    <p:sldId id="259" r:id="rId5"/>
    <p:sldId id="268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83732" y="2365210"/>
            <a:ext cx="8915399" cy="811127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Северные экстракты: технология переработки лесного сырья для функциональной косметики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56884" y="4777379"/>
            <a:ext cx="39303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Команда: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ТайгаБиоЛаб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 Мандаров Владимир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Владимирович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Участники: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Стрекаловский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Любомир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Гаврильевич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Алексеева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Анна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Альбертовна</a:t>
            </a:r>
            <a:endParaRPr lang="ru-RU" sz="12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93432" y="129479"/>
            <a:ext cx="6096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ФГБОУ ВО «Арктический государственный агротехнологический</a:t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университет»</a:t>
            </a:r>
          </a:p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лесного комплекса и землеустройства</a:t>
            </a:r>
          </a:p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Технология и оборудование лесного комплекса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object 39"/>
          <p:cNvPicPr/>
          <p:nvPr/>
        </p:nvPicPr>
        <p:blipFill>
          <a:blip r:embed="rId2"/>
          <a:stretch/>
        </p:blipFill>
        <p:spPr bwMode="auto">
          <a:xfrm>
            <a:off x="370838" y="136029"/>
            <a:ext cx="759691" cy="769908"/>
          </a:xfrm>
          <a:prstGeom prst="rect">
            <a:avLst/>
          </a:prstGeom>
        </p:spPr>
      </p:pic>
      <p:pic>
        <p:nvPicPr>
          <p:cNvPr id="25" name="object 20"/>
          <p:cNvPicPr/>
          <p:nvPr/>
        </p:nvPicPr>
        <p:blipFill>
          <a:blip r:embed="rId3"/>
          <a:stretch/>
        </p:blipFill>
        <p:spPr bwMode="auto">
          <a:xfrm>
            <a:off x="2857937" y="129479"/>
            <a:ext cx="1273489" cy="776458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258016" y="136029"/>
            <a:ext cx="1426995" cy="76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25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ПЛАНЫ РАЗВИТИЯ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7097979"/>
              </p:ext>
            </p:extLst>
          </p:nvPr>
        </p:nvGraphicFramePr>
        <p:xfrm>
          <a:off x="4322193" y="1905000"/>
          <a:ext cx="5453149" cy="400684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515079">
                  <a:extLst>
                    <a:ext uri="{9D8B030D-6E8A-4147-A177-3AD203B41FA5}">
                      <a16:colId xmlns:a16="http://schemas.microsoft.com/office/drawing/2014/main" val="87721182"/>
                    </a:ext>
                  </a:extLst>
                </a:gridCol>
                <a:gridCol w="2938070">
                  <a:extLst>
                    <a:ext uri="{9D8B030D-6E8A-4147-A177-3AD203B41FA5}">
                      <a16:colId xmlns:a16="http://schemas.microsoft.com/office/drawing/2014/main" val="3497766498"/>
                    </a:ext>
                  </a:extLst>
                </a:gridCol>
              </a:tblGrid>
              <a:tr h="2765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Направление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49" marR="7049" marT="70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Ближайшие шаги (6–12 месяцев)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49" marR="7049" marT="7049" marB="0" anchor="ctr"/>
                </a:tc>
                <a:extLst>
                  <a:ext uri="{0D108BD9-81ED-4DB2-BD59-A6C34878D82A}">
                    <a16:rowId xmlns:a16="http://schemas.microsoft.com/office/drawing/2014/main" val="111278890"/>
                  </a:ext>
                </a:extLst>
              </a:tr>
              <a:tr h="10914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Исследования и разработка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49" marR="7049" marT="70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Довести TRL до 6 </a:t>
                      </a:r>
                      <a:br>
                        <a:rPr lang="ru-RU" sz="9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(пилотная установка, оптимизация режимов, масштабирование).</a:t>
                      </a:r>
                      <a:br>
                        <a:rPr lang="ru-RU" sz="9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 Расширить сырьевую линейку </a:t>
                      </a:r>
                      <a:br>
                        <a:rPr lang="ru-RU" sz="9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(кедровая скорлупа, лишайники).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49" marR="7049" marT="7049" marB="0" anchor="ctr"/>
                </a:tc>
                <a:extLst>
                  <a:ext uri="{0D108BD9-81ED-4DB2-BD59-A6C34878D82A}">
                    <a16:rowId xmlns:a16="http://schemas.microsoft.com/office/drawing/2014/main" val="3747670901"/>
                  </a:ext>
                </a:extLst>
              </a:tr>
              <a:tr h="747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Защита интеллектуальной </a:t>
                      </a:r>
                      <a:br>
                        <a:rPr lang="ru-RU" sz="9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собственности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49" marR="7049" marT="70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Патентование способа комплексной экстракции</a:t>
                      </a:r>
                      <a:br>
                        <a:rPr lang="ru-RU" sz="9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 БАВ из отходов лесопиления. </a:t>
                      </a:r>
                      <a:br>
                        <a:rPr lang="ru-RU" sz="9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Регистрация товарного знака «ТайгаБиоЛаб».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49" marR="7049" marT="7049" marB="0" anchor="ctr"/>
                </a:tc>
                <a:extLst>
                  <a:ext uri="{0D108BD9-81ED-4DB2-BD59-A6C34878D82A}">
                    <a16:rowId xmlns:a16="http://schemas.microsoft.com/office/drawing/2014/main" val="3664110254"/>
                  </a:ext>
                </a:extLst>
              </a:tr>
              <a:tr h="11512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Маркетинг, внедрение </a:t>
                      </a:r>
                      <a:br>
                        <a:rPr lang="ru-RU" sz="9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и продвижение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49" marR="7049" marT="70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Участие в выставках InterCHARM, BioCosmetic. </a:t>
                      </a:r>
                      <a:br>
                        <a:rPr lang="ru-RU" sz="9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Бесплатная раздача образцов B2B-клиентам. </a:t>
                      </a:r>
                      <a:br>
                        <a:rPr lang="ru-RU" sz="9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Создание каналов в Telegram, Whatsapp, MAX (разбор составов).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49" marR="7049" marT="7049" marB="0" anchor="ctr"/>
                </a:tc>
                <a:extLst>
                  <a:ext uri="{0D108BD9-81ED-4DB2-BD59-A6C34878D82A}">
                    <a16:rowId xmlns:a16="http://schemas.microsoft.com/office/drawing/2014/main" val="770407454"/>
                  </a:ext>
                </a:extLst>
              </a:tr>
              <a:tr h="7400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Привлечение инвестиций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49" marR="7049" marT="70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Грант Фонда содействия инновациям. </a:t>
                      </a:r>
                      <a:br>
                        <a:rPr lang="ru-RU" sz="900" u="none" strike="noStrike" dirty="0">
                          <a:effectLst/>
                        </a:rPr>
                      </a:br>
                      <a:r>
                        <a:rPr lang="ru-RU" sz="900" u="none" strike="noStrike" dirty="0">
                          <a:effectLst/>
                        </a:rPr>
                        <a:t>Поиск частного инвестора под </a:t>
                      </a:r>
                      <a:br>
                        <a:rPr lang="ru-RU" sz="900" u="none" strike="noStrike" dirty="0">
                          <a:effectLst/>
                        </a:rPr>
                      </a:br>
                      <a:r>
                        <a:rPr lang="ru-RU" sz="900" u="none" strike="noStrike" dirty="0">
                          <a:effectLst/>
                        </a:rPr>
                        <a:t>пилотную установку.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49" marR="7049" marT="7049" marB="0" anchor="ctr"/>
                </a:tc>
                <a:extLst>
                  <a:ext uri="{0D108BD9-81ED-4DB2-BD59-A6C34878D82A}">
                    <a16:rowId xmlns:a16="http://schemas.microsoft.com/office/drawing/2014/main" val="2807737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497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4540209"/>
              </p:ext>
            </p:extLst>
          </p:nvPr>
        </p:nvGraphicFramePr>
        <p:xfrm>
          <a:off x="3341291" y="1590140"/>
          <a:ext cx="7414953" cy="3918478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471651">
                  <a:extLst>
                    <a:ext uri="{9D8B030D-6E8A-4147-A177-3AD203B41FA5}">
                      <a16:colId xmlns:a16="http://schemas.microsoft.com/office/drawing/2014/main" val="2005069250"/>
                    </a:ext>
                  </a:extLst>
                </a:gridCol>
                <a:gridCol w="2471651">
                  <a:extLst>
                    <a:ext uri="{9D8B030D-6E8A-4147-A177-3AD203B41FA5}">
                      <a16:colId xmlns:a16="http://schemas.microsoft.com/office/drawing/2014/main" val="2465037822"/>
                    </a:ext>
                  </a:extLst>
                </a:gridCol>
                <a:gridCol w="2471651">
                  <a:extLst>
                    <a:ext uri="{9D8B030D-6E8A-4147-A177-3AD203B41FA5}">
                      <a16:colId xmlns:a16="http://schemas.microsoft.com/office/drawing/2014/main" val="385412081"/>
                    </a:ext>
                  </a:extLst>
                </a:gridCol>
              </a:tblGrid>
              <a:tr h="20170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53" marR="41588" marT="25992" marB="259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Конкретный запрос</a:t>
                      </a:r>
                      <a:endParaRPr lang="ru-RU" sz="12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88" marR="41588" marT="25992" marB="259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Обоснование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88" marR="41588" marT="25992" marB="25992" anchor="ctr"/>
                </a:tc>
                <a:extLst>
                  <a:ext uri="{0D108BD9-81ED-4DB2-BD59-A6C34878D82A}">
                    <a16:rowId xmlns:a16="http://schemas.microsoft.com/office/drawing/2014/main" val="563545534"/>
                  </a:ext>
                </a:extLst>
              </a:tr>
              <a:tr h="875423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Финансирование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53" marR="41588" marT="25992" marB="25992" anchor="ctr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3 200 000 руб.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88" marR="41588" marT="25992" marB="25992" anchor="ctr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Изготовление пилотного экстрактора (1,8 млн), покупка аналитического оборудования (ВЭЖХ – 1 млн), сырьё и реактивы (0,4 млн).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88" marR="24953" marT="25992" marB="25992" anchor="ctr"/>
                </a:tc>
                <a:extLst>
                  <a:ext uri="{0D108BD9-81ED-4DB2-BD59-A6C34878D82A}">
                    <a16:rowId xmlns:a16="http://schemas.microsoft.com/office/drawing/2014/main" val="1619621144"/>
                  </a:ext>
                </a:extLst>
              </a:tr>
              <a:tr h="875423">
                <a:tc>
                  <a:txBody>
                    <a:bodyPr/>
                    <a:lstStyle/>
                    <a:p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Компетенции и экспертиза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53" marR="41588" marT="25992" marB="25992" anchor="ctr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 по масштабированию экстракции (CO₂-методы), специалист по сертификации косметической продукции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88" marR="41588" marT="25992" marB="25992" anchor="ctr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перехода от лабораторных 5 л к 100 л нужен инжиниринг. Для вывода на рынок – регистрационные удостоверения.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88" marR="24953" marT="25992" marB="25992" anchor="ctr"/>
                </a:tc>
                <a:extLst>
                  <a:ext uri="{0D108BD9-81ED-4DB2-BD59-A6C34878D82A}">
                    <a16:rowId xmlns:a16="http://schemas.microsoft.com/office/drawing/2014/main" val="2935018255"/>
                  </a:ext>
                </a:extLst>
              </a:tr>
              <a:tr h="950281">
                <a:tc>
                  <a:txBody>
                    <a:bodyPr/>
                    <a:lstStyle/>
                    <a:p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Продвижение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53" marR="41588" marT="25992" marB="25992" anchor="ctr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профильных выставках на условиях стартап-зоны (бесплатный стенд), рефералы от акселератора к крупным косметическим холдингам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88" marR="41588" marT="25992" marB="25992" anchor="ctr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Поможет сократить цикл продажи B2B с 9 до 3 месяцев.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88" marR="24953" marT="25992" marB="25992" anchor="ctr"/>
                </a:tc>
                <a:extLst>
                  <a:ext uri="{0D108BD9-81ED-4DB2-BD59-A6C34878D82A}">
                    <a16:rowId xmlns:a16="http://schemas.microsoft.com/office/drawing/2014/main" val="2774745255"/>
                  </a:ext>
                </a:extLst>
              </a:tr>
              <a:tr h="875423">
                <a:tc>
                  <a:txBody>
                    <a:bodyPr/>
                    <a:lstStyle/>
                    <a:p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Нетворкинг и партнерства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53" marR="41588" marT="25992" marB="25992" anchor="ctr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Контакт с лесопромышленными холдингами (например, «СЛДК», «Илим») для получения отходов на постоянной основе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88" marR="41588" marT="25992" marB="25992" anchor="ctr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Обеспечит сырьевую безопасность и снижение затрат.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88" marR="24953" marT="25992" marB="25992" anchor="ctr"/>
                </a:tc>
                <a:extLst>
                  <a:ext uri="{0D108BD9-81ED-4DB2-BD59-A6C34878D82A}">
                    <a16:rowId xmlns:a16="http://schemas.microsoft.com/office/drawing/2014/main" val="31149133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509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8799" y="2677500"/>
            <a:ext cx="5748970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26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4398" y="1709651"/>
            <a:ext cx="8915400" cy="377762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Потребители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натуральной косметики не доверяют составам (зеленый маркетинг, неполная очистка), сталкиваются с низкой эффективностью органических средств и высокой стоимостью качественных продуктов. Производители косметики зависят от импортного сырья (экстракты, активные компоненты) и не используют потенциал местных лесных ресурсов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Как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решается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сейчас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методы: закупка готовых импортных экстрактов (Франция, Германия, Корея) или синтетических аналогов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Прямые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экстракты растений из тепличных или дикорастущих культур (эфирные масла,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гидролаты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но без глубокой переработки отходов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лесопромысла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Косвенные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косметика с заявленными натуральными компонентами, но часто с низкой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биодоступностью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05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РЕШЕНИЕ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6458" y="1905000"/>
            <a:ext cx="4197927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dirty="0" smtClean="0"/>
              <a:t>	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Суть решения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Разработка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собственной малотоннажной технологии глубокой переработки лесного сырья (хвоя, кора, дикоросы, древесные отходы) с получением стандартизированных биологически активных экстрактов. На их основе создание линейки функциональной косметики (шампунь, кондиционер, увлажняющие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уходовые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средства) с высокой эффективностью и прозрачным составом.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5902450"/>
              </p:ext>
            </p:extLst>
          </p:nvPr>
        </p:nvGraphicFramePr>
        <p:xfrm>
          <a:off x="5576888" y="1738313"/>
          <a:ext cx="5243512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Лист" r:id="rId3" imgW="4848229" imgH="3352658" progId="Excel.Sheet.12">
                  <p:embed/>
                </p:oleObj>
              </mc:Choice>
              <mc:Fallback>
                <p:oleObj name="Лист" r:id="rId3" imgW="4848229" imgH="335265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76888" y="1738313"/>
                        <a:ext cx="5243512" cy="335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001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ТЕХНОЛОГИЧЕСКОЕ ЯДРО ПРОЕКТА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технологического ядра</a:t>
            </a:r>
            <a:endParaRPr lang="ru-RU" sz="1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Сырьевая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база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доступное лесное сырье (хвоя сосны/пихты/кедра, берёзовая кора, лиственничная губка, дикоросы – багульник, толокнянка, брусничник).</a:t>
            </a:r>
          </a:p>
          <a:p>
            <a:pPr algn="just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экстракции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комбинация водно-спиртовой и щадящей CO₂-экстракции (для сохранения термолабильных соединений).</a:t>
            </a:r>
          </a:p>
          <a:p>
            <a:pPr algn="just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Аппаратное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пилотный экстрактор с регулируемыми параметрами (температура, давление, время, соотношение сырьё-растворитель).</a:t>
            </a:r>
          </a:p>
          <a:p>
            <a:pPr algn="just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Технологическая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Предобработка (сушка, помол)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Экстракция в 2 цикла (первый – полярные БАВ, второй – </a:t>
            </a:r>
            <a:r>
              <a:rPr lang="ru-RU" sz="1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липофильные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Фильтрация, удаление растворителя (рециркуляция спирта)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Лиофилизация для получения сухого порошка (стабильность)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Стандартизация по содержанию </a:t>
            </a:r>
            <a:r>
              <a:rPr lang="ru-RU" sz="1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флавоноидов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/дубильных веществ.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962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КОНКУРЕНТЫ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9697338"/>
              </p:ext>
            </p:extLst>
          </p:nvPr>
        </p:nvGraphicFramePr>
        <p:xfrm>
          <a:off x="3225338" y="1770608"/>
          <a:ext cx="7250879" cy="4141242"/>
        </p:xfrm>
        <a:graphic>
          <a:graphicData uri="http://schemas.openxmlformats.org/drawingml/2006/table">
            <a:tbl>
              <a:tblPr/>
              <a:tblGrid>
                <a:gridCol w="1850341">
                  <a:extLst>
                    <a:ext uri="{9D8B030D-6E8A-4147-A177-3AD203B41FA5}">
                      <a16:colId xmlns:a16="http://schemas.microsoft.com/office/drawing/2014/main" val="3731488476"/>
                    </a:ext>
                  </a:extLst>
                </a:gridCol>
                <a:gridCol w="1314103">
                  <a:extLst>
                    <a:ext uri="{9D8B030D-6E8A-4147-A177-3AD203B41FA5}">
                      <a16:colId xmlns:a16="http://schemas.microsoft.com/office/drawing/2014/main" val="465080092"/>
                    </a:ext>
                  </a:extLst>
                </a:gridCol>
                <a:gridCol w="1458229">
                  <a:extLst>
                    <a:ext uri="{9D8B030D-6E8A-4147-A177-3AD203B41FA5}">
                      <a16:colId xmlns:a16="http://schemas.microsoft.com/office/drawing/2014/main" val="256315156"/>
                    </a:ext>
                  </a:extLst>
                </a:gridCol>
                <a:gridCol w="1314103">
                  <a:extLst>
                    <a:ext uri="{9D8B030D-6E8A-4147-A177-3AD203B41FA5}">
                      <a16:colId xmlns:a16="http://schemas.microsoft.com/office/drawing/2014/main" val="2885493221"/>
                    </a:ext>
                  </a:extLst>
                </a:gridCol>
                <a:gridCol w="1314103">
                  <a:extLst>
                    <a:ext uri="{9D8B030D-6E8A-4147-A177-3AD203B41FA5}">
                      <a16:colId xmlns:a16="http://schemas.microsoft.com/office/drawing/2014/main" val="1703727351"/>
                    </a:ext>
                  </a:extLst>
                </a:gridCol>
              </a:tblGrid>
              <a:tr h="2505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Компания / Продукт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Страна / Регион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Форма / Тип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Сырьё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Локализация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3549267"/>
                  </a:ext>
                </a:extLst>
              </a:tr>
              <a:tr h="5209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Elixens </a:t>
                      </a:r>
                      <a:b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экстракт сосны)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Франция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жидкий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хвоя плантаций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импорт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5679494"/>
                  </a:ext>
                </a:extLst>
              </a:tr>
              <a:tr h="4352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Symrise </a:t>
                      </a:r>
                      <a:b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(SymVital®)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Германия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порошок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зелёный чай / сосна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импорт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945219"/>
                  </a:ext>
                </a:extLst>
              </a:tr>
              <a:tr h="4681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Экстракты </a:t>
                      </a:r>
                      <a:b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«Русские корни»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РФ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жидкий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дикоросы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частичная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6746010"/>
                  </a:ext>
                </a:extLst>
              </a:tr>
              <a:tr h="4220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«Дикоросы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вечной мерзлоты»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Якутия (Нюрба)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гидролаты, </a:t>
                      </a:r>
                      <a:b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мыло, масла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таёжный </a:t>
                      </a:r>
                      <a:b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можжевельник, травы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частичная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311880"/>
                  </a:ext>
                </a:extLst>
              </a:tr>
              <a:tr h="4484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«Antuar»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Якутия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гидролаты, </a:t>
                      </a:r>
                      <a:b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уходовая косметика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можжевельник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частичная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8526539"/>
                  </a:ext>
                </a:extLst>
              </a:tr>
              <a:tr h="4484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«Забота Арктики»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Якутия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уходовая косметика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дикоросы </a:t>
                      </a:r>
                      <a:b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0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полная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0035645"/>
                  </a:ext>
                </a:extLst>
              </a:tr>
              <a:tr h="422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«EIGE»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Якутия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бытовая химия, </a:t>
                      </a:r>
                      <a:b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косметика, масла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натуральное сырьё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полная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254369"/>
                  </a:ext>
                </a:extLst>
              </a:tr>
              <a:tr h="7253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«ErikaSalus»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Якутия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уход за телом </a:t>
                      </a:r>
                      <a:b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и волосами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якутские травы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частичная</a:t>
                      </a:r>
                    </a:p>
                  </a:txBody>
                  <a:tcPr marL="6016" marR="6016" marT="6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9546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155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МОНЕТИЗАЦИИ, РЫНОК И ПОТРЕБИТЕЛИ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1" y="2133600"/>
            <a:ext cx="9073399" cy="4203032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Потенциальный потребитель</a:t>
            </a:r>
            <a:endParaRPr lang="ru-RU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B2B</a:t>
            </a: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технологи и закупщики косметических производств (объём закупок экстрактов от 50 кг/</a:t>
            </a:r>
            <a:r>
              <a:rPr lang="ru-RU" sz="3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B2C</a:t>
            </a: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конечные потребители 25–45 лет, ценящие </a:t>
            </a:r>
            <a:r>
              <a:rPr lang="ru-RU" sz="3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eco-beauty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готовые платить за доказанную эффективность и натуральный состав.</a:t>
            </a:r>
          </a:p>
          <a:p>
            <a:pPr algn="just">
              <a:lnSpc>
                <a:spcPct val="120000"/>
              </a:lnSpc>
            </a:pP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Путь коммерциализации</a:t>
            </a:r>
            <a:endParaRPr lang="ru-RU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Продажа экстрактов косметическим компаниям (пилотные партии → долгосрочные контракты).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Лицензирование технологии малотоннажного производства для других регионов.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B2C – маркетплейсы (WB, </a:t>
            </a:r>
            <a:r>
              <a:rPr lang="ru-RU" sz="3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Ozon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собственный интернет-магазин).</a:t>
            </a:r>
          </a:p>
          <a:p>
            <a:pPr algn="just">
              <a:lnSpc>
                <a:spcPct val="120000"/>
              </a:lnSpc>
            </a:pP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Объём продаж (план на 1-й год)</a:t>
            </a:r>
            <a:endParaRPr lang="ru-RU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B2B: 12 компаний × 100 кг экстракта = 1200 кг × 5000 </a:t>
            </a:r>
            <a:r>
              <a:rPr lang="ru-RU" sz="3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6 млн руб.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B2C: стартовая линейка (3 SKU) – 2000 шт/</a:t>
            </a:r>
            <a:r>
              <a:rPr lang="ru-RU" sz="3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× средний чек 500 </a:t>
            </a:r>
            <a:r>
              <a:rPr lang="ru-RU" sz="3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12 млн </a:t>
            </a:r>
            <a:r>
              <a:rPr lang="ru-RU" sz="3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/год.</a:t>
            </a:r>
            <a:b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 выручка (1 год): ≈ 18 млн руб.</a:t>
            </a:r>
            <a:endParaRPr lang="ru-RU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целевого рынка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Российский 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рынок натуральных косметических ингредиентов – 3,5 млрд руб. (2024), темп роста 15% год. Сегмент экстрактов хвойных и дикоросов – не менее 200 млн руб. Потенциал для </a:t>
            </a:r>
            <a:r>
              <a:rPr lang="ru-RU" sz="3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ТайгаБиоЛаб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занять 5–10% через 3 года.</a:t>
            </a:r>
          </a:p>
          <a:p>
            <a:pPr marL="0" indent="0" algn="just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69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КОМАНДА </a:t>
            </a:r>
            <a:br>
              <a:rPr lang="ru-RU" b="1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2648430"/>
              </p:ext>
            </p:extLst>
          </p:nvPr>
        </p:nvGraphicFramePr>
        <p:xfrm>
          <a:off x="4164252" y="1905000"/>
          <a:ext cx="5769032" cy="2203133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884516">
                  <a:extLst>
                    <a:ext uri="{9D8B030D-6E8A-4147-A177-3AD203B41FA5}">
                      <a16:colId xmlns:a16="http://schemas.microsoft.com/office/drawing/2014/main" val="713602257"/>
                    </a:ext>
                  </a:extLst>
                </a:gridCol>
                <a:gridCol w="2884516">
                  <a:extLst>
                    <a:ext uri="{9D8B030D-6E8A-4147-A177-3AD203B41FA5}">
                      <a16:colId xmlns:a16="http://schemas.microsoft.com/office/drawing/2014/main" val="599870338"/>
                    </a:ext>
                  </a:extLst>
                </a:gridCol>
              </a:tblGrid>
              <a:tr h="4308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ФИО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Роль в проекте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9063488"/>
                  </a:ext>
                </a:extLst>
              </a:tr>
              <a:tr h="5818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smtClean="0">
                          <a:effectLst/>
                        </a:rPr>
                        <a:t> 1.</a:t>
                      </a:r>
                      <a:r>
                        <a:rPr lang="ru-RU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100" u="none" strike="noStrike" dirty="0" smtClean="0">
                          <a:effectLst/>
                        </a:rPr>
                        <a:t>Мандаров </a:t>
                      </a:r>
                      <a:r>
                        <a:rPr lang="ru-RU" sz="1100" u="none" strike="noStrike" dirty="0">
                          <a:effectLst/>
                        </a:rPr>
                        <a:t>Владимир </a:t>
                      </a:r>
                      <a:br>
                        <a:rPr lang="ru-RU" sz="1100" u="none" strike="noStrike" dirty="0">
                          <a:effectLst/>
                        </a:rPr>
                      </a:br>
                      <a:r>
                        <a:rPr lang="ru-RU" sz="1100" u="none" strike="noStrike" dirty="0" smtClean="0">
                          <a:effectLst/>
                        </a:rPr>
                        <a:t> Владимирович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Руководитель проекта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1640690"/>
                  </a:ext>
                </a:extLst>
              </a:tr>
              <a:tr h="6296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smtClean="0">
                          <a:effectLst/>
                        </a:rPr>
                        <a:t> 2</a:t>
                      </a:r>
                      <a:r>
                        <a:rPr lang="en-US" sz="1100" u="none" strike="noStrike" dirty="0" smtClean="0">
                          <a:effectLst/>
                        </a:rPr>
                        <a:t>.</a:t>
                      </a:r>
                      <a:r>
                        <a:rPr lang="en-US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100" u="none" strike="noStrike" dirty="0" err="1" smtClean="0">
                          <a:effectLst/>
                        </a:rPr>
                        <a:t>Стрекаловский</a:t>
                      </a:r>
                      <a:r>
                        <a:rPr lang="ru-RU" sz="1100" u="none" strike="noStrike" dirty="0" smtClean="0">
                          <a:effectLst/>
                        </a:rPr>
                        <a:t> Любомир</a:t>
                      </a:r>
                    </a:p>
                    <a:p>
                      <a:pPr algn="l" fontAlgn="ctr"/>
                      <a:r>
                        <a:rPr lang="ru-RU" sz="1100" u="none" strike="noStrike" dirty="0" smtClean="0">
                          <a:effectLst/>
                        </a:rPr>
                        <a:t> </a:t>
                      </a:r>
                      <a:r>
                        <a:rPr lang="ru-RU" sz="1100" u="none" strike="noStrike" dirty="0" err="1" smtClean="0">
                          <a:effectLst/>
                        </a:rPr>
                        <a:t>Гаврильевич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Участник 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18729804"/>
                  </a:ext>
                </a:extLst>
              </a:tr>
              <a:tr h="560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3.</a:t>
                      </a:r>
                      <a:r>
                        <a:rPr lang="en-US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100" u="none" strike="noStrike" dirty="0" smtClean="0">
                          <a:effectLst/>
                        </a:rPr>
                        <a:t>Алексеева </a:t>
                      </a:r>
                      <a:r>
                        <a:rPr lang="ru-RU" sz="1100" u="none" strike="noStrike" dirty="0">
                          <a:effectLst/>
                        </a:rPr>
                        <a:t>Анна </a:t>
                      </a:r>
                      <a:br>
                        <a:rPr lang="ru-RU" sz="1100" u="none" strike="noStrike" dirty="0">
                          <a:effectLst/>
                        </a:rPr>
                      </a:br>
                      <a:r>
                        <a:rPr lang="ru-RU" sz="1100" u="none" strike="noStrike" dirty="0" smtClean="0">
                          <a:effectLst/>
                        </a:rPr>
                        <a:t> Альбертовна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Участник 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4860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90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ГОТОВНОСТИ ТЕХНОЛОГИИ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4052657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сделано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Проведён анализ сырьевой базы (хвоя сосны, лиственницы, берёзовая кора) –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флавоноиды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6–12% сухого веса.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Отработана водно-спиртовая экстракция на лабораторной установке (выход БАВ 85%).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Получены 3 лабораторных образца экстрактов (жидкий спиртовой, сухой порошок).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Проведены качественные реакции на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флавоноиды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дубильные вещества.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Разработаны прототипы шампуня и кондиционера (базовые формулы, тесты на стабильность – 7 дней при 45°C).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652279" y="2133600"/>
            <a:ext cx="3852333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Артефакты</a:t>
            </a:r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Протоколы экстракции (датированы, с подписями).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Фотографии лабораторной установки и образцов.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Предварительные результаты HPLC-анализа (определение рутина,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кверцетина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Письма о заинтересованности от 2 косметических компаний (скан).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82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ПРОГРЕСС ЗА ВРЕМЯ АКСЕЛЕРАЦИИ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499966" cy="3777622"/>
          </a:xfrm>
        </p:spPr>
        <p:txBody>
          <a:bodyPr/>
          <a:lstStyle/>
          <a:p>
            <a:pPr marL="0" indent="0" algn="just">
              <a:buNone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за период акселерации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Подтверждена актуальность проблемы через </a:t>
            </a:r>
            <a:r>
              <a:rPr lang="ru-RU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CustDev</a:t>
            </a:r>
            <a:r>
              <a:rPr lang="ru-RU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Заключено соглашение о намерениях с «Сибирским лес» на поставку сырья.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Разработана технологическая карта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экстракции.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Получены качественные образцы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экстрактов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Сформирована финансовая модель (калькуляция себестоимости на кг экстракта: сырьё – 300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вспомогательные материалы – 500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энергия+ЗП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1200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амортизация – 500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итого ~2500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/кг).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445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</TotalTime>
  <Words>605</Words>
  <Application>Microsoft Office PowerPoint</Application>
  <PresentationFormat>Широкоэкранный</PresentationFormat>
  <Paragraphs>142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Century Gothic</vt:lpstr>
      <vt:lpstr>Times New Roman</vt:lpstr>
      <vt:lpstr>Wingdings 3</vt:lpstr>
      <vt:lpstr>Легкий дым</vt:lpstr>
      <vt:lpstr>Лист</vt:lpstr>
      <vt:lpstr>Северные экстракты: технология переработки лесного сырья для функциональной косметики</vt:lpstr>
      <vt:lpstr>ПРОБЛЕМА</vt:lpstr>
      <vt:lpstr> РЕШЕНИЕ</vt:lpstr>
      <vt:lpstr>ТЕХНОЛОГИЧЕСКОЕ ЯДРО ПРОЕКТА </vt:lpstr>
      <vt:lpstr>КОНКУРЕНТЫ </vt:lpstr>
      <vt:lpstr>МОДЕЛЬ МОНЕТИЗАЦИИ, РЫНОК И ПОТРЕБИТЕЛИ </vt:lpstr>
      <vt:lpstr>КОМАНДА  </vt:lpstr>
      <vt:lpstr>УРОВЕНЬ ГОТОВНОСТИ ТЕХНОЛОГИИ</vt:lpstr>
      <vt:lpstr>ПРОГРЕСС ЗА ВРЕМЯ АКСЕЛЕРАЦИИ</vt:lpstr>
      <vt:lpstr>ПЛАНЫ РАЗВИТИЯ</vt:lpstr>
      <vt:lpstr>ЗАПРОС </vt:lpstr>
      <vt:lpstr>СПАСИБО ЗА ВНИМАНИЕ!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Северные экстракты: технология переработки лесного сырья для функциональной косметики</dc:title>
  <dc:creator>Класс 1.318</dc:creator>
  <cp:lastModifiedBy>Класс 1.318</cp:lastModifiedBy>
  <cp:revision>7</cp:revision>
  <dcterms:created xsi:type="dcterms:W3CDTF">2026-05-25T06:46:52Z</dcterms:created>
  <dcterms:modified xsi:type="dcterms:W3CDTF">2026-05-25T07:34:18Z</dcterms:modified>
</cp:coreProperties>
</file>