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  <p:embeddedFont>
      <p:font typeface="Poppins"/>
      <p:regular r:id="rId26"/>
      <p:bold r:id="rId27"/>
      <p:italic r:id="rId28"/>
      <p:boldItalic r:id="rId29"/>
    </p:embeddedFont>
    <p:embeddedFont>
      <p:font typeface="PT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0EFC1B-7441-434F-8DCD-7A310287999C}">
  <a:tblStyle styleId="{780EFC1B-7441-434F-8DCD-7A310287999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rgbClr val="4472C4">
              <a:alpha val="40000"/>
            </a:srgb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>
              <a:alpha val="40000"/>
            </a:srgb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4472C4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Lato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oppins-regular.fntdata"/><Relationship Id="rId25" Type="http://schemas.openxmlformats.org/officeDocument/2006/relationships/font" Target="fonts/Lato-boldItalic.fntdata"/><Relationship Id="rId28" Type="http://schemas.openxmlformats.org/officeDocument/2006/relationships/font" Target="fonts/Poppins-italic.fntdata"/><Relationship Id="rId27" Type="http://schemas.openxmlformats.org/officeDocument/2006/relationships/font" Target="fonts/Poppi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oppi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TSans-bold.fntdata"/><Relationship Id="rId30" Type="http://schemas.openxmlformats.org/officeDocument/2006/relationships/font" Target="fonts/PTSans-regular.fntdata"/><Relationship Id="rId11" Type="http://schemas.openxmlformats.org/officeDocument/2006/relationships/slide" Target="slides/slide5.xml"/><Relationship Id="rId33" Type="http://schemas.openxmlformats.org/officeDocument/2006/relationships/font" Target="fonts/PTSans-boldItalic.fntdata"/><Relationship Id="rId10" Type="http://schemas.openxmlformats.org/officeDocument/2006/relationships/slide" Target="slides/slide4.xml"/><Relationship Id="rId32" Type="http://schemas.openxmlformats.org/officeDocument/2006/relationships/font" Target="fonts/PT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3b28d7732c_1_1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g23b28d7732c_1_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3b28d7732c_1_1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23b28d7732c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583"/>
              <a:buFont typeface="Courier New"/>
              <a:buNone/>
            </a:pPr>
            <a:r>
              <a:rPr b="1" lang="ru" sz="1583">
                <a:solidFill>
                  <a:srgbClr val="595959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(ответы на ↑↑↑эти↑↑↑ вопросы можно вынести на отдельные слайды)</a:t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">
                <a:highlight>
                  <a:srgbClr val="FFFF00"/>
                </a:highlight>
              </a:rPr>
              <a:t>Другие примеры шаблона формулировки решения проектной задачи (выберите наиболее удобную вам):</a:t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47ecf8e9f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47ecf8e9f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ee434f6a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4ee434f6a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49abf1198d_0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249abf1198d_0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49abf119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49abf11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47ecf8e9f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47ecf8e9f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49abf1198d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49abf1198d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3b28d7732c_1_5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23b28d7732c_1_5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3b28d7732c_1_11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23b28d7732c_1_11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3b28d7732c_1_12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23b28d7732c_1_12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Slide">
  <p:cSld name="Default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3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26.jp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xL59b59lwj4O92XSVULRTR-zIZ9frtM3/vie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4.png"/><Relationship Id="rId8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Relationship Id="rId9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6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3" Type="http://schemas.openxmlformats.org/officeDocument/2006/relationships/image" Target="../media/image3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5" Type="http://schemas.openxmlformats.org/officeDocument/2006/relationships/image" Target="../media/image6.png"/><Relationship Id="rId14" Type="http://schemas.openxmlformats.org/officeDocument/2006/relationships/image" Target="../media/image2.png"/><Relationship Id="rId17" Type="http://schemas.openxmlformats.org/officeDocument/2006/relationships/image" Target="../media/image20.png"/><Relationship Id="rId16" Type="http://schemas.openxmlformats.org/officeDocument/2006/relationships/image" Target="../media/image4.png"/><Relationship Id="rId5" Type="http://schemas.openxmlformats.org/officeDocument/2006/relationships/image" Target="../media/image33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Relationship Id="rId8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/>
        </p:nvSpPr>
        <p:spPr>
          <a:xfrm>
            <a:off x="1441800" y="1126375"/>
            <a:ext cx="62604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i="1" lang="ru" sz="2400">
                <a:solidFill>
                  <a:srgbClr val="2F5496"/>
                </a:solidFill>
              </a:rPr>
              <a:t>Система постановки пространственных барьеров БАС</a:t>
            </a:r>
            <a:br>
              <a:rPr b="1" i="0" lang="ru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4"/>
          <p:cNvSpPr txBox="1"/>
          <p:nvPr/>
        </p:nvSpPr>
        <p:spPr>
          <a:xfrm>
            <a:off x="463924" y="3827131"/>
            <a:ext cx="69657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700">
                <a:solidFill>
                  <a:srgbClr val="2F5496"/>
                </a:solidFill>
              </a:rPr>
              <a:t>Команда</a:t>
            </a:r>
            <a:r>
              <a:rPr b="1" i="1" lang="ru" sz="1700" u="none" cap="none" strike="noStrike">
                <a:solidFill>
                  <a:srgbClr val="2F5496"/>
                </a:solidFill>
              </a:rPr>
              <a:t>: «</a:t>
            </a:r>
            <a:r>
              <a:rPr b="1" i="1" lang="ru" sz="1700">
                <a:solidFill>
                  <a:srgbClr val="2F5496"/>
                </a:solidFill>
              </a:rPr>
              <a:t>СППБ-БПЛА</a:t>
            </a:r>
            <a:r>
              <a:rPr b="1" i="1" lang="ru" sz="1700" u="none" cap="none" strike="noStrike">
                <a:solidFill>
                  <a:srgbClr val="2F5496"/>
                </a:solidFill>
              </a:rPr>
              <a:t>»</a:t>
            </a:r>
            <a:endParaRPr b="1" i="1" sz="1700">
              <a:solidFill>
                <a:srgbClr val="2F549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700">
                <a:solidFill>
                  <a:srgbClr val="2F5496"/>
                </a:solidFill>
              </a:rPr>
              <a:t>Тамбовский государственный технический универститет</a:t>
            </a:r>
            <a:endParaRPr b="1" i="1" sz="1700">
              <a:solidFill>
                <a:srgbClr val="2F549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700">
                <a:solidFill>
                  <a:srgbClr val="2F5496"/>
                </a:solidFill>
              </a:rPr>
              <a:t>Инициативная разработка</a:t>
            </a:r>
            <a:endParaRPr b="1" i="1" sz="1700">
              <a:solidFill>
                <a:srgbClr val="2F5496"/>
              </a:solidFill>
            </a:endParaRPr>
          </a:p>
        </p:txBody>
      </p:sp>
      <p:pic>
        <p:nvPicPr>
          <p:cNvPr id="57" name="Google Shape;5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59" name="Google Shape;5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60" name="Google Shape;6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0" y="0"/>
            <a:ext cx="27918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0B5394"/>
                </a:solidFill>
              </a:rPr>
              <a:t>Проблема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445050" y="876950"/>
            <a:ext cx="22899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300" u="none" cap="none" strike="noStrike">
                <a:solidFill>
                  <a:srgbClr val="0B5394"/>
                </a:solidFill>
              </a:rPr>
              <a:t>Какую проблему решаем:</a:t>
            </a:r>
            <a:endParaRPr b="1" sz="1300">
              <a:solidFill>
                <a:srgbClr val="0B5394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6192500" y="1784125"/>
            <a:ext cx="25683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0B5394"/>
                </a:solidFill>
              </a:rPr>
              <a:t>Какое решение предлагаем:</a:t>
            </a:r>
            <a:endParaRPr b="1" sz="1300">
              <a:solidFill>
                <a:srgbClr val="0B5394"/>
              </a:solidFill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000000"/>
              </a:solidFill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74500" y="4265375"/>
            <a:ext cx="32949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B5394"/>
                </a:solidFill>
              </a:rPr>
              <a:t>Рынок НТИ: </a:t>
            </a:r>
            <a:r>
              <a:rPr b="1" lang="ru" sz="1000">
                <a:solidFill>
                  <a:srgbClr val="0B5394"/>
                </a:solidFill>
              </a:rPr>
              <a:t>TechNet, AeroNet</a:t>
            </a:r>
            <a:endParaRPr b="1" sz="1000">
              <a:solidFill>
                <a:srgbClr val="0B5394"/>
              </a:solidFill>
            </a:endParaRPr>
          </a:p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B5394"/>
                </a:solidFill>
              </a:rPr>
              <a:t>Сквозная технология: технологии беспроводной связи (в частности 5G), нейротехнологии и искусственный интеллект</a:t>
            </a:r>
            <a:endParaRPr b="1" sz="1000">
              <a:solidFill>
                <a:srgbClr val="0B5394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50" y="1349150"/>
            <a:ext cx="3848301" cy="215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1937" y="1784125"/>
            <a:ext cx="3208175" cy="32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6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73" name="Google Shape;7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74" name="Google Shape;7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0" y="0"/>
            <a:ext cx="3112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</a:rPr>
              <a:t>Описание продукта</a:t>
            </a:r>
            <a:endParaRPr sz="2400">
              <a:solidFill>
                <a:srgbClr val="0B5394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0" l="21000" r="26167" t="0"/>
          <a:stretch/>
        </p:blipFill>
        <p:spPr>
          <a:xfrm>
            <a:off x="0" y="1520088"/>
            <a:ext cx="2267200" cy="22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5064175" y="1433525"/>
            <a:ext cx="4044000" cy="2139600"/>
          </a:xfrm>
          <a:prstGeom prst="rect">
            <a:avLst/>
          </a:prstGeom>
          <a:solidFill>
            <a:srgbClr val="000000">
              <a:alpha val="5025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Технические характеристики:</a:t>
            </a:r>
            <a:endParaRPr b="1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Размер сектора обзора по азимуту 360 градусов;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Размер сектора обзора по углу места не менее 70 градусов;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Количество одновременно подавляемых БПЛА: ≤ 50;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Подавление сигналов в диапазоне: 400-9500 МГц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Дальность: до 25км;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Питание: 12-24 В;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Относится к группе эксплуатации: С2;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T Sans"/>
              <a:buChar char="●"/>
            </a:pPr>
            <a:r>
              <a:rPr b="1" lang="ru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Условия эксплуатации: УХЛ. 4.1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4">
            <a:alphaModFix/>
          </a:blip>
          <a:srcRect b="2098" l="0" r="0" t="2098"/>
          <a:stretch/>
        </p:blipFill>
        <p:spPr>
          <a:xfrm>
            <a:off x="2483063" y="1061125"/>
            <a:ext cx="2365250" cy="302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6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85" name="Google Shape;85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86" name="Google Shape;86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0" y="0"/>
            <a:ext cx="3119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</a:rPr>
              <a:t>Описание продукта</a:t>
            </a:r>
            <a:endParaRPr sz="2400">
              <a:solidFill>
                <a:srgbClr val="0B5394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92" name="Google Shape;92;p17" title="stadium sppb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75072"/>
            <a:ext cx="4572000" cy="3429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6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95" name="Google Shape;95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96" name="Google Shape;96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Google Shape;101;p18"/>
          <p:cNvGraphicFramePr/>
          <p:nvPr/>
        </p:nvGraphicFramePr>
        <p:xfrm>
          <a:off x="708924" y="709268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12" scaled="0"/>
                </a:gradFill>
                <a:tableStyleId>{780EFC1B-7441-434F-8DCD-7A310287999C}</a:tableStyleId>
              </a:tblPr>
              <a:tblGrid>
                <a:gridCol w="1846375"/>
                <a:gridCol w="1675775"/>
                <a:gridCol w="1640925"/>
                <a:gridCol w="1499000"/>
                <a:gridCol w="1689600"/>
              </a:tblGrid>
              <a:tr h="1171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lnSpc>
                          <a:spcPct val="13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lnSpc>
                          <a:spcPct val="13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lnSpc>
                          <a:spcPct val="133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b="0" lang="ru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ОПД-715 «Стрелок»</a:t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Устройство подавления СЕРП-ВС</a:t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Малахит-6</a:t>
                      </a:r>
                      <a:endParaRPr b="0"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506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Дальность подавления БПЛА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до 3 км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до 3 км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до 5 км</a:t>
                      </a:r>
                      <a:endParaRPr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до 25 км</a:t>
                      </a:r>
                      <a:endParaRPr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506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Диапазон рабочих частот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30-6000 МГц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300-5600 МГц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400</a:t>
                      </a: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-6000 МГц</a:t>
                      </a:r>
                      <a:endParaRPr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00-9500 МГц</a:t>
                      </a:r>
                      <a:endParaRPr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114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Используемые методы подавления</a:t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Осуществляет широкополосное подавление каналов управления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Подавление каналов управления БПЛА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Режим подмены координат позиционирования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1. Режим подмены координат позиционирования;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2. Осуществляет широкополосное подавление каналов управления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3. Осуществление узконаправленного подавления каналов управления/передачи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506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одновременно подавляемых БПЛА</a:t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 30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более 30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более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</a:t>
                      </a: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 50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506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решения</a:t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10 млн. руб.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5 млн руб.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8 млн. руб.</a:t>
                      </a:r>
                      <a:endParaRPr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От 2,5 млн.руб.</a:t>
                      </a:r>
                      <a:endParaRPr sz="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sp>
        <p:nvSpPr>
          <p:cNvPr id="102" name="Google Shape;102;p18"/>
          <p:cNvSpPr txBox="1"/>
          <p:nvPr/>
        </p:nvSpPr>
        <p:spPr>
          <a:xfrm>
            <a:off x="0" y="0"/>
            <a:ext cx="3717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0B5394"/>
                </a:solidFill>
              </a:rPr>
              <a:t>Конкуренты/аналоги</a:t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28301" l="20702" r="21839" t="38225"/>
          <a:stretch/>
        </p:blipFill>
        <p:spPr>
          <a:xfrm>
            <a:off x="7767300" y="796947"/>
            <a:ext cx="1008377" cy="78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3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106" name="Google Shape;10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1863" y="827613"/>
            <a:ext cx="981111" cy="542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108" name="Google Shape;10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91000" y="884679"/>
            <a:ext cx="1412973" cy="31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48279" y="796945"/>
            <a:ext cx="769626" cy="603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0" y="0"/>
            <a:ext cx="4572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Объем рынка, его динамика</a:t>
            </a:r>
            <a:endParaRPr b="1" sz="240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 rotWithShape="1">
          <a:blip r:embed="rId4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118" name="Google Shape;11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119" name="Google Shape;119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3570994" y="1315686"/>
            <a:ext cx="1333917" cy="1288631"/>
          </a:xfrm>
          <a:custGeom>
            <a:rect b="b" l="l" r="r" t="t"/>
            <a:pathLst>
              <a:path extrusionOk="0" h="2702" w="2607">
                <a:moveTo>
                  <a:pt x="1038" y="3"/>
                </a:moveTo>
                <a:lnTo>
                  <a:pt x="2606" y="2701"/>
                </a:lnTo>
                <a:lnTo>
                  <a:pt x="1568" y="2698"/>
                </a:lnTo>
                <a:lnTo>
                  <a:pt x="0" y="0"/>
                </a:lnTo>
                <a:lnTo>
                  <a:pt x="1038" y="3"/>
                </a:lnTo>
              </a:path>
            </a:pathLst>
          </a:custGeom>
          <a:solidFill>
            <a:srgbClr val="B54D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" name="Google Shape;121;p19"/>
          <p:cNvSpPr/>
          <p:nvPr/>
        </p:nvSpPr>
        <p:spPr>
          <a:xfrm>
            <a:off x="3570994" y="1315686"/>
            <a:ext cx="1333917" cy="1288631"/>
          </a:xfrm>
          <a:custGeom>
            <a:rect b="b" l="l" r="r" t="t"/>
            <a:pathLst>
              <a:path extrusionOk="0" h="2702" w="2607">
                <a:moveTo>
                  <a:pt x="1038" y="3"/>
                </a:moveTo>
                <a:lnTo>
                  <a:pt x="2606" y="2701"/>
                </a:lnTo>
                <a:lnTo>
                  <a:pt x="1568" y="2698"/>
                </a:lnTo>
                <a:lnTo>
                  <a:pt x="0" y="0"/>
                </a:lnTo>
                <a:lnTo>
                  <a:pt x="1038" y="3"/>
                </a:lnTo>
              </a:path>
            </a:pathLst>
          </a:custGeom>
          <a:solidFill>
            <a:srgbClr val="2F5496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3539395" y="2602210"/>
            <a:ext cx="1365516" cy="1347486"/>
          </a:xfrm>
          <a:custGeom>
            <a:rect b="b" l="l" r="r" t="t"/>
            <a:pathLst>
              <a:path extrusionOk="0" h="2826" w="2668">
                <a:moveTo>
                  <a:pt x="2667" y="3"/>
                </a:moveTo>
                <a:lnTo>
                  <a:pt x="1039" y="2825"/>
                </a:lnTo>
                <a:lnTo>
                  <a:pt x="0" y="2822"/>
                </a:lnTo>
                <a:lnTo>
                  <a:pt x="1629" y="0"/>
                </a:lnTo>
                <a:lnTo>
                  <a:pt x="2667" y="3"/>
                </a:lnTo>
              </a:path>
            </a:pathLst>
          </a:custGeom>
          <a:solidFill>
            <a:srgbClr val="2F5496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9"/>
          <p:cNvSpPr/>
          <p:nvPr/>
        </p:nvSpPr>
        <p:spPr>
          <a:xfrm>
            <a:off x="2738141" y="1315686"/>
            <a:ext cx="1365516" cy="1347483"/>
          </a:xfrm>
          <a:custGeom>
            <a:rect b="b" l="l" r="r" t="t"/>
            <a:pathLst>
              <a:path extrusionOk="0" h="2825" w="2668">
                <a:moveTo>
                  <a:pt x="1038" y="2824"/>
                </a:moveTo>
                <a:lnTo>
                  <a:pt x="0" y="2822"/>
                </a:lnTo>
                <a:lnTo>
                  <a:pt x="1629" y="0"/>
                </a:lnTo>
                <a:lnTo>
                  <a:pt x="2667" y="3"/>
                </a:lnTo>
                <a:lnTo>
                  <a:pt x="1038" y="2824"/>
                </a:lnTo>
              </a:path>
            </a:pathLst>
          </a:custGeom>
          <a:solidFill>
            <a:srgbClr val="2F5496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2738141" y="2661070"/>
            <a:ext cx="1333920" cy="1288631"/>
          </a:xfrm>
          <a:custGeom>
            <a:rect b="b" l="l" r="r" t="t"/>
            <a:pathLst>
              <a:path extrusionOk="0" h="2702" w="2608">
                <a:moveTo>
                  <a:pt x="2607" y="2701"/>
                </a:moveTo>
                <a:lnTo>
                  <a:pt x="1568" y="2698"/>
                </a:lnTo>
                <a:lnTo>
                  <a:pt x="0" y="0"/>
                </a:lnTo>
                <a:lnTo>
                  <a:pt x="1038" y="2"/>
                </a:lnTo>
                <a:lnTo>
                  <a:pt x="2607" y="2701"/>
                </a:lnTo>
              </a:path>
            </a:pathLst>
          </a:custGeom>
          <a:solidFill>
            <a:srgbClr val="B54D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2731391" y="2661070"/>
            <a:ext cx="1333920" cy="1288631"/>
          </a:xfrm>
          <a:custGeom>
            <a:rect b="b" l="l" r="r" t="t"/>
            <a:pathLst>
              <a:path extrusionOk="0" h="2702" w="2608">
                <a:moveTo>
                  <a:pt x="2607" y="2701"/>
                </a:moveTo>
                <a:lnTo>
                  <a:pt x="1568" y="2698"/>
                </a:lnTo>
                <a:lnTo>
                  <a:pt x="0" y="0"/>
                </a:lnTo>
                <a:lnTo>
                  <a:pt x="1038" y="2"/>
                </a:lnTo>
                <a:lnTo>
                  <a:pt x="2607" y="2701"/>
                </a:lnTo>
              </a:path>
            </a:pathLst>
          </a:custGeom>
          <a:solidFill>
            <a:srgbClr val="2F5496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4415132" y="1521698"/>
            <a:ext cx="1212037" cy="1091023"/>
          </a:xfrm>
          <a:custGeom>
            <a:rect b="b" l="l" r="r" t="t"/>
            <a:pathLst>
              <a:path extrusionOk="0" h="2289" w="2368">
                <a:moveTo>
                  <a:pt x="1038" y="3"/>
                </a:moveTo>
                <a:lnTo>
                  <a:pt x="2367" y="2288"/>
                </a:lnTo>
                <a:lnTo>
                  <a:pt x="1328" y="2286"/>
                </a:lnTo>
                <a:lnTo>
                  <a:pt x="0" y="0"/>
                </a:lnTo>
                <a:lnTo>
                  <a:pt x="1038" y="3"/>
                </a:lnTo>
              </a:path>
            </a:pathLst>
          </a:custGeom>
          <a:solidFill>
            <a:srgbClr val="D2834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4415132" y="1521698"/>
            <a:ext cx="1212037" cy="1091023"/>
          </a:xfrm>
          <a:custGeom>
            <a:rect b="b" l="l" r="r" t="t"/>
            <a:pathLst>
              <a:path extrusionOk="0" h="2289" w="2368">
                <a:moveTo>
                  <a:pt x="1038" y="3"/>
                </a:moveTo>
                <a:lnTo>
                  <a:pt x="2367" y="2288"/>
                </a:lnTo>
                <a:lnTo>
                  <a:pt x="1328" y="2286"/>
                </a:lnTo>
                <a:lnTo>
                  <a:pt x="0" y="0"/>
                </a:lnTo>
                <a:lnTo>
                  <a:pt x="1038" y="3"/>
                </a:lnTo>
              </a:path>
            </a:pathLst>
          </a:custGeom>
          <a:solidFill>
            <a:srgbClr val="674EA7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4388047" y="2612721"/>
            <a:ext cx="1239125" cy="1141475"/>
          </a:xfrm>
          <a:custGeom>
            <a:rect b="b" l="l" r="r" t="t"/>
            <a:pathLst>
              <a:path extrusionOk="0" h="2395" w="2420">
                <a:moveTo>
                  <a:pt x="2419" y="2"/>
                </a:moveTo>
                <a:lnTo>
                  <a:pt x="1038" y="2394"/>
                </a:lnTo>
                <a:lnTo>
                  <a:pt x="0" y="2391"/>
                </a:lnTo>
                <a:lnTo>
                  <a:pt x="1380" y="0"/>
                </a:lnTo>
                <a:lnTo>
                  <a:pt x="2419" y="2"/>
                </a:lnTo>
              </a:path>
            </a:pathLst>
          </a:custGeom>
          <a:solidFill>
            <a:srgbClr val="674EA7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3708673" y="1521698"/>
            <a:ext cx="1239125" cy="1141477"/>
          </a:xfrm>
          <a:custGeom>
            <a:rect b="b" l="l" r="r" t="t"/>
            <a:pathLst>
              <a:path extrusionOk="0" h="2394" w="2420">
                <a:moveTo>
                  <a:pt x="1039" y="2393"/>
                </a:moveTo>
                <a:lnTo>
                  <a:pt x="0" y="2391"/>
                </a:lnTo>
                <a:lnTo>
                  <a:pt x="1381" y="0"/>
                </a:lnTo>
                <a:lnTo>
                  <a:pt x="2419" y="3"/>
                </a:lnTo>
                <a:lnTo>
                  <a:pt x="1039" y="2393"/>
                </a:lnTo>
              </a:path>
            </a:pathLst>
          </a:custGeom>
          <a:solidFill>
            <a:srgbClr val="674EA7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3708673" y="2661070"/>
            <a:ext cx="1212037" cy="1091025"/>
          </a:xfrm>
          <a:custGeom>
            <a:rect b="b" l="l" r="r" t="t"/>
            <a:pathLst>
              <a:path extrusionOk="0" h="2290" w="2368">
                <a:moveTo>
                  <a:pt x="2367" y="2289"/>
                </a:moveTo>
                <a:lnTo>
                  <a:pt x="1329" y="2286"/>
                </a:lnTo>
                <a:lnTo>
                  <a:pt x="0" y="0"/>
                </a:lnTo>
                <a:lnTo>
                  <a:pt x="1039" y="2"/>
                </a:lnTo>
                <a:lnTo>
                  <a:pt x="2367" y="2289"/>
                </a:lnTo>
              </a:path>
            </a:pathLst>
          </a:custGeom>
          <a:solidFill>
            <a:srgbClr val="D2834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3708673" y="2661070"/>
            <a:ext cx="1212037" cy="1091025"/>
          </a:xfrm>
          <a:custGeom>
            <a:rect b="b" l="l" r="r" t="t"/>
            <a:pathLst>
              <a:path extrusionOk="0" h="2290" w="2368">
                <a:moveTo>
                  <a:pt x="2367" y="2289"/>
                </a:moveTo>
                <a:lnTo>
                  <a:pt x="1329" y="2286"/>
                </a:lnTo>
                <a:lnTo>
                  <a:pt x="0" y="0"/>
                </a:lnTo>
                <a:lnTo>
                  <a:pt x="1039" y="2"/>
                </a:lnTo>
                <a:lnTo>
                  <a:pt x="2367" y="2289"/>
                </a:lnTo>
              </a:path>
            </a:pathLst>
          </a:custGeom>
          <a:solidFill>
            <a:srgbClr val="674EA7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5315695" y="1927416"/>
            <a:ext cx="1006647" cy="767288"/>
          </a:xfrm>
          <a:custGeom>
            <a:rect b="b" l="l" r="r" t="t"/>
            <a:pathLst>
              <a:path extrusionOk="0" h="1609" w="1967">
                <a:moveTo>
                  <a:pt x="928" y="1608"/>
                </a:moveTo>
                <a:lnTo>
                  <a:pt x="1966" y="1606"/>
                </a:lnTo>
                <a:lnTo>
                  <a:pt x="1038" y="0"/>
                </a:lnTo>
                <a:lnTo>
                  <a:pt x="0" y="3"/>
                </a:lnTo>
                <a:lnTo>
                  <a:pt x="928" y="1608"/>
                </a:lnTo>
              </a:path>
            </a:pathLst>
          </a:custGeom>
          <a:solidFill>
            <a:srgbClr val="EFB9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5315695" y="1927416"/>
            <a:ext cx="1006647" cy="767288"/>
          </a:xfrm>
          <a:custGeom>
            <a:rect b="b" l="l" r="r" t="t"/>
            <a:pathLst>
              <a:path extrusionOk="0" h="1609" w="1967">
                <a:moveTo>
                  <a:pt x="928" y="1608"/>
                </a:moveTo>
                <a:lnTo>
                  <a:pt x="1966" y="1606"/>
                </a:lnTo>
                <a:lnTo>
                  <a:pt x="1038" y="0"/>
                </a:lnTo>
                <a:lnTo>
                  <a:pt x="0" y="3"/>
                </a:lnTo>
                <a:lnTo>
                  <a:pt x="928" y="1608"/>
                </a:lnTo>
              </a:path>
            </a:pathLst>
          </a:custGeom>
          <a:solidFill>
            <a:srgbClr val="6AA84F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5331495" y="2694705"/>
            <a:ext cx="988589" cy="733656"/>
          </a:xfrm>
          <a:custGeom>
            <a:rect b="b" l="l" r="r" t="t"/>
            <a:pathLst>
              <a:path extrusionOk="0" h="1540" w="1933">
                <a:moveTo>
                  <a:pt x="0" y="1539"/>
                </a:moveTo>
                <a:lnTo>
                  <a:pt x="1039" y="1537"/>
                </a:lnTo>
                <a:lnTo>
                  <a:pt x="1932" y="0"/>
                </a:lnTo>
                <a:lnTo>
                  <a:pt x="894" y="2"/>
                </a:lnTo>
                <a:lnTo>
                  <a:pt x="0" y="1539"/>
                </a:lnTo>
              </a:path>
            </a:pathLst>
          </a:custGeom>
          <a:solidFill>
            <a:srgbClr val="6AA84F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4857514" y="1927416"/>
            <a:ext cx="988589" cy="733656"/>
          </a:xfrm>
          <a:custGeom>
            <a:rect b="b" l="l" r="r" t="t"/>
            <a:pathLst>
              <a:path extrusionOk="0" h="1540" w="1933">
                <a:moveTo>
                  <a:pt x="894" y="3"/>
                </a:moveTo>
                <a:lnTo>
                  <a:pt x="0" y="1539"/>
                </a:lnTo>
                <a:lnTo>
                  <a:pt x="1039" y="1536"/>
                </a:lnTo>
                <a:lnTo>
                  <a:pt x="1932" y="0"/>
                </a:lnTo>
                <a:lnTo>
                  <a:pt x="894" y="3"/>
                </a:lnTo>
              </a:path>
            </a:pathLst>
          </a:custGeom>
          <a:solidFill>
            <a:srgbClr val="6AA84F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4857514" y="2661070"/>
            <a:ext cx="1006642" cy="767290"/>
          </a:xfrm>
          <a:custGeom>
            <a:rect b="b" l="l" r="r" t="t"/>
            <a:pathLst>
              <a:path extrusionOk="0" h="1610" w="1968">
                <a:moveTo>
                  <a:pt x="0" y="3"/>
                </a:moveTo>
                <a:lnTo>
                  <a:pt x="928" y="1609"/>
                </a:lnTo>
                <a:lnTo>
                  <a:pt x="1967" y="1607"/>
                </a:lnTo>
                <a:lnTo>
                  <a:pt x="1039" y="0"/>
                </a:lnTo>
                <a:lnTo>
                  <a:pt x="0" y="3"/>
                </a:lnTo>
              </a:path>
            </a:pathLst>
          </a:custGeom>
          <a:solidFill>
            <a:srgbClr val="EFB9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4857514" y="2661070"/>
            <a:ext cx="1006642" cy="767290"/>
          </a:xfrm>
          <a:custGeom>
            <a:rect b="b" l="l" r="r" t="t"/>
            <a:pathLst>
              <a:path extrusionOk="0" h="1610" w="1968">
                <a:moveTo>
                  <a:pt x="0" y="3"/>
                </a:moveTo>
                <a:lnTo>
                  <a:pt x="928" y="1609"/>
                </a:lnTo>
                <a:lnTo>
                  <a:pt x="1967" y="1607"/>
                </a:lnTo>
                <a:lnTo>
                  <a:pt x="1039" y="0"/>
                </a:lnTo>
                <a:lnTo>
                  <a:pt x="0" y="3"/>
                </a:lnTo>
              </a:path>
            </a:pathLst>
          </a:custGeom>
          <a:solidFill>
            <a:srgbClr val="6AA84F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636825" y="1715097"/>
            <a:ext cx="2308960" cy="803027"/>
          </a:xfrm>
          <a:custGeom>
            <a:rect b="b" l="l" r="r" t="t"/>
            <a:pathLst>
              <a:path extrusionOk="0" h="1683" w="4512">
                <a:moveTo>
                  <a:pt x="4511" y="0"/>
                </a:moveTo>
                <a:lnTo>
                  <a:pt x="266" y="0"/>
                </a:lnTo>
                <a:lnTo>
                  <a:pt x="266" y="0"/>
                </a:lnTo>
                <a:cubicBezTo>
                  <a:pt x="120" y="0"/>
                  <a:pt x="0" y="119"/>
                  <a:pt x="0" y="266"/>
                </a:cubicBezTo>
                <a:lnTo>
                  <a:pt x="0" y="1682"/>
                </a:lnTo>
              </a:path>
            </a:pathLst>
          </a:custGeom>
          <a:noFill/>
          <a:ln cap="rnd" cmpd="sng" w="254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9" name="Google Shape;139;p19"/>
          <p:cNvSpPr/>
          <p:nvPr/>
        </p:nvSpPr>
        <p:spPr>
          <a:xfrm>
            <a:off x="5020022" y="1422897"/>
            <a:ext cx="1625076" cy="733653"/>
          </a:xfrm>
          <a:custGeom>
            <a:rect b="b" l="l" r="r" t="t"/>
            <a:pathLst>
              <a:path extrusionOk="0" h="1539" w="3175">
                <a:moveTo>
                  <a:pt x="3174" y="1538"/>
                </a:moveTo>
                <a:lnTo>
                  <a:pt x="3174" y="262"/>
                </a:lnTo>
                <a:lnTo>
                  <a:pt x="3174" y="262"/>
                </a:lnTo>
                <a:cubicBezTo>
                  <a:pt x="3174" y="117"/>
                  <a:pt x="3056" y="0"/>
                  <a:pt x="2911" y="0"/>
                </a:cubicBezTo>
                <a:lnTo>
                  <a:pt x="0" y="0"/>
                </a:lnTo>
              </a:path>
            </a:pathLst>
          </a:custGeom>
          <a:noFill/>
          <a:ln cap="rnd" cmpd="sng" w="25400">
            <a:solidFill>
              <a:srgbClr val="674EA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5949927" y="2749361"/>
            <a:ext cx="1146581" cy="775697"/>
          </a:xfrm>
          <a:custGeom>
            <a:rect b="b" l="l" r="r" t="t"/>
            <a:pathLst>
              <a:path extrusionOk="0" h="1629" w="2239">
                <a:moveTo>
                  <a:pt x="2238" y="0"/>
                </a:moveTo>
                <a:lnTo>
                  <a:pt x="2238" y="1367"/>
                </a:lnTo>
                <a:lnTo>
                  <a:pt x="2238" y="1367"/>
                </a:lnTo>
                <a:cubicBezTo>
                  <a:pt x="2238" y="1512"/>
                  <a:pt x="2121" y="1628"/>
                  <a:pt x="1977" y="1628"/>
                </a:cubicBezTo>
                <a:lnTo>
                  <a:pt x="0" y="1628"/>
                </a:lnTo>
              </a:path>
            </a:pathLst>
          </a:custGeom>
          <a:noFill/>
          <a:ln cap="rnd" cmpd="sng" w="25400">
            <a:solidFill>
              <a:srgbClr val="6AA8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792561" y="1866453"/>
            <a:ext cx="972900" cy="241500"/>
          </a:xfrm>
          <a:prstGeom prst="roundRect">
            <a:avLst>
              <a:gd fmla="val 50000" name="adj"/>
            </a:avLst>
          </a:pr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819529" y="1879825"/>
            <a:ext cx="988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14 млрд. руб.</a:t>
            </a:r>
            <a:endParaRPr sz="900"/>
          </a:p>
        </p:txBody>
      </p:sp>
      <p:sp>
        <p:nvSpPr>
          <p:cNvPr id="143" name="Google Shape;143;p19"/>
          <p:cNvSpPr txBox="1"/>
          <p:nvPr/>
        </p:nvSpPr>
        <p:spPr>
          <a:xfrm>
            <a:off x="777782" y="2181170"/>
            <a:ext cx="1722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t>TAM</a:t>
            </a:r>
            <a:endParaRPr sz="900">
              <a:solidFill>
                <a:srgbClr val="2F5496"/>
              </a:solidFill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777782" y="2429212"/>
            <a:ext cx="17223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Общий объем целевого рынка за 2023 год вырос в 5 раз по сравнению с 2022 годом и составил 14136, что составляет 1178 шт продукции за месяц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6825664" y="1158025"/>
            <a:ext cx="970500" cy="241500"/>
          </a:xfrm>
          <a:prstGeom prst="roundRect">
            <a:avLst>
              <a:gd fmla="val 50000" name="adj"/>
            </a:avLst>
          </a:prstGeom>
          <a:solidFill>
            <a:srgbClr val="674EA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6770675" y="1171625"/>
            <a:ext cx="1086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9,89 млрд. руб.</a:t>
            </a:r>
            <a:endParaRPr sz="900"/>
          </a:p>
        </p:txBody>
      </p:sp>
      <p:sp>
        <p:nvSpPr>
          <p:cNvPr id="147" name="Google Shape;147;p19"/>
          <p:cNvSpPr txBox="1"/>
          <p:nvPr/>
        </p:nvSpPr>
        <p:spPr>
          <a:xfrm>
            <a:off x="6785775" y="1462137"/>
            <a:ext cx="1722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SAM</a:t>
            </a:r>
            <a:endParaRPr sz="900">
              <a:solidFill>
                <a:srgbClr val="674EA7"/>
              </a:solidFill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785775" y="1710179"/>
            <a:ext cx="1722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9896 шт. было продано аналогичных решений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7272560" y="2751464"/>
            <a:ext cx="970500" cy="241500"/>
          </a:xfrm>
          <a:prstGeom prst="roundRect">
            <a:avLst>
              <a:gd fmla="val 50000" name="adj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74799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7227550" y="2761950"/>
            <a:ext cx="1006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2,4 млрд. руб.</a:t>
            </a:r>
            <a:endParaRPr sz="900"/>
          </a:p>
        </p:txBody>
      </p:sp>
      <p:sp>
        <p:nvSpPr>
          <p:cNvPr id="151" name="Google Shape;151;p19"/>
          <p:cNvSpPr txBox="1"/>
          <p:nvPr/>
        </p:nvSpPr>
        <p:spPr>
          <a:xfrm>
            <a:off x="7234915" y="3077707"/>
            <a:ext cx="1722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SOM</a:t>
            </a:r>
            <a:endParaRPr sz="900">
              <a:solidFill>
                <a:srgbClr val="6AA84F"/>
              </a:solidFill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7234915" y="3325749"/>
            <a:ext cx="172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594 шт. реально сделать самим, что составляет 6% от реальных продаж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/>
        </p:nvSpPr>
        <p:spPr>
          <a:xfrm>
            <a:off x="0" y="0"/>
            <a:ext cx="43197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rPr b="1" lang="ru" sz="24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Бизнес-модель</a:t>
            </a:r>
            <a:endParaRPr sz="7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3367" y="2625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 rotWithShape="1">
          <a:blip r:embed="rId4">
            <a:alphaModFix/>
          </a:blip>
          <a:srcRect b="28301" l="20702" r="21839" t="38225"/>
          <a:stretch/>
        </p:blipFill>
        <p:spPr>
          <a:xfrm>
            <a:off x="7427331" y="15240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160" name="Google Shape;16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3675" y="2162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161" name="Google Shape;16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7575" y="5425"/>
            <a:ext cx="943925" cy="9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/>
          <p:nvPr/>
        </p:nvSpPr>
        <p:spPr>
          <a:xfrm>
            <a:off x="789057" y="1549692"/>
            <a:ext cx="3662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cap="none" strike="noStrike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Формат использования продукта:</a:t>
            </a:r>
            <a:endParaRPr sz="1100">
              <a:solidFill>
                <a:srgbClr val="0B5394"/>
              </a:solidFill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Arial"/>
              <a:buChar char="•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Программно-аппаратный комплекс</a:t>
            </a:r>
            <a:endParaRPr b="0" i="0" sz="1100" cap="none" strike="noStrike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789044" y="2773202"/>
            <a:ext cx="36249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Монетизация:</a:t>
            </a:r>
            <a:endParaRPr sz="1100">
              <a:solidFill>
                <a:srgbClr val="0B5394"/>
              </a:solidFill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Arial"/>
              <a:buChar char="•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Прямые продажи</a:t>
            </a:r>
            <a:endParaRPr sz="1100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Verdana"/>
              <a:buChar char="•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Обслуживание</a:t>
            </a:r>
            <a:endParaRPr sz="1100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Verdana"/>
              <a:buChar char="•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Услуги по кастомизации решения</a:t>
            </a:r>
            <a:endParaRPr sz="1100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5161651" y="1587550"/>
            <a:ext cx="3429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Каналы продаж:</a:t>
            </a:r>
            <a:endParaRPr sz="1100">
              <a:solidFill>
                <a:srgbClr val="0B5394"/>
              </a:solidFill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Arial"/>
              <a:buChar char="•"/>
            </a:pPr>
            <a:r>
              <a:rPr b="0" i="0" lang="ru" sz="1100" u="none" cap="none" strike="noStrike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Маркетинговые активности</a:t>
            </a:r>
            <a:endParaRPr b="0" i="0" sz="1100" u="none" cap="none" strike="noStrike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84150" lvl="0" marL="177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Verdana"/>
              <a:buChar char="•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Профильные нишевые конференции</a:t>
            </a:r>
            <a:endParaRPr sz="1100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5018769" y="2868415"/>
            <a:ext cx="35310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   </a:t>
            </a:r>
            <a:r>
              <a:rPr b="1" i="0" lang="ru" sz="1100" u="none" cap="none" strike="noStrike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Текущие клиенты:</a:t>
            </a:r>
            <a:endParaRPr sz="1100">
              <a:solidFill>
                <a:srgbClr val="0B5394"/>
              </a:solidFill>
            </a:endParaRPr>
          </a:p>
          <a:p>
            <a:pPr indent="-2984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100"/>
              <a:buFont typeface="Verdana"/>
              <a:buChar char="●"/>
            </a:pPr>
            <a:r>
              <a:rPr lang="ru" sz="110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rPr>
              <a:t>МЧС, Минобороны РФ, РОСТЕХ, РОСАТОМ</a:t>
            </a:r>
            <a:endParaRPr sz="1100">
              <a:solidFill>
                <a:srgbClr val="0B539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/>
        </p:nvSpPr>
        <p:spPr>
          <a:xfrm>
            <a:off x="0" y="0"/>
            <a:ext cx="43197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</a:rPr>
              <a:t>Дорожная карта 2023 </a:t>
            </a:r>
            <a:endParaRPr b="1" sz="2400">
              <a:solidFill>
                <a:srgbClr val="0B5394"/>
              </a:solidFill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22" y="1183867"/>
            <a:ext cx="5400174" cy="317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5588" y="888954"/>
            <a:ext cx="2870600" cy="7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9128" y="1101454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8157" y="1918010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151" y="2749813"/>
            <a:ext cx="398160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96588" y="1513634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9999" y="2810538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0441" y="3245623"/>
            <a:ext cx="398157" cy="35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96113" y="1895291"/>
            <a:ext cx="398157" cy="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53867" y="2777639"/>
            <a:ext cx="419761" cy="37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3009" y="3715719"/>
            <a:ext cx="398157" cy="35113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/>
        </p:nvSpPr>
        <p:spPr>
          <a:xfrm>
            <a:off x="2038593" y="645451"/>
            <a:ext cx="1919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Июль-Сентябрь 2023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Участие в “Архипелаг”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 rotWithShape="1">
          <a:blip r:embed="rId9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185" name="Google Shape;185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186" name="Google Shape;186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8466" y="3918973"/>
            <a:ext cx="398157" cy="35113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112550" y="1407025"/>
            <a:ext cx="17823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Сентябрь-декабрь 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2023 Акселератор “ЦифРаПром“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1891750" y="1353850"/>
            <a:ext cx="35712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Ноябрь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2023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Участие в гранте от ФСИ  “УМНИК - Проектная команда. Электроника (очередь II)”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6280125" y="1261200"/>
            <a:ext cx="25101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Декабрь 2023-январь 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Доработка конструкторско-технологической документации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6280125" y="3147825"/>
            <a:ext cx="25101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Январь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Доработка конструкторско-технологической документации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4319700" y="2250850"/>
            <a:ext cx="21486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Февраль 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Разработка 3D промышленного образца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2340150" y="2307025"/>
            <a:ext cx="18828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Март 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Подача заявки на патент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62300" y="3147825"/>
            <a:ext cx="1655400" cy="9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Апрель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Подача 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заявки на регистрацию свидетельства на алгоритм управления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1740725" y="4062050"/>
            <a:ext cx="21798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Май 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2024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Привлечение инвестиций для промышленного образца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4436625" y="4033500"/>
            <a:ext cx="21798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525" lIns="51525" spcFirstLastPara="1" rIns="51525" wrap="square" tIns="515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2025 г.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Создание, тестирование и продвижение продукта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>
            <p:ph type="title"/>
          </p:nvPr>
        </p:nvSpPr>
        <p:spPr>
          <a:xfrm>
            <a:off x="0" y="0"/>
            <a:ext cx="2747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</a:rPr>
              <a:t>Команда проекта</a:t>
            </a:r>
            <a:endParaRPr sz="2400"/>
          </a:p>
        </p:txBody>
      </p:sp>
      <p:sp>
        <p:nvSpPr>
          <p:cNvPr id="202" name="Google Shape;202;p22"/>
          <p:cNvSpPr/>
          <p:nvPr/>
        </p:nvSpPr>
        <p:spPr>
          <a:xfrm>
            <a:off x="218300" y="1602265"/>
            <a:ext cx="1412100" cy="6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Карих Р.Д.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СЕО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1 курсе магистратуры по направлению "Конструирование и технологии электронных средств" (Информационные технологии проектирования электронных средств)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1722175" y="3589750"/>
            <a:ext cx="15201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Кирюпин М.М.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разработке конструкций РЭС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3 курсе аспирантуры по направлению “Электроника, радиотехника и системы связи”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43388" y="3505900"/>
            <a:ext cx="1587000" cy="7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Помещиков Д.В.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программист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2 курсе бакалавриата по направлению "Конструирование и технологии электронных средств" 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3184338" y="657000"/>
            <a:ext cx="24810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к.т.н., доцент Белоусов О.А.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Проектный наставник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директор центра коллективного пользования «Радиоэлектроника и связь» ФГБОУ ВО «ТГТУ»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1722163" y="1576170"/>
            <a:ext cx="1711500" cy="7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Исковских А.В.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дизайну и эргономике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4 курсе бакалавриата по направлению "Конструирование и технологии электронных средств" 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b="57351" l="22145" r="59216" t="28860"/>
          <a:stretch/>
        </p:blipFill>
        <p:spPr>
          <a:xfrm>
            <a:off x="539538" y="847050"/>
            <a:ext cx="769624" cy="75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2"/>
          <p:cNvPicPr preferRelativeResize="0"/>
          <p:nvPr/>
        </p:nvPicPr>
        <p:blipFill rotWithShape="1">
          <a:blip r:embed="rId4">
            <a:alphaModFix/>
          </a:blip>
          <a:srcRect b="61972" l="33221" r="18017" t="4529"/>
          <a:stretch/>
        </p:blipFill>
        <p:spPr>
          <a:xfrm>
            <a:off x="2138200" y="2819851"/>
            <a:ext cx="688049" cy="70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 rotWithShape="1">
          <a:blip r:embed="rId5">
            <a:alphaModFix/>
          </a:blip>
          <a:srcRect b="14951" l="10042" r="7435" t="0"/>
          <a:stretch/>
        </p:blipFill>
        <p:spPr>
          <a:xfrm>
            <a:off x="4106100" y="-3"/>
            <a:ext cx="637484" cy="6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 rotWithShape="1">
          <a:blip r:embed="rId6">
            <a:alphaModFix/>
          </a:blip>
          <a:srcRect b="42183" l="30273" r="33243" t="31428"/>
          <a:stretch/>
        </p:blipFill>
        <p:spPr>
          <a:xfrm>
            <a:off x="2259185" y="961362"/>
            <a:ext cx="637475" cy="6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 rotWithShape="1">
          <a:blip r:embed="rId7">
            <a:alphaModFix/>
          </a:blip>
          <a:srcRect b="38736" l="29963" r="30756" t="32525"/>
          <a:stretch/>
        </p:blipFill>
        <p:spPr>
          <a:xfrm>
            <a:off x="473375" y="2819850"/>
            <a:ext cx="727031" cy="70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 rotWithShape="1">
          <a:blip r:embed="rId8">
            <a:alphaModFix/>
          </a:blip>
          <a:srcRect b="56177" l="40186" r="40946" t="29953"/>
          <a:stretch/>
        </p:blipFill>
        <p:spPr>
          <a:xfrm>
            <a:off x="5829700" y="2819861"/>
            <a:ext cx="769601" cy="75427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/>
          <p:nvPr/>
        </p:nvSpPr>
        <p:spPr>
          <a:xfrm>
            <a:off x="5272800" y="3574150"/>
            <a:ext cx="188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Сапрыкин А.И.</a:t>
            </a:r>
            <a:endParaRPr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технологическому проектированию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7260600" y="3523950"/>
            <a:ext cx="188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Подать А.А.</a:t>
            </a:r>
            <a:endParaRPr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проектированию антенно-фидерных устройств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5136000" y="1547075"/>
            <a:ext cx="18303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Пиунов В.С.</a:t>
            </a:r>
            <a:endParaRPr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технологической подготовки производства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2 курсе бакалавриата по направлению “Инфокоммуникационные технологии и системы связи”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6933900" y="1651088"/>
            <a:ext cx="22101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Утешев М.А.</a:t>
            </a:r>
            <a:endParaRPr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проектированию БПЛА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3242275" y="3589750"/>
            <a:ext cx="20922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Мялин Г.В.</a:t>
            </a:r>
            <a:endParaRPr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 по схемотехническому проектированию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3 курсе бакалавриата по направлению “Конструирование и технология электронных средств”</a:t>
            </a:r>
            <a:endParaRPr b="1" sz="8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22"/>
          <p:cNvPicPr preferRelativeResize="0"/>
          <p:nvPr/>
        </p:nvPicPr>
        <p:blipFill rotWithShape="1">
          <a:blip r:embed="rId9">
            <a:alphaModFix/>
          </a:blip>
          <a:srcRect b="44614" l="34892" r="30576" t="27342"/>
          <a:stretch/>
        </p:blipFill>
        <p:spPr>
          <a:xfrm>
            <a:off x="5634475" y="824405"/>
            <a:ext cx="727025" cy="78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 rotWithShape="1">
          <a:blip r:embed="rId10">
            <a:alphaModFix/>
          </a:blip>
          <a:srcRect b="46691" l="33342" r="31637" t="27739"/>
          <a:stretch/>
        </p:blipFill>
        <p:spPr>
          <a:xfrm>
            <a:off x="7634602" y="875111"/>
            <a:ext cx="808697" cy="78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 rotWithShape="1">
          <a:blip r:embed="rId11">
            <a:alphaModFix/>
          </a:blip>
          <a:srcRect b="47042" l="28789" r="34605" t="25683"/>
          <a:stretch/>
        </p:blipFill>
        <p:spPr>
          <a:xfrm>
            <a:off x="7682775" y="2776212"/>
            <a:ext cx="847099" cy="84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 rotWithShape="1">
          <a:blip r:embed="rId12">
            <a:alphaModFix/>
          </a:blip>
          <a:srcRect b="13367" l="0" r="0" t="16313"/>
          <a:stretch/>
        </p:blipFill>
        <p:spPr>
          <a:xfrm>
            <a:off x="3845687" y="2835428"/>
            <a:ext cx="769626" cy="72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 rotWithShape="1">
          <a:blip r:embed="rId14">
            <a:alphaModFix/>
          </a:blip>
          <a:srcRect b="28301" l="20702" r="21839" t="38225"/>
          <a:stretch/>
        </p:blipFill>
        <p:spPr>
          <a:xfrm>
            <a:off x="7347056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224" name="Google Shape;224;p2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0176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225" name="Google Shape;225;p2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556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2"/>
          <p:cNvPicPr preferRelativeResize="0"/>
          <p:nvPr/>
        </p:nvPicPr>
        <p:blipFill rotWithShape="1">
          <a:blip r:embed="rId17">
            <a:alphaModFix/>
          </a:blip>
          <a:srcRect b="43272" l="32855" r="28776" t="0"/>
          <a:stretch/>
        </p:blipFill>
        <p:spPr>
          <a:xfrm>
            <a:off x="4080812" y="1198502"/>
            <a:ext cx="688051" cy="67848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2"/>
          <p:cNvSpPr/>
          <p:nvPr/>
        </p:nvSpPr>
        <p:spPr>
          <a:xfrm>
            <a:off x="3569100" y="1941201"/>
            <a:ext cx="17115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Тришаков А.А.</a:t>
            </a:r>
            <a:endParaRPr b="1" sz="10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CFO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Обучается на 1 курсе магистратуры по направлению "Инфокоммуникационные технологии и системы связи" (Искусственный интеллект и анализ больших данных в обработке изображений)”</a:t>
            </a:r>
            <a:endParaRPr b="1" sz="6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/>
          <p:nvPr/>
        </p:nvSpPr>
        <p:spPr>
          <a:xfrm>
            <a:off x="331625" y="2246950"/>
            <a:ext cx="176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0B5394"/>
                </a:solidFill>
              </a:rPr>
              <a:t>Контакты</a:t>
            </a:r>
            <a:endParaRPr/>
          </a:p>
        </p:txBody>
      </p:sp>
      <p:pic>
        <p:nvPicPr>
          <p:cNvPr id="233" name="Google Shape;233;p23"/>
          <p:cNvPicPr preferRelativeResize="0"/>
          <p:nvPr/>
        </p:nvPicPr>
        <p:blipFill rotWithShape="1">
          <a:blip r:embed="rId3">
            <a:alphaModFix/>
          </a:blip>
          <a:srcRect b="2399" l="0" r="0" t="2389"/>
          <a:stretch/>
        </p:blipFill>
        <p:spPr>
          <a:xfrm>
            <a:off x="5175750" y="2031800"/>
            <a:ext cx="2314976" cy="22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 rotWithShape="1">
          <a:blip r:embed="rId5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236" name="Google Shape;23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237" name="Google Shape;237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 txBox="1"/>
          <p:nvPr/>
        </p:nvSpPr>
        <p:spPr>
          <a:xfrm>
            <a:off x="460200" y="3438025"/>
            <a:ext cx="3864300" cy="13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300">
                <a:solidFill>
                  <a:srgbClr val="2F5496"/>
                </a:solidFill>
              </a:rPr>
              <a:t>Карих Роман Дмитриевич</a:t>
            </a:r>
            <a:endParaRPr b="1" i="1" sz="13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300">
                <a:solidFill>
                  <a:srgbClr val="2F5496"/>
                </a:solidFill>
              </a:rPr>
              <a:t>Телефон: +79082998670</a:t>
            </a:r>
            <a:endParaRPr b="1" i="1" sz="13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300">
                <a:solidFill>
                  <a:srgbClr val="2F5496"/>
                </a:solidFill>
              </a:rPr>
              <a:t>Email: KarikhRD@yandex.ru</a:t>
            </a:r>
            <a:endParaRPr b="1" i="1" sz="13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300">
                <a:solidFill>
                  <a:srgbClr val="2F5496"/>
                </a:solidFill>
              </a:rPr>
              <a:t>Telegram: @Goldofa</a:t>
            </a:r>
            <a:endParaRPr b="1" i="1" sz="13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300">
              <a:solidFill>
                <a:srgbClr val="2F549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rgbClr val="2F5496"/>
                </a:solidFill>
              </a:rPr>
              <a:t>Сайт: http://sppb-bpla.tilda.ws</a:t>
            </a:r>
            <a:endParaRPr b="1" i="1" sz="1300">
              <a:solidFill>
                <a:srgbClr val="2F549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"/>
          <p:cNvSpPr txBox="1"/>
          <p:nvPr/>
        </p:nvSpPr>
        <p:spPr>
          <a:xfrm>
            <a:off x="1391775" y="2126550"/>
            <a:ext cx="62604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i="1" lang="ru" sz="2400">
                <a:solidFill>
                  <a:srgbClr val="2F5496"/>
                </a:solidFill>
              </a:rPr>
              <a:t>Спасибо за внимание!</a:t>
            </a:r>
            <a:br>
              <a:rPr b="1" i="0" lang="ru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4" name="Google Shape;2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0967" y="110181"/>
            <a:ext cx="769626" cy="48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4"/>
          <p:cNvPicPr preferRelativeResize="0"/>
          <p:nvPr/>
        </p:nvPicPr>
        <p:blipFill rotWithShape="1">
          <a:blip r:embed="rId4">
            <a:alphaModFix/>
          </a:blip>
          <a:srcRect b="28301" l="20702" r="21839" t="38225"/>
          <a:stretch/>
        </p:blipFill>
        <p:spPr>
          <a:xfrm>
            <a:off x="7274931" y="0"/>
            <a:ext cx="943914" cy="70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РИС.png" id="246" name="Google Shape;24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1275" y="63825"/>
            <a:ext cx="581625" cy="58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Desktop\909.png" id="247" name="Google Shape;24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55175" y="-146975"/>
            <a:ext cx="943925" cy="9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