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A612"/>
    <a:srgbClr val="C2E9F0"/>
    <a:srgbClr val="FBA919"/>
    <a:srgbClr val="FFBBCA"/>
    <a:srgbClr val="FBA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A3252F8-FCB8-498C-809B-F5B824C290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582706" y="1586753"/>
            <a:ext cx="672266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Команда: </a:t>
            </a:r>
            <a:r>
              <a:rPr lang="en-US" sz="3200" dirty="0"/>
              <a:t>PowerCheK#1</a:t>
            </a:r>
            <a:endParaRPr lang="ru-RU" sz="3200" dirty="0"/>
          </a:p>
          <a:p>
            <a:endParaRPr lang="ru-RU" sz="500" dirty="0"/>
          </a:p>
          <a:p>
            <a:pPr marL="1435100" indent="-1435100"/>
            <a:r>
              <a:rPr lang="ru-RU" sz="3200" dirty="0"/>
              <a:t>Проект:    Система мониторинга</a:t>
            </a:r>
          </a:p>
          <a:p>
            <a:pPr marL="1435100" indent="-1435100"/>
            <a:r>
              <a:rPr lang="ru-RU" sz="3200" dirty="0"/>
              <a:t>                   силовых трансформаторов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8B65E3B-C15D-461F-9C7C-2252291803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650" y="430823"/>
            <a:ext cx="1574464" cy="8836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0C247C7-C431-4E5A-9B72-3E065A6CAC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9D8851-9B64-430C-A9CC-E5B8342DAC03}"/>
              </a:ext>
            </a:extLst>
          </p:cNvPr>
          <p:cNvSpPr txBox="1"/>
          <p:nvPr/>
        </p:nvSpPr>
        <p:spPr>
          <a:xfrm>
            <a:off x="4338916" y="4269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ПРОБЛЕМА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DAA3103-25E9-4AF1-B9D4-EF8E65F23768}"/>
              </a:ext>
            </a:extLst>
          </p:cNvPr>
          <p:cNvSpPr/>
          <p:nvPr/>
        </p:nvSpPr>
        <p:spPr>
          <a:xfrm>
            <a:off x="216876" y="785754"/>
            <a:ext cx="11827074" cy="1538654"/>
          </a:xfrm>
          <a:prstGeom prst="roundRect">
            <a:avLst>
              <a:gd name="adj" fmla="val 6792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Использование продукта-проекта позволит перейти потребителю от использования превентивного подхода к предиктивному подходу в обслуживании оборудования. Данный подход снижает затраты потребителя на проведение периодических осмотров и обслуживание трансформаторного оборудования, а также позволяет запланировать замену или ремонт и, соответственно, вывод трансформатора из работы, на основании прогнозируемого времени выхода трансформатора из строя.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E1A42FA9-C51A-424B-AB3D-361D30D1C2AF}"/>
              </a:ext>
            </a:extLst>
          </p:cNvPr>
          <p:cNvSpPr/>
          <p:nvPr/>
        </p:nvSpPr>
        <p:spPr>
          <a:xfrm>
            <a:off x="216876" y="2576147"/>
            <a:ext cx="11906298" cy="4239164"/>
          </a:xfrm>
          <a:prstGeom prst="roundRect">
            <a:avLst>
              <a:gd name="adj" fmla="val 3329"/>
            </a:avLst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Портрет потребителя: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в своей структуре парк силовых трансформаторов;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самостоятельно эксплуатирует и обслуживает парк силовых трансформаторов;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трансформаторы введены в эксплуатацию более 5 лет назад (окончание гарантии производителя);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точки установки трансформаторов на большом удалении друг от друга;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затрудненный доступ к точкам установки трансформаторов;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предпосылки внедрения современных цифровых решений;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заинтересован в наблюдаемости технического состояния парка силовых трансформаторов режиме реального времени;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эксплуатационный и оперативный персонал с низким уровнем квалификации либо частые смены персонала;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имеет сложный и опасный производственный процесс, не допускающий длительного перерыва в электроснабжении;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является производителем трансформаторного оборудования, заинтересованным в повышении потребительских свойств выпускаемой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304799" y="3429000"/>
            <a:ext cx="11690555" cy="3237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8013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На рынке отсутствуют  прямые конкуренты продукта проекта. </a:t>
            </a:r>
          </a:p>
          <a:p>
            <a:pPr marL="608013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Анализ публикационной активности в России и мире позволил определить высокий уровень вовлеченности и заинтересованности исследователей и разработчиков в вопросе предиктивной аналитики технического состояния различного высоковольтного оборудования, в том числе и силовых двухобмоточных трансформаторов. </a:t>
            </a:r>
          </a:p>
          <a:p>
            <a:pPr marL="608013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Отсутствие работоспособной и готовой системы на рынке.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801468" y="-29130"/>
            <a:ext cx="2589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04799" y="806245"/>
            <a:ext cx="11602065" cy="18681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Программно-технический комплекс основанный на авторских методиках и алгоритмах, обеспечивающий получение достоверной информации о текущем и прогнозируемом техническом состоянии силового двухобмоточного трансформатора</a:t>
            </a:r>
          </a:p>
        </p:txBody>
      </p:sp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309558" y="14176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206478" y="1286420"/>
            <a:ext cx="3562623" cy="5196367"/>
          </a:xfrm>
          <a:prstGeom prst="roundRect">
            <a:avLst>
              <a:gd name="adj" fmla="val 33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Объем целевого рынка производителей устройств мониторинга комплектующих трансформаторные подстанции и силовые трансформаторы на конец 2022 года составляет 22,42 млрд. руб., где 33,4% от общей суммы приходится на микропроцессорные устройства мониторинга. На начальном этапе производства системы мониторинга планируется занять долю рынка объемом 464805 тыс. руб.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948958" y="1052973"/>
            <a:ext cx="8063187" cy="12077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Основные конкуренты:</a:t>
            </a:r>
          </a:p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ООО «</a:t>
            </a:r>
            <a:r>
              <a:rPr lang="ru-RU" sz="2000" dirty="0" err="1">
                <a:solidFill>
                  <a:schemeClr val="tx1"/>
                </a:solidFill>
              </a:rPr>
              <a:t>Димрус</a:t>
            </a:r>
            <a:r>
              <a:rPr lang="ru-RU" sz="2000" dirty="0">
                <a:solidFill>
                  <a:schemeClr val="tx1"/>
                </a:solidFill>
              </a:rPr>
              <a:t>» (Россия</a:t>
            </a:r>
            <a:r>
              <a:rPr lang="ru-RU" sz="1600" dirty="0">
                <a:solidFill>
                  <a:schemeClr val="tx1"/>
                </a:solidFill>
              </a:rPr>
              <a:t>) Продукт: </a:t>
            </a:r>
            <a:r>
              <a:rPr lang="de-DE" sz="1600" dirty="0" err="1">
                <a:solidFill>
                  <a:schemeClr val="tx1"/>
                </a:solidFill>
              </a:rPr>
              <a:t>Dimrus</a:t>
            </a:r>
            <a:r>
              <a:rPr lang="de-DE" sz="1600" dirty="0">
                <a:solidFill>
                  <a:schemeClr val="tx1"/>
                </a:solidFill>
              </a:rPr>
              <a:t> TDM (https://dimrus.ru/index.html).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Qualitrol</a:t>
            </a:r>
            <a:r>
              <a:rPr lang="de-DE" sz="2000" dirty="0">
                <a:solidFill>
                  <a:schemeClr val="tx1"/>
                </a:solidFill>
              </a:rPr>
              <a:t> Corp. (</a:t>
            </a:r>
            <a:r>
              <a:rPr lang="ru-RU" sz="2000" dirty="0">
                <a:solidFill>
                  <a:schemeClr val="tx1"/>
                </a:solidFill>
              </a:rPr>
              <a:t>США) </a:t>
            </a:r>
            <a:r>
              <a:rPr lang="ru-RU" sz="1600" dirty="0">
                <a:solidFill>
                  <a:schemeClr val="tx1"/>
                </a:solidFill>
              </a:rPr>
              <a:t>Продукт: </a:t>
            </a:r>
            <a:r>
              <a:rPr lang="de-DE" sz="1600" dirty="0">
                <a:solidFill>
                  <a:schemeClr val="tx1"/>
                </a:solidFill>
              </a:rPr>
              <a:t>QTMS </a:t>
            </a:r>
            <a:r>
              <a:rPr lang="de-DE" sz="1600" dirty="0" err="1">
                <a:solidFill>
                  <a:schemeClr val="tx1"/>
                </a:solidFill>
              </a:rPr>
              <a:t>Qualitrol</a:t>
            </a:r>
            <a:r>
              <a:rPr lang="de-DE" sz="1600" dirty="0">
                <a:solidFill>
                  <a:schemeClr val="tx1"/>
                </a:solidFill>
              </a:rPr>
              <a:t> (https://www.qualitrolcorp.com/).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3922335" y="2402478"/>
            <a:ext cx="8063187" cy="4313756"/>
          </a:xfrm>
          <a:prstGeom prst="roundRect">
            <a:avLst>
              <a:gd name="adj" fmla="val 4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Конкурентные преимущества: </a:t>
            </a:r>
          </a:p>
          <a:p>
            <a:endParaRPr lang="ru-RU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функция оценки текущего состояния трансформатора в режиме реального времени без его отключения от сети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функция прогнозирования срока службы трансформатора в режиме реального времени без отключения трансформатора от сети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возможность интеграции разрабатываемого ПТК в АСУТП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наличие действующих РИД: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заинтересованность предприятий производителей высоковольтного электротехнического оборудования в разработках команды проекта (ГК-Электрощит Самара)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договор о сотрудничестве с ключевым предприятием производителем промышленных микроконтроллеров (ОВЕН)</a:t>
            </a:r>
          </a:p>
        </p:txBody>
      </p:sp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3212866" y="22042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78510" y="813525"/>
            <a:ext cx="11975838" cy="4574552"/>
          </a:xfrm>
          <a:prstGeom prst="roundRect">
            <a:avLst>
              <a:gd name="adj" fmla="val 25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78510" y="5529213"/>
            <a:ext cx="11975838" cy="1222016"/>
          </a:xfrm>
          <a:prstGeom prst="roundRect">
            <a:avLst>
              <a:gd name="adj" fmla="val 108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Индустриальные партнеры: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Заинтересованность предприятий производителей высоковольтного электротехнического оборудования в разработках команды проекта (ГК-Электрощит Самара)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Наличие договора о сотрудничестве с ключевым предприятием производителем промышленных микроконтроллеров (ОВЕН)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E6A24A0-0F3C-4CC9-A2DB-33D89A434D9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576" y="633059"/>
            <a:ext cx="10068232" cy="493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9556376" y="4670331"/>
            <a:ext cx="2608729" cy="502644"/>
          </a:xfrm>
          <a:prstGeom prst="roundRect">
            <a:avLst/>
          </a:prstGeom>
          <a:solidFill>
            <a:srgbClr val="FB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2330824" y="140319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BA919"/>
                </a:solidFill>
              </a:rPr>
              <a:t>ДОРОЖНАЯ КАРТА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60453" y="2100708"/>
            <a:ext cx="1896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Первая стадия разработки продукта</a:t>
            </a:r>
          </a:p>
          <a:p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C93BB4-00D4-4981-BC52-BA7BBA347659}"/>
                  </a:ext>
                </a:extLst>
              </p:cNvPr>
              <p:cNvSpPr txBox="1"/>
              <p:nvPr/>
            </p:nvSpPr>
            <p:spPr>
              <a:xfrm>
                <a:off x="9834844" y="4721598"/>
                <a:ext cx="20926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/>
                  <a:t>2025 </a:t>
                </a:r>
                <a14:m>
                  <m:oMath xmlns:m="http://schemas.openxmlformats.org/officeDocument/2006/math">
                    <m:r>
                      <a:rPr lang="ru-R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ru-RU" sz="2000" dirty="0"/>
                  <a:t> Стадия 2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2C93BB4-00D4-4981-BC52-BA7BBA347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844" y="4721598"/>
                <a:ext cx="2092686" cy="400110"/>
              </a:xfrm>
              <a:prstGeom prst="rect">
                <a:avLst/>
              </a:prstGeom>
              <a:blipFill>
                <a:blip r:embed="rId3" cstate="print"/>
                <a:stretch>
                  <a:fillRect l="-2907" t="-9231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340599" y="2102077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1862611" y="3245177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421045" y="3224092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695300" y="3233539"/>
            <a:ext cx="260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Этап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8E30846-348A-4E78-828A-7F617000C17A}"/>
              </a:ext>
            </a:extLst>
          </p:cNvPr>
          <p:cNvSpPr txBox="1"/>
          <p:nvPr/>
        </p:nvSpPr>
        <p:spPr>
          <a:xfrm>
            <a:off x="128527" y="4302245"/>
            <a:ext cx="23295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Этап 5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/>
          </a:p>
          <a:p>
            <a:pPr algn="ctr"/>
            <a:endParaRPr lang="ru-RU" sz="1600" b="1" dirty="0"/>
          </a:p>
          <a:p>
            <a:pPr algn="ctr"/>
            <a:r>
              <a:rPr lang="ru-RU" sz="1600" b="1" dirty="0"/>
              <a:t>Декабрь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0E50345-3393-47C1-BB2B-4650130979BC}"/>
              </a:ext>
            </a:extLst>
          </p:cNvPr>
          <p:cNvSpPr txBox="1"/>
          <p:nvPr/>
        </p:nvSpPr>
        <p:spPr>
          <a:xfrm>
            <a:off x="4681883" y="972227"/>
            <a:ext cx="4106007" cy="120032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Разработана методика оптимального выбора количества и типа датчиков для контроля технического состояния трансформатора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4431FFA-3016-4510-8926-D9D0EC8D4DC6}"/>
              </a:ext>
            </a:extLst>
          </p:cNvPr>
          <p:cNvSpPr txBox="1"/>
          <p:nvPr/>
        </p:nvSpPr>
        <p:spPr>
          <a:xfrm>
            <a:off x="8936577" y="2162148"/>
            <a:ext cx="3094970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9388" indent="-179388"/>
            <a:r>
              <a:rPr lang="ru-RU" dirty="0"/>
              <a:t>2.Разработка методики оценки состояния обмоток и магнитопровода трансформатора по данным измерений в режиме реального времени без отключения от сети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27FE966-DCEC-4787-BB9A-BE413C995F99}"/>
              </a:ext>
            </a:extLst>
          </p:cNvPr>
          <p:cNvSpPr txBox="1"/>
          <p:nvPr/>
        </p:nvSpPr>
        <p:spPr>
          <a:xfrm>
            <a:off x="6170349" y="5224053"/>
            <a:ext cx="4106007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pPr marL="176213" indent="-176213"/>
            <a:r>
              <a:rPr lang="ru-RU" dirty="0"/>
              <a:t>3. Разработка программных алгоритмов обработки и анализа данных с получаемых с первичных-измерительных устройств в режиме реального времени для оценки технического состояния трансформатора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013AE6D-05E7-4ECB-AB1C-6C030E03345F}"/>
              </a:ext>
            </a:extLst>
          </p:cNvPr>
          <p:cNvSpPr txBox="1"/>
          <p:nvPr/>
        </p:nvSpPr>
        <p:spPr>
          <a:xfrm>
            <a:off x="2967081" y="5252413"/>
            <a:ext cx="3054572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 marL="176213" indent="-176213"/>
            <a:r>
              <a:rPr lang="ru-RU" sz="1600" dirty="0"/>
              <a:t>4. Определение перечня технических требований к датчикам, МП устройствам, линиям связи и протоколам передачи данных для использования в составе ПТК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02F830C-D941-4A8C-8EF8-9CB5D1A0142B}"/>
              </a:ext>
            </a:extLst>
          </p:cNvPr>
          <p:cNvSpPr txBox="1"/>
          <p:nvPr/>
        </p:nvSpPr>
        <p:spPr>
          <a:xfrm>
            <a:off x="76160" y="5498634"/>
            <a:ext cx="2862661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pPr marL="176213" indent="-176213"/>
            <a:r>
              <a:rPr lang="ru-RU" dirty="0"/>
              <a:t>5. Создание и тестирование лабораторного образца ПТК с использованием средств компьютерного и гибридного моделирования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1CDA0129-FABE-415D-A660-5A1289B8851E}"/>
              </a:ext>
            </a:extLst>
          </p:cNvPr>
          <p:cNvCxnSpPr>
            <a:stCxn id="15" idx="1"/>
          </p:cNvCxnSpPr>
          <p:nvPr/>
        </p:nvCxnSpPr>
        <p:spPr>
          <a:xfrm flipH="1">
            <a:off x="8124092" y="3316310"/>
            <a:ext cx="812485" cy="394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39E920E3-FFEA-432B-AB3E-D1ADFA34C142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4879731" y="4026877"/>
            <a:ext cx="3343622" cy="1197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A1C246DD-5BFD-4203-9955-43DB651A42C7}"/>
              </a:ext>
            </a:extLst>
          </p:cNvPr>
          <p:cNvCxnSpPr>
            <a:stCxn id="21" idx="0"/>
          </p:cNvCxnSpPr>
          <p:nvPr/>
        </p:nvCxnSpPr>
        <p:spPr>
          <a:xfrm flipH="1" flipV="1">
            <a:off x="2268415" y="4176346"/>
            <a:ext cx="2225952" cy="1076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AF449EB-E608-41C1-97B3-0B0C16E8080E}"/>
              </a:ext>
            </a:extLst>
          </p:cNvPr>
          <p:cNvSpPr/>
          <p:nvPr/>
        </p:nvSpPr>
        <p:spPr>
          <a:xfrm>
            <a:off x="79131" y="1952444"/>
            <a:ext cx="4475282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56DABB0B-EE05-4A4B-B9BB-79DDAB28001A}"/>
              </a:ext>
            </a:extLst>
          </p:cNvPr>
          <p:cNvSpPr/>
          <p:nvPr/>
        </p:nvSpPr>
        <p:spPr>
          <a:xfrm>
            <a:off x="5047128" y="795997"/>
            <a:ext cx="6338048" cy="1059697"/>
          </a:xfrm>
          <a:prstGeom prst="roundRect">
            <a:avLst>
              <a:gd name="adj" fmla="val 42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1425B4F-959C-4E58-94A9-6F230B0A6084}"/>
              </a:ext>
            </a:extLst>
          </p:cNvPr>
          <p:cNvSpPr/>
          <p:nvPr/>
        </p:nvSpPr>
        <p:spPr>
          <a:xfrm>
            <a:off x="4783349" y="2732374"/>
            <a:ext cx="6866458" cy="1059697"/>
          </a:xfrm>
          <a:prstGeom prst="roundRect">
            <a:avLst>
              <a:gd name="adj" fmla="val 6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7A2B840F-2EC2-4578-80BF-B0E39CC09E0B}"/>
              </a:ext>
            </a:extLst>
          </p:cNvPr>
          <p:cNvSpPr/>
          <p:nvPr/>
        </p:nvSpPr>
        <p:spPr>
          <a:xfrm>
            <a:off x="618564" y="4658855"/>
            <a:ext cx="592567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4D06279-65E9-45B2-8E56-F02D7520405C}"/>
              </a:ext>
            </a:extLst>
          </p:cNvPr>
          <p:cNvSpPr/>
          <p:nvPr/>
        </p:nvSpPr>
        <p:spPr>
          <a:xfrm>
            <a:off x="7228631" y="4572000"/>
            <a:ext cx="4878378" cy="21873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5138721" y="825260"/>
            <a:ext cx="60012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Ценностное предложение:</a:t>
            </a:r>
          </a:p>
          <a:p>
            <a:r>
              <a:rPr lang="ru-RU" sz="2000" dirty="0"/>
              <a:t>Возможность перевода подстанций на цифровой мониторинг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4836116" y="2778730"/>
            <a:ext cx="6963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Целевая аудитория:</a:t>
            </a:r>
          </a:p>
          <a:p>
            <a:r>
              <a:rPr lang="ru-RU" sz="2000" dirty="0"/>
              <a:t>описывается портретом потребителя (</a:t>
            </a:r>
            <a:r>
              <a:rPr lang="ru-RU" sz="1600" dirty="0">
                <a:hlinkClick r:id="rId2" action="ppaction://hlinksldjump" tooltip="Портрет потребителя"/>
              </a:rPr>
              <a:t>Портрет потребителя</a:t>
            </a:r>
            <a:r>
              <a:rPr lang="ru-RU" sz="2000" dirty="0"/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392326" y="4640646"/>
            <a:ext cx="47571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Планируемые партнеры: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ООО «Тольяттинский Трансформатор»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АО «ГК «Электрощит»-ТМ Самара»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ЗАО «Группа «СВЭЛ»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ПАО «Россети»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705454" y="4794534"/>
            <a:ext cx="56794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Необходимые ресурсы:</a:t>
            </a:r>
          </a:p>
          <a:p>
            <a:pPr marL="717550" indent="-717550"/>
            <a:r>
              <a:rPr lang="ru-RU" sz="2000" dirty="0"/>
              <a:t>	Прямое финансирование (ЗП + оборудование)  разработки лабораторного образца для тестирования системы </a:t>
            </a:r>
          </a:p>
          <a:p>
            <a:endParaRPr lang="ru-RU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246185" y="2049580"/>
            <a:ext cx="43082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Рынки:</a:t>
            </a:r>
          </a:p>
          <a:p>
            <a:r>
              <a:rPr lang="en-US" sz="2400" dirty="0"/>
              <a:t>B2B</a:t>
            </a:r>
            <a:r>
              <a:rPr lang="ru-RU" sz="2400" dirty="0"/>
              <a:t>, в том числе </a:t>
            </a:r>
            <a:r>
              <a:rPr lang="en-US" sz="2400" dirty="0"/>
              <a:t>OEM </a:t>
            </a:r>
            <a:r>
              <a:rPr lang="ru-RU" sz="2400" dirty="0"/>
              <a:t>продажи</a:t>
            </a:r>
            <a:endParaRPr lang="en-US" sz="2400" dirty="0"/>
          </a:p>
          <a:p>
            <a:r>
              <a:rPr lang="en-US" sz="2400" dirty="0"/>
              <a:t>B2G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9FB7AA-CCCC-44DA-857F-9DC1CDB555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67EDE9-F38D-4F9F-9DB5-25D2175E0417}"/>
              </a:ext>
            </a:extLst>
          </p:cNvPr>
          <p:cNvSpPr txBox="1"/>
          <p:nvPr/>
        </p:nvSpPr>
        <p:spPr>
          <a:xfrm>
            <a:off x="3299012" y="384871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ФИНАНСОВЫЙ ПЛАН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F10A26FF-07C9-4677-A6F8-F686046AD8B2}"/>
              </a:ext>
            </a:extLst>
          </p:cNvPr>
          <p:cNvSpPr/>
          <p:nvPr/>
        </p:nvSpPr>
        <p:spPr>
          <a:xfrm>
            <a:off x="336176" y="2680850"/>
            <a:ext cx="11501717" cy="4083744"/>
          </a:xfrm>
          <a:prstGeom prst="roundRect">
            <a:avLst>
              <a:gd name="adj" fmla="val 72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Разработку и тестирование прототипа системы мониторинга силовых двухобмоточных трансформаторов планируется провести на базе «ГК «Электрощит»-ТМ Самара». После оформления юр. лица планируется стать резидентом регионального технопарка "Жигулевская долина", где организовать производственные площади. Для оплаты услуг квалифицированных специалистов была подана заявка на программу ФСИ «Старт-1» с целью привлечения финансирования. В общей сумме планируется привлечь до 50 млн. рублей. С самого начала планируется создание полноценного инновационного производства в сфере неразрушающего контроля трансформаторов.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23F588E1-DD90-4558-AD16-ED2724A7F537}"/>
              </a:ext>
            </a:extLst>
          </p:cNvPr>
          <p:cNvSpPr/>
          <p:nvPr/>
        </p:nvSpPr>
        <p:spPr>
          <a:xfrm>
            <a:off x="1452282" y="1353857"/>
            <a:ext cx="9287435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75D4F2-8802-408D-839E-B65A1A17BB90}"/>
              </a:ext>
            </a:extLst>
          </p:cNvPr>
          <p:cNvSpPr txBox="1"/>
          <p:nvPr/>
        </p:nvSpPr>
        <p:spPr>
          <a:xfrm>
            <a:off x="3918066" y="1465481"/>
            <a:ext cx="433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50 000 000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05844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545687" y="48435"/>
            <a:ext cx="11100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Развитие проекта</a:t>
            </a:r>
          </a:p>
        </p:txBody>
      </p:sp>
      <p:sp>
        <p:nvSpPr>
          <p:cNvPr id="5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117988" y="934065"/>
            <a:ext cx="11946194" cy="5801032"/>
          </a:xfrm>
          <a:prstGeom prst="roundRect">
            <a:avLst>
              <a:gd name="adj" fmla="val 2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FBD92DD-C4D6-4EC5-9F3D-CC1B7175EA39}"/>
              </a:ext>
            </a:extLst>
          </p:cNvPr>
          <p:cNvSpPr txBox="1"/>
          <p:nvPr/>
        </p:nvSpPr>
        <p:spPr>
          <a:xfrm>
            <a:off x="299880" y="6458098"/>
            <a:ext cx="975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*Развитие проекта определено при условии соблюдении сроков и объемов финансирования и отсутствия существенных рисков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EB14D75-D73C-4973-8F74-464D3E40B6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1389" y="934065"/>
            <a:ext cx="11225750" cy="540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3304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716</Words>
  <Application>Microsoft Office PowerPoint</Application>
  <PresentationFormat>Произвольный</PresentationFormat>
  <Paragraphs>77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24</cp:revision>
  <dcterms:created xsi:type="dcterms:W3CDTF">2023-09-06T12:36:24Z</dcterms:created>
  <dcterms:modified xsi:type="dcterms:W3CDTF">2023-12-28T07:35:00Z</dcterms:modified>
</cp:coreProperties>
</file>