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 varScale="1">
        <p:scale>
          <a:sx n="85" d="100"/>
          <a:sy n="85" d="100"/>
        </p:scale>
        <p:origin x="1037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40" y="1196752"/>
            <a:ext cx="3995936" cy="2387600"/>
          </a:xfrm>
        </p:spPr>
        <p:txBody>
          <a:bodyPr>
            <a:normAutofit fontScale="90000"/>
          </a:bodyPr>
          <a:lstStyle/>
          <a:p>
            <a:r>
              <a:rPr lang="ru-RU" sz="6600" b="1" dirty="0">
                <a:solidFill>
                  <a:srgbClr val="8F00FF"/>
                </a:solidFill>
                <a:latin typeface="Century Gothic" panose="020B0502020202020204" pitchFamily="34" charset="0"/>
              </a:rPr>
              <a:t>Капсула «</a:t>
            </a:r>
            <a:r>
              <a:rPr lang="de-DE" sz="6600" b="1" dirty="0">
                <a:solidFill>
                  <a:srgbClr val="8F00FF"/>
                </a:solidFill>
                <a:latin typeface="Century Gothic" panose="020B0502020202020204" pitchFamily="34" charset="0"/>
              </a:rPr>
              <a:t>AI</a:t>
            </a:r>
            <a:r>
              <a:rPr lang="ru-RU" sz="6600" b="1" dirty="0">
                <a:solidFill>
                  <a:srgbClr val="8F00FF"/>
                </a:solidFill>
                <a:latin typeface="Century Gothic" panose="020B0502020202020204" pitchFamily="34" charset="0"/>
              </a:rPr>
              <a:t>болит»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440" y="5229200"/>
            <a:ext cx="4104456" cy="475034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ru-RU" sz="2000" b="1" dirty="0" smtClean="0">
                <a:solidFill>
                  <a:srgbClr val="8F00FF"/>
                </a:solidFill>
                <a:latin typeface="Century Gothic" panose="020B0502020202020204" pitchFamily="34" charset="0"/>
              </a:rPr>
              <a:t>Проект команды «</a:t>
            </a:r>
            <a:r>
              <a:rPr lang="de-DE" sz="2000" b="1" dirty="0" smtClean="0">
                <a:solidFill>
                  <a:srgbClr val="8F00FF"/>
                </a:solidFill>
                <a:latin typeface="Century Gothic" panose="020B0502020202020204" pitchFamily="34" charset="0"/>
              </a:rPr>
              <a:t>TeamABC</a:t>
            </a:r>
            <a:r>
              <a:rPr lang="ru-RU" sz="2000" b="1" dirty="0" smtClean="0">
                <a:solidFill>
                  <a:srgbClr val="8F00FF"/>
                </a:solidFill>
                <a:latin typeface="Century Gothic" panose="020B0502020202020204" pitchFamily="34" charset="0"/>
              </a:rPr>
              <a:t>» ЭК/О ТАМ-1,2-2021 </a:t>
            </a:r>
            <a:r>
              <a:rPr lang="ru-RU" sz="2000" b="1" dirty="0">
                <a:solidFill>
                  <a:srgbClr val="8F00FF"/>
                </a:solidFill>
                <a:latin typeface="Century Gothic" panose="020B0502020202020204" pitchFamily="34" charset="0"/>
              </a:rPr>
              <a:t>СП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51384" y="1340768"/>
            <a:ext cx="11457868" cy="4801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Два невосполнимых ресурса человека </a:t>
            </a:r>
            <a:r>
              <a:rPr lang="en-GB" dirty="0" smtClean="0">
                <a:latin typeface="Century Gothic" panose="020B0502020202020204" pitchFamily="34" charset="0"/>
              </a:rPr>
              <a:t>XXI</a:t>
            </a:r>
            <a:r>
              <a:rPr lang="ru-RU" dirty="0" smtClean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века – это </a:t>
            </a:r>
            <a:r>
              <a:rPr lang="ru-RU" b="1" dirty="0">
                <a:latin typeface="Century Gothic" panose="020B0502020202020204" pitchFamily="34" charset="0"/>
              </a:rPr>
              <a:t>здоровье</a:t>
            </a:r>
            <a:r>
              <a:rPr lang="ru-RU" dirty="0">
                <a:latin typeface="Century Gothic" panose="020B0502020202020204" pitchFamily="34" charset="0"/>
              </a:rPr>
              <a:t> и </a:t>
            </a:r>
            <a:r>
              <a:rPr lang="ru-RU" b="1" dirty="0">
                <a:latin typeface="Century Gothic" panose="020B0502020202020204" pitchFamily="34" charset="0"/>
              </a:rPr>
              <a:t>время</a:t>
            </a:r>
            <a:r>
              <a:rPr lang="ru-RU" dirty="0">
                <a:latin typeface="Century Gothic" panose="020B0502020202020204" pitchFamily="34" charset="0"/>
              </a:rPr>
              <a:t>. Мы конвертировали этот немой запрос потребителей в идею создания </a:t>
            </a:r>
            <a:r>
              <a:rPr lang="ru-RU" b="1" dirty="0">
                <a:latin typeface="Century Gothic" panose="020B0502020202020204" pitchFamily="34" charset="0"/>
              </a:rPr>
              <a:t>консультирующей капсулы в области личного здоровья</a:t>
            </a:r>
            <a:r>
              <a:rPr lang="ru-RU" dirty="0">
                <a:latin typeface="Century Gothic" panose="020B0502020202020204" pitchFamily="34" charset="0"/>
              </a:rPr>
              <a:t>. Вся деятельность современного человека имеет направление в сторону развития искусственного интеллекта, поэтому капсула будет оборудована именно такой новацией. </a:t>
            </a:r>
            <a:endParaRPr lang="ru-RU" dirty="0" smtClean="0">
              <a:latin typeface="Century Gothic" panose="020B0502020202020204" pitchFamily="34" charset="0"/>
            </a:endParaRP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Наш продукт помогает желающим </a:t>
            </a:r>
            <a:r>
              <a:rPr lang="ru-RU" dirty="0">
                <a:latin typeface="Century Gothic" panose="020B0502020202020204" pitchFamily="34" charset="0"/>
              </a:rPr>
              <a:t>проверить состояние своего </a:t>
            </a:r>
            <a:r>
              <a:rPr lang="ru-RU" dirty="0" smtClean="0">
                <a:latin typeface="Century Gothic" panose="020B0502020202020204" pitchFamily="34" charset="0"/>
              </a:rPr>
              <a:t>здоровья в ситуациях </a:t>
            </a:r>
            <a:r>
              <a:rPr lang="ru-RU" dirty="0">
                <a:latin typeface="Century Gothic" panose="020B0502020202020204" pitchFamily="34" charset="0"/>
              </a:rPr>
              <a:t>получения первичного медицинского </a:t>
            </a:r>
            <a:r>
              <a:rPr lang="ru-RU" dirty="0" smtClean="0">
                <a:latin typeface="Century Gothic" panose="020B0502020202020204" pitchFamily="34" charset="0"/>
              </a:rPr>
              <a:t>обследования </a:t>
            </a:r>
            <a:r>
              <a:rPr lang="ru-RU" b="1" dirty="0" smtClean="0">
                <a:latin typeface="Century Gothic" panose="020B0502020202020204" pitchFamily="34" charset="0"/>
              </a:rPr>
              <a:t>решить следующие проблемы</a:t>
            </a:r>
            <a:r>
              <a:rPr lang="ru-RU" dirty="0" smtClean="0">
                <a:latin typeface="Century Gothic" panose="020B0502020202020204" pitchFamily="34" charset="0"/>
              </a:rPr>
              <a:t>: </a:t>
            </a:r>
          </a:p>
          <a:p>
            <a:endParaRPr lang="ru-RU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отсутствие </a:t>
            </a:r>
            <a:r>
              <a:rPr lang="ru-RU" dirty="0">
                <a:latin typeface="Century Gothic" panose="020B0502020202020204" pitchFamily="34" charset="0"/>
              </a:rPr>
              <a:t>возможности круглосуточного доступа к </a:t>
            </a:r>
            <a:r>
              <a:rPr lang="ru-RU" dirty="0" smtClean="0">
                <a:latin typeface="Century Gothic" panose="020B0502020202020204" pitchFamily="34" charset="0"/>
              </a:rPr>
              <a:t>врачу-терапевту;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загруженность </a:t>
            </a:r>
            <a:r>
              <a:rPr lang="ru-RU" dirty="0">
                <a:latin typeface="Century Gothic" panose="020B0502020202020204" pitchFamily="34" charset="0"/>
              </a:rPr>
              <a:t>врачей-терапевтов в </a:t>
            </a:r>
            <a:r>
              <a:rPr lang="ru-RU" dirty="0" smtClean="0">
                <a:latin typeface="Century Gothic" panose="020B0502020202020204" pitchFamily="34" charset="0"/>
              </a:rPr>
              <a:t>поликлиниках;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слишком долгий процесс </a:t>
            </a:r>
            <a:r>
              <a:rPr lang="ru-RU" dirty="0">
                <a:latin typeface="Century Gothic" panose="020B0502020202020204" pitchFamily="34" charset="0"/>
              </a:rPr>
              <a:t>записи на </a:t>
            </a:r>
            <a:r>
              <a:rPr lang="ru-RU" dirty="0" smtClean="0">
                <a:latin typeface="Century Gothic" panose="020B0502020202020204" pitchFamily="34" charset="0"/>
              </a:rPr>
              <a:t>приём </a:t>
            </a:r>
            <a:r>
              <a:rPr lang="ru-RU" dirty="0">
                <a:latin typeface="Century Gothic" panose="020B0502020202020204" pitchFamily="34" charset="0"/>
              </a:rPr>
              <a:t>с целью первичного </a:t>
            </a:r>
            <a:r>
              <a:rPr lang="ru-RU" dirty="0" smtClean="0">
                <a:latin typeface="Century Gothic" panose="020B0502020202020204" pitchFamily="34" charset="0"/>
              </a:rPr>
              <a:t>обследования;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риск </a:t>
            </a:r>
            <a:r>
              <a:rPr lang="ru-RU" dirty="0">
                <a:latin typeface="Century Gothic" panose="020B0502020202020204" pitchFamily="34" charset="0"/>
              </a:rPr>
              <a:t>заражения между </a:t>
            </a:r>
            <a:r>
              <a:rPr lang="ru-RU" dirty="0" smtClean="0">
                <a:latin typeface="Century Gothic" panose="020B0502020202020204" pitchFamily="34" charset="0"/>
              </a:rPr>
              <a:t>пациентами;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п</a:t>
            </a:r>
            <a:r>
              <a:rPr lang="ru-RU" dirty="0" smtClean="0">
                <a:latin typeface="Century Gothic" panose="020B0502020202020204" pitchFamily="34" charset="0"/>
              </a:rPr>
              <a:t>роблема нахождения </a:t>
            </a:r>
            <a:r>
              <a:rPr lang="ru-RU" dirty="0">
                <a:latin typeface="Century Gothic" panose="020B0502020202020204" pitchFamily="34" charset="0"/>
              </a:rPr>
              <a:t>в социуме </a:t>
            </a:r>
            <a:r>
              <a:rPr lang="ru-RU" dirty="0" smtClean="0">
                <a:latin typeface="Century Gothic" panose="020B0502020202020204" pitchFamily="34" charset="0"/>
              </a:rPr>
              <a:t>(для интровертов);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п</a:t>
            </a:r>
            <a:r>
              <a:rPr lang="ru-RU" dirty="0" smtClean="0">
                <a:latin typeface="Century Gothic" panose="020B0502020202020204" pitchFamily="34" charset="0"/>
              </a:rPr>
              <a:t>ереплата за </a:t>
            </a:r>
            <a:r>
              <a:rPr lang="ru-RU" dirty="0">
                <a:latin typeface="Century Gothic" panose="020B0502020202020204" pitchFamily="34" charset="0"/>
              </a:rPr>
              <a:t>лекарства</a:t>
            </a:r>
            <a:r>
              <a:rPr lang="ru-RU" dirty="0" smtClean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Непосредственными клиентами нашего продукта являются </a:t>
            </a:r>
            <a:r>
              <a:rPr lang="ru-RU" b="1" dirty="0" smtClean="0">
                <a:latin typeface="Century Gothic" panose="020B0502020202020204" pitchFamily="34" charset="0"/>
              </a:rPr>
              <a:t>частные клиники </a:t>
            </a:r>
            <a:r>
              <a:rPr lang="ru-RU" dirty="0" smtClean="0">
                <a:latin typeface="Century Gothic" panose="020B0502020202020204" pitchFamily="34" charset="0"/>
              </a:rPr>
              <a:t>и </a:t>
            </a:r>
            <a:r>
              <a:rPr lang="ru-RU" b="1" dirty="0" smtClean="0">
                <a:latin typeface="Century Gothic" panose="020B0502020202020204" pitchFamily="34" charset="0"/>
              </a:rPr>
              <a:t>индивидуальные покупатели</a:t>
            </a:r>
            <a:r>
              <a:rPr lang="ru-RU" dirty="0" smtClean="0">
                <a:latin typeface="Century Gothic" panose="020B0502020202020204" pitchFamily="34" charset="0"/>
              </a:rPr>
              <a:t> с высоким уровнем дохода.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983814" y="1628800"/>
            <a:ext cx="10513168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Клиники будут представлять собой небольшие </a:t>
            </a:r>
            <a:r>
              <a:rPr lang="ru-RU" b="1" dirty="0">
                <a:latin typeface="Century Gothic" panose="020B0502020202020204" pitchFamily="34" charset="0"/>
              </a:rPr>
              <a:t>станции, оснащенные компьютерами с искусственным интеллектом</a:t>
            </a:r>
            <a:r>
              <a:rPr lang="ru-RU" dirty="0">
                <a:latin typeface="Century Gothic" panose="020B0502020202020204" pitchFamily="34" charset="0"/>
              </a:rPr>
              <a:t>, оборудованием для сбора первичного анамнеза и автоматами для продажи базовых медицинских препаратов. </a:t>
            </a:r>
            <a:endParaRPr lang="ru-RU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Искусственный </a:t>
            </a:r>
            <a:r>
              <a:rPr lang="ru-RU" dirty="0">
                <a:latin typeface="Century Gothic" panose="020B0502020202020204" pitchFamily="34" charset="0"/>
              </a:rPr>
              <a:t>интеллект будет фиксировать жалобы пациента с помощью </a:t>
            </a:r>
            <a:r>
              <a:rPr lang="ru-RU" b="1" dirty="0">
                <a:latin typeface="Century Gothic" panose="020B0502020202020204" pitchFamily="34" charset="0"/>
              </a:rPr>
              <a:t>текстового</a:t>
            </a:r>
            <a:r>
              <a:rPr lang="ru-RU" dirty="0">
                <a:latin typeface="Century Gothic" panose="020B0502020202020204" pitchFamily="34" charset="0"/>
              </a:rPr>
              <a:t> и </a:t>
            </a:r>
            <a:r>
              <a:rPr lang="ru-RU" b="1" dirty="0">
                <a:latin typeface="Century Gothic" panose="020B0502020202020204" pitchFamily="34" charset="0"/>
              </a:rPr>
              <a:t>голосового общения</a:t>
            </a:r>
            <a:r>
              <a:rPr lang="ru-RU" dirty="0">
                <a:latin typeface="Century Gothic" panose="020B0502020202020204" pitchFamily="34" charset="0"/>
              </a:rPr>
              <a:t>, а также </a:t>
            </a:r>
            <a:r>
              <a:rPr lang="ru-RU" b="1" dirty="0">
                <a:latin typeface="Century Gothic" panose="020B0502020202020204" pitchFamily="34" charset="0"/>
              </a:rPr>
              <a:t>первичного обследования </a:t>
            </a:r>
            <a:r>
              <a:rPr lang="ru-RU" dirty="0">
                <a:latin typeface="Century Gothic" panose="020B0502020202020204" pitchFamily="34" charset="0"/>
              </a:rPr>
              <a:t>с помощью специального медицинского оборудования. </a:t>
            </a:r>
            <a:endParaRPr lang="ru-RU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 Gothic" panose="020B0502020202020204" pitchFamily="34" charset="0"/>
              </a:rPr>
              <a:t>После </a:t>
            </a:r>
            <a:r>
              <a:rPr lang="ru-RU" dirty="0">
                <a:latin typeface="Century Gothic" panose="020B0502020202020204" pitchFamily="34" charset="0"/>
              </a:rPr>
              <a:t>сбора информации о симптомах и предыдущих диагнозах данные в структурированной форме будут выдаваться пациенту, с которыми он сможет обратиться </a:t>
            </a:r>
            <a:r>
              <a:rPr lang="ru-RU" b="1" dirty="0">
                <a:latin typeface="Century Gothic" panose="020B0502020202020204" pitchFamily="34" charset="0"/>
              </a:rPr>
              <a:t>к профильному специалисту </a:t>
            </a:r>
            <a:r>
              <a:rPr lang="ru-RU" b="1" dirty="0" smtClean="0">
                <a:latin typeface="Century Gothic" panose="020B0502020202020204" pitchFamily="34" charset="0"/>
              </a:rPr>
              <a:t>офлайн</a:t>
            </a:r>
            <a:r>
              <a:rPr lang="ru-RU" dirty="0" smtClean="0">
                <a:latin typeface="Century Gothic" panose="020B0502020202020204" pitchFamily="34" charset="0"/>
              </a:rPr>
              <a:t>, </a:t>
            </a:r>
            <a:r>
              <a:rPr lang="ru-RU" b="1" dirty="0">
                <a:latin typeface="Century Gothic" panose="020B0502020202020204" pitchFamily="34" charset="0"/>
              </a:rPr>
              <a:t>получить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онлайн-консультацию</a:t>
            </a:r>
            <a:r>
              <a:rPr lang="ru-RU" dirty="0">
                <a:latin typeface="Century Gothic" panose="020B0502020202020204" pitchFamily="34" charset="0"/>
              </a:rPr>
              <a:t> либо с поставленным </a:t>
            </a:r>
            <a:r>
              <a:rPr lang="ru-RU" dirty="0" smtClean="0">
                <a:latin typeface="Century Gothic" panose="020B0502020202020204" pitchFamily="34" charset="0"/>
              </a:rPr>
              <a:t>пре-диагнозом </a:t>
            </a:r>
            <a:r>
              <a:rPr lang="ru-RU" b="1" dirty="0" smtClean="0">
                <a:latin typeface="Century Gothic" panose="020B0502020202020204" pitchFamily="34" charset="0"/>
              </a:rPr>
              <a:t>купить </a:t>
            </a:r>
            <a:r>
              <a:rPr lang="ru-RU" b="1" dirty="0">
                <a:latin typeface="Century Gothic" panose="020B0502020202020204" pitchFamily="34" charset="0"/>
              </a:rPr>
              <a:t>необходимые лекарства </a:t>
            </a:r>
            <a:r>
              <a:rPr lang="ru-RU" dirty="0">
                <a:latin typeface="Century Gothic" panose="020B0502020202020204" pitchFamily="34" charset="0"/>
              </a:rPr>
              <a:t>прямо на станции. </a:t>
            </a:r>
            <a:r>
              <a:rPr lang="ru-RU" dirty="0" smtClean="0">
                <a:latin typeface="Century Gothic" panose="020B0502020202020204" pitchFamily="34" charset="0"/>
              </a:rPr>
              <a:t>Плюс </a:t>
            </a:r>
            <a:r>
              <a:rPr lang="ru-RU" dirty="0">
                <a:latin typeface="Century Gothic" panose="020B0502020202020204" pitchFamily="34" charset="0"/>
              </a:rPr>
              <a:t>покупки медикаментов на точке заключается в </a:t>
            </a:r>
            <a:r>
              <a:rPr lang="ru-RU" dirty="0" smtClean="0">
                <a:latin typeface="Century Gothic" panose="020B0502020202020204" pitchFamily="34" charset="0"/>
              </a:rPr>
              <a:t>поштучной продаже </a:t>
            </a:r>
            <a:r>
              <a:rPr lang="ru-RU" dirty="0">
                <a:latin typeface="Century Gothic" panose="020B0502020202020204" pitchFamily="34" charset="0"/>
              </a:rPr>
              <a:t>необходимого количества </a:t>
            </a:r>
            <a:r>
              <a:rPr lang="ru-RU" dirty="0" smtClean="0">
                <a:latin typeface="Century Gothic" panose="020B0502020202020204" pitchFamily="34" charset="0"/>
              </a:rPr>
              <a:t>препаратов. </a:t>
            </a: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718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Потребительские сегменты </a:t>
            </a:r>
            <a:r>
              <a:rPr lang="ru-RU" sz="1800" b="1" dirty="0">
                <a:latin typeface="Century Gothic" panose="020B0502020202020204" pitchFamily="34" charset="0"/>
              </a:rPr>
              <a:t>(объем, динамика, потенциал</a:t>
            </a:r>
            <a:r>
              <a:rPr lang="ru-RU" sz="1800" b="1" dirty="0" smtClean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08875" y="2712130"/>
            <a:ext cx="4665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Проблемы, которые решает продукт: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6781569" y="2712130"/>
            <a:ext cx="473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</a:rPr>
              <a:t>Уникальное ценностное предложение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08875" y="1628800"/>
            <a:ext cx="1100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Сегмент 1. Частные покупатели </a:t>
            </a:r>
            <a:r>
              <a:rPr lang="ru-RU" dirty="0" smtClean="0">
                <a:latin typeface="Century Gothic" panose="020B0502020202020204" pitchFamily="34" charset="0"/>
              </a:rPr>
              <a:t>B2C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Покупательская </a:t>
            </a:r>
            <a:r>
              <a:rPr lang="ru-RU" dirty="0">
                <a:latin typeface="Century Gothic" panose="020B0502020202020204" pitchFamily="34" charset="0"/>
              </a:rPr>
              <a:t>способность, уровень дохода – 1 500 000 </a:t>
            </a:r>
            <a:r>
              <a:rPr lang="ru-RU" dirty="0" smtClean="0">
                <a:latin typeface="Century Gothic" panose="020B0502020202020204" pitchFamily="34" charset="0"/>
              </a:rPr>
              <a:t>руб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Сегмент </a:t>
            </a:r>
            <a:r>
              <a:rPr lang="ru-RU" dirty="0">
                <a:latin typeface="Century Gothic" panose="020B0502020202020204" pitchFamily="34" charset="0"/>
              </a:rPr>
              <a:t>2. </a:t>
            </a:r>
            <a:r>
              <a:rPr lang="ru-RU" dirty="0" smtClean="0">
                <a:latin typeface="Century Gothic" panose="020B0502020202020204" pitchFamily="34" charset="0"/>
              </a:rPr>
              <a:t>Частные медицинские </a:t>
            </a:r>
            <a:r>
              <a:rPr lang="ru-RU" dirty="0">
                <a:latin typeface="Century Gothic" panose="020B0502020202020204" pitchFamily="34" charset="0"/>
              </a:rPr>
              <a:t>клиники B2B. Размер </a:t>
            </a:r>
            <a:r>
              <a:rPr lang="ru-RU" dirty="0" smtClean="0">
                <a:latin typeface="Century Gothic" panose="020B0502020202020204" pitchFamily="34" charset="0"/>
              </a:rPr>
              <a:t>выручки – от 5 млрд руб.</a:t>
            </a:r>
            <a:endParaRPr lang="ru-RU" sz="1800" dirty="0" smtClean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39346" y="3084613"/>
            <a:ext cx="6011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1) консультация по здоровью;</a:t>
            </a:r>
          </a:p>
          <a:p>
            <a:r>
              <a:rPr lang="ru-RU" dirty="0">
                <a:latin typeface="Century Gothic" panose="020B0502020202020204" pitchFamily="34" charset="0"/>
              </a:rPr>
              <a:t>2) первичный осмотр;</a:t>
            </a:r>
          </a:p>
          <a:p>
            <a:r>
              <a:rPr lang="ru-RU" dirty="0">
                <a:latin typeface="Century Gothic" panose="020B0502020202020204" pitchFamily="34" charset="0"/>
              </a:rPr>
              <a:t>3) контакт с зараженными; </a:t>
            </a:r>
          </a:p>
          <a:p>
            <a:r>
              <a:rPr lang="ru-RU" dirty="0">
                <a:latin typeface="Century Gothic" panose="020B0502020202020204" pitchFamily="34" charset="0"/>
              </a:rPr>
              <a:t>4) экономия времени;</a:t>
            </a:r>
          </a:p>
          <a:p>
            <a:r>
              <a:rPr lang="ru-RU" dirty="0">
                <a:latin typeface="Century Gothic" panose="020B0502020202020204" pitchFamily="34" charset="0"/>
              </a:rPr>
              <a:t>5) контакт с врачами и медицинскими работниками;</a:t>
            </a:r>
          </a:p>
          <a:p>
            <a:r>
              <a:rPr lang="ru-RU" dirty="0">
                <a:latin typeface="Century Gothic" panose="020B0502020202020204" pitchFamily="34" charset="0"/>
              </a:rPr>
              <a:t>6) сокращения объема лечения;</a:t>
            </a:r>
          </a:p>
          <a:p>
            <a:r>
              <a:rPr lang="ru-RU" dirty="0">
                <a:latin typeface="Century Gothic" panose="020B0502020202020204" pitchFamily="34" charset="0"/>
              </a:rPr>
              <a:t>7) выдача нужной дозировки лекарств (персонально);</a:t>
            </a:r>
          </a:p>
          <a:p>
            <a:r>
              <a:rPr lang="ru-RU" dirty="0">
                <a:latin typeface="Century Gothic" panose="020B0502020202020204" pitchFamily="34" charset="0"/>
              </a:rPr>
              <a:t>8) решение проблемы с нехваткой специалистов;</a:t>
            </a:r>
          </a:p>
          <a:p>
            <a:r>
              <a:rPr lang="ru-RU" dirty="0">
                <a:latin typeface="Century Gothic" panose="020B0502020202020204" pitchFamily="34" charset="0"/>
              </a:rPr>
              <a:t>9) комфорт</a:t>
            </a:r>
            <a:r>
              <a:rPr lang="ru-RU" dirty="0" smtClean="0">
                <a:latin typeface="Century Gothic" panose="020B0502020202020204" pitchFamily="34" charset="0"/>
              </a:rPr>
              <a:t>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6186964" y="3082273"/>
            <a:ext cx="5328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Century Gothic" panose="020B0502020202020204" pitchFamily="34" charset="0"/>
              </a:rPr>
              <a:t>Ценность экономии </a:t>
            </a:r>
            <a:r>
              <a:rPr lang="ru-RU" dirty="0">
                <a:latin typeface="Century Gothic" panose="020B0502020202020204" pitchFamily="34" charset="0"/>
              </a:rPr>
              <a:t>времени при записи к врачу, экономии времени при перемещении между поликлиниками и аптеками, удобства получения нескольких услуг в одном месте, удобства при использовании и обработке личных данных (через единую сеть), сохранения личного иммунитета, конфиденциальности.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1475270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Анализ конкурентов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3501008"/>
            <a:ext cx="376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Конкурентные преимущества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1965512"/>
            <a:ext cx="10409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entury Gothic" panose="020B0502020202020204" pitchFamily="34" charset="0"/>
              </a:rPr>
              <a:t>Среди конкурентов – частные медицинские клиники с новейшим оборудованием и частные врачи. Однако ввиду отсутствия аналогов продукта на отечественном рынке наше предложение </a:t>
            </a:r>
            <a:r>
              <a:rPr lang="ru-RU" dirty="0">
                <a:latin typeface="Century Gothic" panose="020B0502020202020204" pitchFamily="34" charset="0"/>
              </a:rPr>
              <a:t>является </a:t>
            </a:r>
            <a:r>
              <a:rPr lang="ru-RU" dirty="0" smtClean="0">
                <a:latin typeface="Century Gothic" panose="020B0502020202020204" pitchFamily="34" charset="0"/>
              </a:rPr>
              <a:t>инновационным и конкурентоспособным</a:t>
            </a:r>
            <a:r>
              <a:rPr lang="ru-RU" dirty="0" smtClean="0">
                <a:latin typeface="Century Gothic" panose="020B0502020202020204" pitchFamily="34" charset="0"/>
              </a:rPr>
              <a:t>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3870340"/>
            <a:ext cx="78919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>
                <a:latin typeface="Century Gothic" panose="020B0502020202020204" pitchFamily="34" charset="0"/>
              </a:rPr>
              <a:t>предложение </a:t>
            </a:r>
            <a:r>
              <a:rPr lang="ru-RU" dirty="0">
                <a:latin typeface="Century Gothic" panose="020B0502020202020204" pitchFamily="34" charset="0"/>
              </a:rPr>
              <a:t>самых популярных медицинских услуг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Century Gothic" panose="020B0502020202020204" pitchFamily="34" charset="0"/>
              </a:rPr>
              <a:t>удобный </a:t>
            </a:r>
            <a:r>
              <a:rPr lang="ru-RU" dirty="0">
                <a:latin typeface="Century Gothic" panose="020B0502020202020204" pitchFamily="34" charset="0"/>
              </a:rPr>
              <a:t>график работы для потребителей медицинских </a:t>
            </a:r>
            <a:r>
              <a:rPr lang="ru-RU" dirty="0" smtClean="0">
                <a:latin typeface="Century Gothic" panose="020B0502020202020204" pitchFamily="34" charset="0"/>
              </a:rPr>
              <a:t>услуг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Century Gothic" panose="020B0502020202020204" pitchFamily="34" charset="0"/>
              </a:rPr>
              <a:t>анализ </a:t>
            </a:r>
            <a:r>
              <a:rPr lang="ru-RU" dirty="0">
                <a:latin typeface="Century Gothic" panose="020B0502020202020204" pitchFamily="34" charset="0"/>
              </a:rPr>
              <a:t>и обработка большого объема </a:t>
            </a:r>
            <a:r>
              <a:rPr lang="ru-RU" dirty="0" smtClean="0">
                <a:latin typeface="Century Gothic" panose="020B0502020202020204" pitchFamily="34" charset="0"/>
              </a:rPr>
              <a:t>данных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Century Gothic" panose="020B0502020202020204" pitchFamily="34" charset="0"/>
              </a:rPr>
              <a:t>экономия времени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Century Gothic" panose="020B0502020202020204" pitchFamily="34" charset="0"/>
              </a:rPr>
              <a:t>избежание </a:t>
            </a:r>
            <a:r>
              <a:rPr lang="ru-RU" dirty="0">
                <a:latin typeface="Century Gothic" panose="020B0502020202020204" pitchFamily="34" charset="0"/>
              </a:rPr>
              <a:t>заражения и конфликтов между пациентами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886850"/>
            <a:ext cx="9748004" cy="575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22989" y="284432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dirty="0" smtClean="0">
                <a:latin typeface="Century Gothic" panose="020B0502020202020204" pitchFamily="34" charset="0"/>
              </a:rPr>
              <a:t>Липина Мария Дмитриевна</a:t>
            </a:r>
            <a:endParaRPr lang="ru-RU" dirty="0">
              <a:latin typeface="Century Gothic" panose="020B0502020202020204" pitchFamily="34" charset="0"/>
            </a:endParaRPr>
          </a:p>
          <a:p>
            <a:pPr algn="l"/>
            <a:endParaRPr lang="ru-RU" dirty="0">
              <a:latin typeface="Century Gothic" panose="020B0502020202020204" pitchFamily="34" charset="0"/>
            </a:endParaRPr>
          </a:p>
          <a:p>
            <a:pPr algn="l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b="1" dirty="0">
                <a:latin typeface="Century Gothic" panose="020B0502020202020204" pitchFamily="34" charset="0"/>
              </a:rPr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4023" y="3010302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b="1" dirty="0">
                <a:latin typeface="Century Gothic" panose="020B0502020202020204" pitchFamily="34" charset="0"/>
              </a:rPr>
              <a:t>Команда </a:t>
            </a:r>
            <a:r>
              <a:rPr lang="ru-RU" sz="2000" b="1" dirty="0" smtClean="0">
                <a:latin typeface="Century Gothic" panose="020B0502020202020204" pitchFamily="34" charset="0"/>
              </a:rPr>
              <a:t>стартап-проекта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62034" y="3561499"/>
            <a:ext cx="374441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Безводинских Анна Андреевна</a:t>
            </a:r>
          </a:p>
          <a:p>
            <a:r>
              <a:rPr lang="ru-RU" sz="1600" dirty="0" smtClean="0">
                <a:latin typeface="Century Gothic" panose="020B0502020202020204" pitchFamily="34" charset="0"/>
              </a:rPr>
              <a:t>Эксперт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smtClean="0">
                <a:latin typeface="Century Gothic" panose="020B0502020202020204" pitchFamily="34" charset="0"/>
              </a:rPr>
              <a:t>дипломат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672064" y="956332"/>
            <a:ext cx="374441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Колбенева Арина Вячеславовна</a:t>
            </a:r>
          </a:p>
          <a:p>
            <a:r>
              <a:rPr lang="ru-RU" sz="1600" dirty="0" smtClean="0">
                <a:latin typeface="Century Gothic" panose="020B0502020202020204" pitchFamily="34" charset="0"/>
              </a:rPr>
              <a:t>Дипломат</a:t>
            </a:r>
            <a:r>
              <a:rPr lang="ru-RU" sz="1600" dirty="0">
                <a:latin typeface="Century Gothic" panose="020B0502020202020204" pitchFamily="34" charset="0"/>
              </a:rPr>
              <a:t>, генератор идей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7681700" y="5837518"/>
            <a:ext cx="424847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Углицких Ирина Александровна</a:t>
            </a:r>
          </a:p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Координатор</a:t>
            </a:r>
            <a:r>
              <a:rPr lang="ru-RU" sz="1600" dirty="0">
                <a:latin typeface="Century Gothic" panose="020B0502020202020204" pitchFamily="34" charset="0"/>
              </a:rPr>
              <a:t>, реализатор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1733677" y="5836922"/>
            <a:ext cx="415251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Буланова Екатерина Руслановна</a:t>
            </a:r>
          </a:p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Реализатор</a:t>
            </a:r>
            <a:r>
              <a:rPr lang="ru-RU" sz="1600" dirty="0">
                <a:latin typeface="Century Gothic" panose="020B0502020202020204" pitchFamily="34" charset="0"/>
              </a:rPr>
              <a:t>, исполнитель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8186033" y="2684468"/>
            <a:ext cx="374441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Поярков Дмитрий Андреевич</a:t>
            </a:r>
          </a:p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Исполнитель</a:t>
            </a:r>
            <a:r>
              <a:rPr lang="ru-RU" sz="1600" dirty="0">
                <a:latin typeface="Century Gothic" panose="020B0502020202020204" pitchFamily="34" charset="0"/>
              </a:rPr>
              <a:t>, эксперт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672064" y="4116725"/>
            <a:ext cx="374441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Титова Дарья Александровна</a:t>
            </a:r>
          </a:p>
          <a:p>
            <a:r>
              <a:rPr lang="ru-RU" sz="1600" dirty="0" smtClean="0">
                <a:latin typeface="Century Gothic" panose="020B0502020202020204" pitchFamily="34" charset="0"/>
              </a:rPr>
              <a:t>Генератор </a:t>
            </a:r>
            <a:r>
              <a:rPr lang="ru-RU" sz="1600" dirty="0">
                <a:latin typeface="Century Gothic" panose="020B0502020202020204" pitchFamily="34" charset="0"/>
              </a:rPr>
              <a:t>идей, координатор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t="10834"/>
          <a:stretch/>
        </p:blipFill>
        <p:spPr>
          <a:xfrm>
            <a:off x="4343196" y="3527577"/>
            <a:ext cx="1518379" cy="185569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b="5883"/>
          <a:stretch/>
        </p:blipFill>
        <p:spPr>
          <a:xfrm>
            <a:off x="830301" y="4637785"/>
            <a:ext cx="1440160" cy="180724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/>
          <a:srcRect t="7914" b="8363"/>
          <a:stretch/>
        </p:blipFill>
        <p:spPr>
          <a:xfrm>
            <a:off x="10344472" y="371359"/>
            <a:ext cx="1504583" cy="189027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/>
          <a:srcRect t="3682" b="10274"/>
          <a:stretch/>
        </p:blipFill>
        <p:spPr>
          <a:xfrm>
            <a:off x="10234568" y="3505015"/>
            <a:ext cx="1637804" cy="192921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/>
          <a:srcRect l="9249" t="7621" b="5674"/>
          <a:stretch/>
        </p:blipFill>
        <p:spPr>
          <a:xfrm>
            <a:off x="6665853" y="2023669"/>
            <a:ext cx="1576050" cy="19235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/>
          <a:srcRect t="5215" b="8287"/>
          <a:stretch/>
        </p:blipFill>
        <p:spPr>
          <a:xfrm>
            <a:off x="6637864" y="4701496"/>
            <a:ext cx="1720054" cy="1985810"/>
          </a:xfrm>
          <a:prstGeom prst="rect">
            <a:avLst/>
          </a:prstGeom>
        </p:spPr>
      </p:pic>
      <p:sp>
        <p:nvSpPr>
          <p:cNvPr id="29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-42099" y="2486883"/>
            <a:ext cx="752403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>
                <a:latin typeface="Century Gothic" panose="020B0502020202020204" pitchFamily="34" charset="0"/>
              </a:rPr>
              <a:t>…………………………………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 rot="5400000">
            <a:off x="2928337" y="-305088"/>
            <a:ext cx="752403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>
                <a:latin typeface="Century Gothic" panose="020B0502020202020204" pitchFamily="34" charset="0"/>
              </a:rPr>
              <a:t>…………………………………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9"/>
          <a:srcRect t="6210" b="6865"/>
          <a:stretch/>
        </p:blipFill>
        <p:spPr>
          <a:xfrm>
            <a:off x="4296811" y="818098"/>
            <a:ext cx="1705387" cy="197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1052736"/>
            <a:ext cx="4176464" cy="2387600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Century Gothic" panose="020B0502020202020204" pitchFamily="34" charset="0"/>
              </a:rPr>
              <a:t>Спасибо</a:t>
            </a:r>
            <a:r>
              <a:rPr lang="ru-RU" dirty="0">
                <a:solidFill>
                  <a:srgbClr val="8F00FF"/>
                </a:solidFill>
              </a:rPr>
              <a:t>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231</TotalTime>
  <Words>512</Words>
  <Application>Microsoft Office PowerPoint</Application>
  <DocSecurity>0</DocSecurity>
  <PresentationFormat>Широкоэкранный</PresentationFormat>
  <Paragraphs>70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Gilroy-Bold</vt:lpstr>
      <vt:lpstr>Gilroy-ExtraBold</vt:lpstr>
      <vt:lpstr>Helvetica</vt:lpstr>
      <vt:lpstr>Helvetica Neue</vt:lpstr>
      <vt:lpstr>Тема Office</vt:lpstr>
      <vt:lpstr>1_Тема Office</vt:lpstr>
      <vt:lpstr>Капсула «AIболит»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Маша</cp:lastModifiedBy>
  <cp:revision>21</cp:revision>
  <dcterms:created xsi:type="dcterms:W3CDTF">2023-07-21T07:14:15Z</dcterms:created>
  <dcterms:modified xsi:type="dcterms:W3CDTF">2023-12-04T09:19:02Z</dcterms:modified>
  <cp:category/>
  <dc:identifier/>
  <cp:contentStatus/>
  <dc:language/>
  <cp:version/>
</cp:coreProperties>
</file>