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Kanit Light" pitchFamily="2" charset="-34"/>
      <p:regular r:id="rId17"/>
    </p:embeddedFont>
    <p:embeddedFont>
      <p:font typeface="Martel Sans" pitchFamily="2" charset="0"/>
      <p:regular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2" d="100"/>
          <a:sy n="92" d="100"/>
        </p:scale>
        <p:origin x="57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font" Target="fonts/font1.fntdata" /><Relationship Id="rId18" Type="http://schemas.openxmlformats.org/officeDocument/2006/relationships/font" Target="fonts/font6.fntdata" /><Relationship Id="rId3" Type="http://schemas.openxmlformats.org/officeDocument/2006/relationships/slide" Target="slides/slide2.xml" /><Relationship Id="rId21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notesMaster" Target="notesMasters/notesMaster1.xml" /><Relationship Id="rId17" Type="http://schemas.openxmlformats.org/officeDocument/2006/relationships/font" Target="fonts/font5.fntdata" /><Relationship Id="rId2" Type="http://schemas.openxmlformats.org/officeDocument/2006/relationships/slide" Target="slides/slide1.xml" /><Relationship Id="rId16" Type="http://schemas.openxmlformats.org/officeDocument/2006/relationships/font" Target="fonts/font4.fntdata" /><Relationship Id="rId20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font" Target="fonts/font3.fntdata" /><Relationship Id="rId10" Type="http://schemas.openxmlformats.org/officeDocument/2006/relationships/slide" Target="slides/slide9.xml" /><Relationship Id="rId19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font" Target="fonts/font2.fntdata" /><Relationship Id="rId22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715693-7D98-9948-BA33-AD9DB40B7AAC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17295-B613-D74E-A7F8-9CEDB0EB5B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051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4.jpeg" /><Relationship Id="rId4" Type="http://schemas.openxmlformats.org/officeDocument/2006/relationships/image" Target="../media/image3.jpe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3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6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10.jpg" /><Relationship Id="rId5" Type="http://schemas.openxmlformats.org/officeDocument/2006/relationships/image" Target="../media/image9.jpg" /><Relationship Id="rId4" Type="http://schemas.openxmlformats.org/officeDocument/2006/relationships/image" Target="../media/image8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URMIDCENTER" TargetMode="External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6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8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9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0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971800" y="2724479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   </a:t>
            </a:r>
            <a:r>
              <a:rPr lang="en-US" sz="4850" b="1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URMID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3502923" y="4454769"/>
            <a:ext cx="4498077" cy="220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Мы представляем вам удобный пункт выдачи товаров.И помогаем вам сэкономить время в очередях.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864037" y="4880134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endParaRPr lang="en-US" sz="48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7F1DDB-15AB-A7F0-F581-7CBB1AD074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117231"/>
            <a:ext cx="6172200" cy="81123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1A5E28C-94D9-E01E-B7E3-04AAA07EA7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4164" y="0"/>
            <a:ext cx="3224981" cy="829387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859161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Проблема:</a:t>
            </a:r>
            <a:endParaRPr lang="en-US" sz="4850" dirty="0"/>
          </a:p>
        </p:txBody>
      </p:sp>
      <p:sp>
        <p:nvSpPr>
          <p:cNvPr id="3" name="Shape 1"/>
          <p:cNvSpPr/>
          <p:nvPr/>
        </p:nvSpPr>
        <p:spPr>
          <a:xfrm>
            <a:off x="1219081" y="3124438"/>
            <a:ext cx="30480" cy="3246001"/>
          </a:xfrm>
          <a:prstGeom prst="roundRect">
            <a:avLst>
              <a:gd name="adj" fmla="val 340200"/>
            </a:avLst>
          </a:prstGeom>
          <a:solidFill>
            <a:srgbClr val="C5D2CF"/>
          </a:solidFill>
          <a:ln/>
        </p:spPr>
      </p:sp>
      <p:sp>
        <p:nvSpPr>
          <p:cNvPr id="4" name="Shape 2"/>
          <p:cNvSpPr/>
          <p:nvPr/>
        </p:nvSpPr>
        <p:spPr>
          <a:xfrm>
            <a:off x="956608" y="3402092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15240">
            <a:solidFill>
              <a:srgbClr val="C5D2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77945" y="3494603"/>
            <a:ext cx="112633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1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1728073" y="3371255"/>
            <a:ext cx="3703320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9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Очередь</a:t>
            </a:r>
            <a:endParaRPr lang="en-US" sz="2900" dirty="0"/>
          </a:p>
        </p:txBody>
      </p:sp>
      <p:sp>
        <p:nvSpPr>
          <p:cNvPr id="7" name="Text 5"/>
          <p:cNvSpPr/>
          <p:nvPr/>
        </p:nvSpPr>
        <p:spPr>
          <a:xfrm>
            <a:off x="1728073" y="3982164"/>
            <a:ext cx="1203829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Мы часто в повседневной жизни встречаемся с очередью, которая занимает кучу нашего времени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956608" y="5148501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15240">
            <a:solidFill>
              <a:srgbClr val="C5D2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40559" y="5241012"/>
            <a:ext cx="187404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2</a:t>
            </a:r>
            <a:endParaRPr lang="en-US" sz="2900" dirty="0"/>
          </a:p>
        </p:txBody>
      </p:sp>
      <p:sp>
        <p:nvSpPr>
          <p:cNvPr id="10" name="Text 8"/>
          <p:cNvSpPr/>
          <p:nvPr/>
        </p:nvSpPr>
        <p:spPr>
          <a:xfrm>
            <a:off x="1728073" y="5117663"/>
            <a:ext cx="3703320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9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Число сотрудников</a:t>
            </a:r>
            <a:endParaRPr lang="en-US" sz="2900" dirty="0"/>
          </a:p>
        </p:txBody>
      </p:sp>
      <p:sp>
        <p:nvSpPr>
          <p:cNvPr id="11" name="Text 9"/>
          <p:cNvSpPr/>
          <p:nvPr/>
        </p:nvSpPr>
        <p:spPr>
          <a:xfrm>
            <a:off x="1728073" y="5728573"/>
            <a:ext cx="1203829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Мало сотрудники, которые ответственно относятся к выполнению задач</a:t>
            </a:r>
            <a:endParaRPr lang="en-US" sz="19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2645736" y="7606145"/>
            <a:ext cx="1984664" cy="6234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0101" y="636508"/>
            <a:ext cx="5786438" cy="723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50"/>
              </a:lnSpc>
              <a:buNone/>
            </a:pPr>
            <a:r>
              <a:rPr lang="en-US" sz="45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Решение:</a:t>
            </a:r>
            <a:endParaRPr lang="en-US" sz="4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01" y="1822728"/>
            <a:ext cx="6331506" cy="391310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0101" y="6025158"/>
            <a:ext cx="6331506" cy="1851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Если мы говорим про решение проблемы с очередью, мы будем предлагать вариант, более быстрый, а именно, не нужно будет ждать человека, который соберёт заказ, за него это будет делать искусственный интеллект</a:t>
            </a:r>
            <a:endParaRPr lang="en-US" sz="18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8793" y="1822728"/>
            <a:ext cx="6331506" cy="391310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488793" y="6025158"/>
            <a:ext cx="6331506" cy="1481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Мы будем набирать таких людей, которые хотят и будут работать, которым нравиться ходить на работу, для этого мы будем создавать наилучшие условия для проведение времени на данной работе</a:t>
            </a:r>
            <a:endParaRPr lang="en-US" sz="1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645736" y="7606145"/>
            <a:ext cx="1984664" cy="6234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2095" y="33944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Состав комании: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72095" y="972026"/>
            <a:ext cx="13486209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95" y="1416366"/>
            <a:ext cx="3124677" cy="312467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62539" y="4695349"/>
            <a:ext cx="1851660" cy="2313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Сергеев Юрий 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572095" y="5000744"/>
            <a:ext cx="3232666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572095" y="5577721"/>
            <a:ext cx="3232666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endParaRPr lang="en-US" sz="950" dirty="0"/>
          </a:p>
        </p:txBody>
      </p:sp>
      <p:sp>
        <p:nvSpPr>
          <p:cNvPr id="12" name="Text 8"/>
          <p:cNvSpPr/>
          <p:nvPr/>
        </p:nvSpPr>
        <p:spPr>
          <a:xfrm>
            <a:off x="3989903" y="5306139"/>
            <a:ext cx="3232666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endParaRPr lang="en-US" sz="950" dirty="0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9943" y="1416366"/>
            <a:ext cx="3124678" cy="3124678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5090446" y="4709702"/>
            <a:ext cx="1851660" cy="2313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Васильев Игорь</a:t>
            </a:r>
            <a:endParaRPr lang="en-US" sz="1450" dirty="0"/>
          </a:p>
        </p:txBody>
      </p:sp>
      <p:sp>
        <p:nvSpPr>
          <p:cNvPr id="24" name="Text 17"/>
          <p:cNvSpPr/>
          <p:nvPr/>
        </p:nvSpPr>
        <p:spPr>
          <a:xfrm>
            <a:off x="572095" y="10174248"/>
            <a:ext cx="13486209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endParaRPr lang="en-US" sz="950" dirty="0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506" y="1303862"/>
            <a:ext cx="3135271" cy="32371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1" name="Прямоугольник 30"/>
          <p:cNvSpPr/>
          <p:nvPr/>
        </p:nvSpPr>
        <p:spPr>
          <a:xfrm>
            <a:off x="8721803" y="4712426"/>
            <a:ext cx="1436675" cy="3154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5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nit Light" panose="020B0604020202020204" charset="-34"/>
              </a:rPr>
              <a:t>Смирнов Антон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2645736" y="7606145"/>
            <a:ext cx="1984664" cy="6234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3" name="Text 15"/>
          <p:cNvSpPr/>
          <p:nvPr/>
        </p:nvSpPr>
        <p:spPr>
          <a:xfrm>
            <a:off x="11995320" y="4811018"/>
            <a:ext cx="1851660" cy="2313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ru-RU" sz="14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Маленко Андрей</a:t>
            </a:r>
            <a:endParaRPr lang="en-US" sz="1450" dirty="0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662" y="1072278"/>
            <a:ext cx="3122858" cy="37897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062877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Контакты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3451503"/>
            <a:ext cx="3898821" cy="1851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Ссылка на приложение:
Созданное в процессе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864037" y="5549503"/>
            <a:ext cx="3898821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372695" y="3451503"/>
            <a:ext cx="3898821" cy="1388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Сайт:
который будет создан в процессе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372695" y="5086707"/>
            <a:ext cx="3898821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881354" y="3451503"/>
            <a:ext cx="3898821" cy="1388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Телеграмм канал
</a:t>
            </a:r>
            <a:r>
              <a:rPr lang="en-US" sz="2900" u="sng" dirty="0">
                <a:solidFill>
                  <a:srgbClr val="437066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https://t.me/URMIDCENTER</a:t>
            </a:r>
            <a:r>
              <a:rPr lang="en-US" sz="29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 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9881354" y="5086707"/>
            <a:ext cx="3898821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645736" y="7606145"/>
            <a:ext cx="1984664" cy="6234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115616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Особенности</a:t>
            </a:r>
            <a:endParaRPr lang="en-US" sz="4850" dirty="0"/>
          </a:p>
        </p:txBody>
      </p:sp>
      <p:sp>
        <p:nvSpPr>
          <p:cNvPr id="3" name="Shape 1"/>
          <p:cNvSpPr/>
          <p:nvPr/>
        </p:nvSpPr>
        <p:spPr>
          <a:xfrm>
            <a:off x="864037" y="2380893"/>
            <a:ext cx="6327815" cy="2243138"/>
          </a:xfrm>
          <a:prstGeom prst="roundRect">
            <a:avLst>
              <a:gd name="adj" fmla="val 4623"/>
            </a:avLst>
          </a:prstGeom>
          <a:solidFill>
            <a:srgbClr val="DFECE9"/>
          </a:solidFill>
          <a:ln w="15240">
            <a:solidFill>
              <a:srgbClr val="C5D2C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26093" y="264294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Качество и свежесть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26093" y="3176826"/>
            <a:ext cx="580370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Мы тщательно отбираем каждый продукт, чтобы гарантировать его качество и свежесть для наших клиентов.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7438668" y="2380893"/>
            <a:ext cx="6327815" cy="2243138"/>
          </a:xfrm>
          <a:prstGeom prst="roundRect">
            <a:avLst>
              <a:gd name="adj" fmla="val 4623"/>
            </a:avLst>
          </a:prstGeom>
          <a:solidFill>
            <a:srgbClr val="DFECE9"/>
          </a:solidFill>
          <a:ln w="15240">
            <a:solidFill>
              <a:srgbClr val="C5D2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00724" y="264294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Широкий выбор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700724" y="3176826"/>
            <a:ext cx="580370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У нас есть широкий выбор продуктов, чтобы удовлетворить различные предпочтения и потребности клиентов.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864037" y="4870847"/>
            <a:ext cx="6327815" cy="2243138"/>
          </a:xfrm>
          <a:prstGeom prst="roundRect">
            <a:avLst>
              <a:gd name="adj" fmla="val 4623"/>
            </a:avLst>
          </a:prstGeom>
          <a:solidFill>
            <a:srgbClr val="DFECE9"/>
          </a:solidFill>
          <a:ln w="15240">
            <a:solidFill>
              <a:srgbClr val="C5D2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26093" y="5132903"/>
            <a:ext cx="3475434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Привлекательные цены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1126093" y="5666780"/>
            <a:ext cx="580370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Мы предлагаем конкурентоспособные цены, чтобы сделать покупки у нас доступными для всех.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7438668" y="4870847"/>
            <a:ext cx="6327815" cy="2243138"/>
          </a:xfrm>
          <a:prstGeom prst="roundRect">
            <a:avLst>
              <a:gd name="adj" fmla="val 4623"/>
            </a:avLst>
          </a:prstGeom>
          <a:solidFill>
            <a:srgbClr val="DFECE9"/>
          </a:solidFill>
          <a:ln w="15240">
            <a:solidFill>
              <a:srgbClr val="C5D2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700724" y="5132903"/>
            <a:ext cx="3602117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Отличное обслуживание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7700724" y="5666780"/>
            <a:ext cx="580370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Мы ценим наших клиентов и всегда стараемся обеспечить высокий уровень обслуживания и комфорта.</a:t>
            </a:r>
            <a:endParaRPr lang="en-US" sz="19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2645736" y="7606145"/>
            <a:ext cx="1984664" cy="6234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461254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Статистика</a:t>
            </a:r>
            <a:endParaRPr lang="en-US" sz="4850" dirty="0"/>
          </a:p>
        </p:txBody>
      </p:sp>
      <p:sp>
        <p:nvSpPr>
          <p:cNvPr id="3" name="Shape 1"/>
          <p:cNvSpPr/>
          <p:nvPr/>
        </p:nvSpPr>
        <p:spPr>
          <a:xfrm>
            <a:off x="864037" y="2726531"/>
            <a:ext cx="12902327" cy="4041696"/>
          </a:xfrm>
          <a:prstGeom prst="roundRect">
            <a:avLst>
              <a:gd name="adj" fmla="val 2566"/>
            </a:avLst>
          </a:prstGeom>
          <a:noFill/>
          <a:ln w="1524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9277" y="2741771"/>
            <a:ext cx="12871847" cy="149661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1126093" y="2897505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Основные клиенты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7565827" y="2897505"/>
            <a:ext cx="5938480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Студенты и людей у которых мало свободного времени,люди с ограниченными возможностями 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879277" y="4238387"/>
            <a:ext cx="12871847" cy="11015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1126093" y="4394121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Варианты продуктов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7565827" y="4394121"/>
            <a:ext cx="593848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Более 200 позиций с последующим расширением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879277" y="5339953"/>
            <a:ext cx="12871847" cy="70651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1126093" y="5495687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Прогноз на посещаемость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7565827" y="5495687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500+ человек в день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79277" y="6046470"/>
            <a:ext cx="12871847" cy="70651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1126093" y="6202204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Прогноз на довольных клиентов 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7565827" y="6202204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98%</a:t>
            </a:r>
            <a:endParaRPr lang="en-US" sz="19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2645736" y="7606145"/>
            <a:ext cx="1984664" cy="6234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4480" y="475298"/>
            <a:ext cx="4318159" cy="539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250"/>
              </a:lnSpc>
              <a:buNone/>
            </a:pPr>
            <a:r>
              <a:rPr lang="en-US" sz="34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Затраты: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852130" y="1274088"/>
            <a:ext cx="22860" cy="6480215"/>
          </a:xfrm>
          <a:prstGeom prst="roundRect">
            <a:avLst>
              <a:gd name="adj" fmla="val 317352"/>
            </a:avLst>
          </a:prstGeom>
          <a:solidFill>
            <a:srgbClr val="C5D2CF"/>
          </a:solidFill>
          <a:ln/>
        </p:spPr>
      </p:sp>
      <p:sp>
        <p:nvSpPr>
          <p:cNvPr id="4" name="Shape 2"/>
          <p:cNvSpPr/>
          <p:nvPr/>
        </p:nvSpPr>
        <p:spPr>
          <a:xfrm>
            <a:off x="1035010" y="1651278"/>
            <a:ext cx="604480" cy="22860"/>
          </a:xfrm>
          <a:prstGeom prst="roundRect">
            <a:avLst>
              <a:gd name="adj" fmla="val 317352"/>
            </a:avLst>
          </a:prstGeom>
          <a:solidFill>
            <a:srgbClr val="C5D2CF"/>
          </a:solidFill>
          <a:ln/>
        </p:spPr>
      </p:sp>
      <p:sp>
        <p:nvSpPr>
          <p:cNvPr id="5" name="Shape 3"/>
          <p:cNvSpPr/>
          <p:nvPr/>
        </p:nvSpPr>
        <p:spPr>
          <a:xfrm>
            <a:off x="669250" y="1468398"/>
            <a:ext cx="388620" cy="388620"/>
          </a:xfrm>
          <a:prstGeom prst="roundRect">
            <a:avLst>
              <a:gd name="adj" fmla="val 18668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4151" y="1533168"/>
            <a:ext cx="78819" cy="259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813560" y="1446728"/>
            <a:ext cx="2159079" cy="269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Расходы: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813560" y="1820108"/>
            <a:ext cx="8554760" cy="55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Закупка постоматов: более 30 ячеек и со специальными холодильными камерами обойдутся ≈ 400000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1813560" y="2476381"/>
            <a:ext cx="8554760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Создание приложение на основе ИЭ -100000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1813560" y="2856309"/>
            <a:ext cx="8554760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Привлечение клиентов, реклама приложения в социальных сетях ≈90000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1813560" y="3236238"/>
            <a:ext cx="8554760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Ремонт (переоборудование помещения): полки для хранения товаров ≈ 200000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1813560" y="3616166"/>
            <a:ext cx="8554760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Наем рабочих: 150000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1813560" y="3996095"/>
            <a:ext cx="8554760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Посменный график работы четырех работников 160000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1035010" y="4994910"/>
            <a:ext cx="604480" cy="22860"/>
          </a:xfrm>
          <a:prstGeom prst="roundRect">
            <a:avLst>
              <a:gd name="adj" fmla="val 317352"/>
            </a:avLst>
          </a:prstGeom>
          <a:solidFill>
            <a:srgbClr val="C5D2CF"/>
          </a:solidFill>
          <a:ln/>
        </p:spPr>
      </p:sp>
      <p:sp>
        <p:nvSpPr>
          <p:cNvPr id="15" name="Shape 13"/>
          <p:cNvSpPr/>
          <p:nvPr/>
        </p:nvSpPr>
        <p:spPr>
          <a:xfrm>
            <a:off x="669250" y="4812030"/>
            <a:ext cx="388620" cy="388620"/>
          </a:xfrm>
          <a:prstGeom prst="roundRect">
            <a:avLst>
              <a:gd name="adj" fmla="val 18668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7957" y="4876800"/>
            <a:ext cx="131207" cy="259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813560" y="4790361"/>
            <a:ext cx="2159079" cy="269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Доходы: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813560" y="5163741"/>
            <a:ext cx="8554760" cy="138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Экономия на зп, уменьшение стоимости товаров ( в магазине должно работать минимум 7 человек для хорошей работы). Как мы видим ситуацию сейчас: работает 7 человек с зп в 40000 рублей. Немного посчитав, выходит сумма в 280000, мы экономи на зарплате 120000, эти деньги мы распределяем на товар, и делаем его дешевле, но при этом имеем больше покупателей за счет низких цен и удобстаа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1813560" y="6649045"/>
            <a:ext cx="8554760" cy="55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Подписка на приложение с бесплатной доставкой: стоимость подписки 1500 на месяц, ≈ число людей которые купят у на с подписку 5000, получам ≈ доход в 7500000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1813560" y="7305318"/>
            <a:ext cx="8554760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endParaRPr lang="en-US" sz="1350" dirty="0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355652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Эффективность-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3620929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Часто измеряемая способность избегать напрасной траты материалов, энергии, усилий, денег и времени при выполнении задачи.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864037" y="4688681"/>
            <a:ext cx="129023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Наша компания, хочет предложить только качественный товар, который будет пользоваться спросом, для этого мы будем закупать рекламу, если это понадобиться, и в дальнейшем увеличивать масштаб нашей идеи, добиваться такого результата, чтоб в каждом магазине стояла наша разработка!</a:t>
            </a:r>
            <a:endParaRPr lang="en-US" sz="19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645736" y="7606145"/>
            <a:ext cx="1984664" cy="6234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2095" y="428149"/>
            <a:ext cx="3892510" cy="486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800"/>
              </a:lnSpc>
              <a:buNone/>
            </a:pPr>
            <a:r>
              <a:rPr lang="en-US" sz="30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Отзывы:</a:t>
            </a:r>
            <a:endParaRPr lang="en-US" sz="3050" dirty="0"/>
          </a:p>
        </p:txBody>
      </p:sp>
      <p:sp>
        <p:nvSpPr>
          <p:cNvPr id="3" name="Text 1"/>
          <p:cNvSpPr/>
          <p:nvPr/>
        </p:nvSpPr>
        <p:spPr>
          <a:xfrm>
            <a:off x="821174" y="1225987"/>
            <a:ext cx="13237131" cy="4981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Если вы ходите в Пятёрочку и при этом внимательны, то наверно заметили над кассами табличку с призывом позвонить на горячую линию, если очередь на кассу более 5 человек. Проверил вчера, как это работает. Могу сказать, работает очень хорошо! Этакий проп*здон форте для администрации.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72095" y="1899285"/>
            <a:ext cx="13486209" cy="249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1174" y="2323505"/>
            <a:ext cx="13237131" cy="547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Вчерашний вечер, 20:45. Иду от Пражской домой, захожу в Пятёрку (одна из немногих круглосуточных Пятёрочек кстати). Затарился, а очереди на кассы как в Мавзолей — человек по 12. При этом работает 5 касс из 8. Что за фигня? Звоню на горячую линию. Ответили на удивление быстро (повисел на линии в ожидании ответа всего 2 минуты).
-Здравствуйте. Горячая линия сети магазинов Пятёрочка. Меня зовут Анна. Как я могу к вам обращаться?
-Ваше высочество.
-Эм?..
-Хорошо, меня зовут Станислав.
-Откуда вы звоните?
(называю город и адрес)
-Какая у вас проблема?
-Очереди на кассу по 10-12 человек, есть неработающие кассы.
Далее последовал тупой вопрос:
-Очереди больше 3-5 человек?
-Ну только что же сказал: очереди по 10-12 человек!
-Спасибо за информацию, сейчас свяжемся с руководством этого магазина. Оставайтесь пока на линии.
Вот не понимаю, зачем мне оставаться на линии, пока специалисты горяченькой линии будут связываться с администрацией магазина. Я-то информацию уже передал, дальше пусть сами. Ну ок, жду. 2 минуты проходит.
-Спасибо за ожидание, информацию передали. Ещё какие-либо вопросы?
-Нет, спасибо.
То есть дополнительные 2 минуты на линии я висел только ради того, чтобы услышать "Спасибо за ожидание, информация передана".</a:t>
            </a:r>
            <a:endParaRPr lang="en-US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645736" y="7606145"/>
            <a:ext cx="1984664" cy="6234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597</Words>
  <Application>Microsoft Office PowerPoint</Application>
  <PresentationFormat>Произвольный</PresentationFormat>
  <Paragraphs>68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Павел М</cp:lastModifiedBy>
  <cp:revision>6</cp:revision>
  <dcterms:created xsi:type="dcterms:W3CDTF">2024-10-10T15:56:48Z</dcterms:created>
  <dcterms:modified xsi:type="dcterms:W3CDTF">2024-12-13T06:36:21Z</dcterms:modified>
</cp:coreProperties>
</file>