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  <p:sldMasterId id="2147483654" r:id="rId2"/>
    <p:sldMasterId id="2147483657" r:id="rId3"/>
  </p:sldMasterIdLst>
  <p:notesMasterIdLst>
    <p:notesMasterId r:id="rId17"/>
  </p:notesMasterIdLst>
  <p:sldIdLst>
    <p:sldId id="257" r:id="rId4"/>
    <p:sldId id="258" r:id="rId5"/>
    <p:sldId id="259" r:id="rId6"/>
    <p:sldId id="260" r:id="rId7"/>
    <p:sldId id="261" r:id="rId8"/>
    <p:sldId id="266" r:id="rId9"/>
    <p:sldId id="262" r:id="rId10"/>
    <p:sldId id="267" r:id="rId11"/>
    <p:sldId id="264" r:id="rId12"/>
    <p:sldId id="272" r:id="rId13"/>
    <p:sldId id="268" r:id="rId14"/>
    <p:sldId id="270" r:id="rId15"/>
    <p:sldId id="265" r:id="rId16"/>
  </p:sldIdLst>
  <p:sldSz cx="18288000" cy="10287000"/>
  <p:notesSz cx="18288000" cy="10287000"/>
  <p:embeddedFontLst>
    <p:embeddedFont>
      <p:font typeface="Montserrat ExtraBold" panose="020B0604020202020204" charset="-52"/>
      <p:bold r:id="rId18"/>
      <p:boldItalic r:id="rId19"/>
    </p:embeddedFont>
    <p:embeddedFont>
      <p:font typeface="Montserrat SemiBold" panose="020B0604020202020204" charset="-52"/>
      <p:regular r:id="rId20"/>
      <p:bold r:id="rId21"/>
      <p:italic r:id="rId22"/>
      <p:boldItalic r:id="rId23"/>
    </p:embeddedFont>
    <p:embeddedFont>
      <p:font typeface="Montserrat Black" panose="020B0604020202020204" charset="-52"/>
      <p:bold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Montserrat Light" panose="020B0604020202020204" charset="-52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glnbs4Nx2bTb/3RkyMmNXGlRrQ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F45C47A-3232-4DBE-B793-6562DDC6B729}">
  <a:tblStyle styleId="{EF45C47A-3232-4DBE-B793-6562DDC6B72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8ECF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8ECF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50" d="100"/>
          <a:sy n="50" d="100"/>
        </p:scale>
        <p:origin x="744" y="33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40" Type="http://customschemas.google.com/relationships/presentationmetadata" Target="meta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5715000" y="771525"/>
            <a:ext cx="68580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76" name="Google Shape;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5" name="Google Shape;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72FB8BA6-5938-936F-5224-6FD8FA90A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>
            <a:extLst>
              <a:ext uri="{FF2B5EF4-FFF2-40B4-BE49-F238E27FC236}">
                <a16:creationId xmlns:a16="http://schemas.microsoft.com/office/drawing/2014/main" id="{7CE70C60-9B8E-D183-82F0-BBC5829B5A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5" name="Google Shape;95;p6:notes">
            <a:extLst>
              <a:ext uri="{FF2B5EF4-FFF2-40B4-BE49-F238E27FC236}">
                <a16:creationId xmlns:a16="http://schemas.microsoft.com/office/drawing/2014/main" id="{771BFBA3-8D10-BBBB-95D6-338FD608DF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17769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DE1461C6-AFDE-8BAC-F381-A15D618F2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>
            <a:extLst>
              <a:ext uri="{FF2B5EF4-FFF2-40B4-BE49-F238E27FC236}">
                <a16:creationId xmlns:a16="http://schemas.microsoft.com/office/drawing/2014/main" id="{E93FBB95-BC8A-9A45-CFC6-8AF668EF8F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5" name="Google Shape;95;p6:notes">
            <a:extLst>
              <a:ext uri="{FF2B5EF4-FFF2-40B4-BE49-F238E27FC236}">
                <a16:creationId xmlns:a16="http://schemas.microsoft.com/office/drawing/2014/main" id="{641C87E0-CBAE-EA34-56B6-DF1C6610C6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26288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44391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F0B8F1B6-6933-B8B4-BFB0-7DD646D38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>
            <a:extLst>
              <a:ext uri="{FF2B5EF4-FFF2-40B4-BE49-F238E27FC236}">
                <a16:creationId xmlns:a16="http://schemas.microsoft.com/office/drawing/2014/main" id="{894F59EF-A926-E0EE-A5F0-6FA73F0564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0" name="Google Shape;140;p9:notes">
            <a:extLst>
              <a:ext uri="{FF2B5EF4-FFF2-40B4-BE49-F238E27FC236}">
                <a16:creationId xmlns:a16="http://schemas.microsoft.com/office/drawing/2014/main" id="{1FC3E5DD-6F94-B3F0-3B1F-F49DBF5893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2901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14" name="Google Shape;11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96257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9" name="Google Shape;1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8291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240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6920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139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86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220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1;p2">
            <a:extLst>
              <a:ext uri="{FF2B5EF4-FFF2-40B4-BE49-F238E27FC236}">
                <a16:creationId xmlns:a16="http://schemas.microsoft.com/office/drawing/2014/main" id="{D1F19068-D88F-440A-BF0E-C42FAFE1BA1B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-1581" b="14702"/>
          <a:stretch/>
        </p:blipFill>
        <p:spPr>
          <a:xfrm>
            <a:off x="7352779" y="419100"/>
            <a:ext cx="10935222" cy="81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4;p2">
            <a:extLst>
              <a:ext uri="{FF2B5EF4-FFF2-40B4-BE49-F238E27FC236}">
                <a16:creationId xmlns:a16="http://schemas.microsoft.com/office/drawing/2014/main" id="{B7A8184D-222C-416A-9F2B-5AB7DC0B7419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 r="1499"/>
          <a:stretch/>
        </p:blipFill>
        <p:spPr>
          <a:xfrm>
            <a:off x="-12779" y="0"/>
            <a:ext cx="16181656" cy="10294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54626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4">
            <a:extLst>
              <a:ext uri="{FF2B5EF4-FFF2-40B4-BE49-F238E27FC236}">
                <a16:creationId xmlns:a16="http://schemas.microsoft.com/office/drawing/2014/main" id="{BC8EC264-9801-4D9C-81A6-B0BAA6B42D0A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0528" b="14702"/>
          <a:stretch/>
        </p:blipFill>
        <p:spPr>
          <a:xfrm>
            <a:off x="0" y="2171701"/>
            <a:ext cx="8555249" cy="811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22977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1;p2">
            <a:extLst>
              <a:ext uri="{FF2B5EF4-FFF2-40B4-BE49-F238E27FC236}">
                <a16:creationId xmlns:a16="http://schemas.microsoft.com/office/drawing/2014/main" id="{1BF70F08-7864-49F1-9881-233F90C8DF17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0528" t="8289" b="-1058"/>
          <a:stretch/>
        </p:blipFill>
        <p:spPr>
          <a:xfrm>
            <a:off x="0" y="0"/>
            <a:ext cx="7428297" cy="76635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73374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/>
          <p:nvPr/>
        </p:nvSpPr>
        <p:spPr>
          <a:xfrm>
            <a:off x="5390148" y="2536657"/>
            <a:ext cx="12521911" cy="3944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0" i="0" u="none" strike="noStrike" cap="none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Автоматизация определения визуальных дефектов в </a:t>
            </a: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поточных </a:t>
            </a:r>
            <a:r>
              <a:rPr lang="ru-RU" sz="6000" b="0" i="0" u="none" strike="noStrike" cap="none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производствах</a:t>
            </a:r>
            <a:endParaRPr dirty="0"/>
          </a:p>
        </p:txBody>
      </p:sp>
      <p:sp>
        <p:nvSpPr>
          <p:cNvPr id="63" name="Google Shape;63;p2"/>
          <p:cNvSpPr txBox="1"/>
          <p:nvPr/>
        </p:nvSpPr>
        <p:spPr>
          <a:xfrm>
            <a:off x="11032957" y="7317205"/>
            <a:ext cx="8755380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 smtClean="0">
                <a:solidFill>
                  <a:srgbClr val="124AB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Крылов Сергей</a:t>
            </a:r>
            <a:endParaRPr dirty="0"/>
          </a:p>
          <a:p>
            <a:pPr marL="12700" marR="5080" lvl="0">
              <a:spcBef>
                <a:spcPts val="1200"/>
              </a:spcBef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Телефон: 8 992 221 84 95 , </a:t>
            </a:r>
          </a:p>
          <a:p>
            <a:pPr marL="12700" marR="5080" lvl="0">
              <a:spcBef>
                <a:spcPts val="1200"/>
              </a:spcBef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e-</a:t>
            </a:r>
            <a:r>
              <a:rPr lang="ru-RU" sz="2800" dirty="0" err="1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mail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: </a:t>
            </a:r>
            <a:r>
              <a:rPr lang="en-US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serishca@yandex.ru</a:t>
            </a:r>
            <a:endParaRPr dirty="0"/>
          </a:p>
          <a:p>
            <a:pPr marL="12700" marR="508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ПНИПУ, г. Пермь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ПРОБЛЕМА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2" name="Google Shape;72;p3"/>
          <p:cNvSpPr txBox="1"/>
          <p:nvPr/>
        </p:nvSpPr>
        <p:spPr>
          <a:xfrm>
            <a:off x="16494121" y="757724"/>
            <a:ext cx="12597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02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3" name="Google Shape;73;p3"/>
          <p:cNvSpPr txBox="1"/>
          <p:nvPr/>
        </p:nvSpPr>
        <p:spPr>
          <a:xfrm>
            <a:off x="472195" y="1478294"/>
            <a:ext cx="15128686" cy="47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Данный проект </a:t>
            </a:r>
            <a:r>
              <a:rPr lang="ru-RU" sz="2800" b="1" i="1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решает проблему 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человеческого фактора в контроле качества продукции на любом этапе производства.</a:t>
            </a:r>
            <a:endParaRPr dirty="0"/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1" i="1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Потребителями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данного продукта являются: 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металлурги(металлопрокат 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труб, листовой прокат), мусороперерабатывающие комбинаты, производители строительных материалов, производители пищевой продукции, легкая промышленность (производство и переработка бумаги)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1" i="1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 производстве есть конвейеры, наша разработка позволяет определить дефекты на изделиях и указать </a:t>
            </a:r>
            <a:r>
              <a:rPr lang="ru-RU" sz="2800" b="1" i="1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производителю на дефектные детали</a:t>
            </a:r>
            <a:endParaRPr lang="ru-RU" sz="2800" b="1" i="1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endParaRPr lang="ru-RU" sz="2800" dirty="0" smtClean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557554"/>
            <a:ext cx="6095999" cy="372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5968" y="6436877"/>
            <a:ext cx="5882032" cy="3805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57" y="6436877"/>
            <a:ext cx="5371202" cy="379606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 txBox="1"/>
          <p:nvPr/>
        </p:nvSpPr>
        <p:spPr>
          <a:xfrm>
            <a:off x="472194" y="205621"/>
            <a:ext cx="98148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РЕШЕНИЕ ПРОБЛЕМЫ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1" name="Google Shape;81;p4"/>
          <p:cNvSpPr txBox="1"/>
          <p:nvPr/>
        </p:nvSpPr>
        <p:spPr>
          <a:xfrm>
            <a:off x="16438560" y="757724"/>
            <a:ext cx="13708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03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2" name="Google Shape;82;p4"/>
          <p:cNvSpPr txBox="1"/>
          <p:nvPr/>
        </p:nvSpPr>
        <p:spPr>
          <a:xfrm>
            <a:off x="472194" y="1282162"/>
            <a:ext cx="9369637" cy="9048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Предлагаемая программа позволит автоматизировать процесс контроля качества продукции за счет 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чего: </a:t>
            </a:r>
            <a:endParaRPr lang="ru-RU"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20000" lvl="2" indent="-457200">
              <a:buClr>
                <a:srgbClr val="4674C9"/>
              </a:buClr>
              <a:buSzPts val="2800"/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снизит потребность в рабочих</a:t>
            </a:r>
          </a:p>
          <a:p>
            <a:pPr marL="720000" lvl="2" indent="-457200">
              <a:buClr>
                <a:srgbClr val="4674C9"/>
              </a:buClr>
              <a:buSzPts val="2800"/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наладит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бесперебойную линию производства продукции, </a:t>
            </a:r>
          </a:p>
          <a:p>
            <a:pPr marL="720000" lvl="2" indent="-457200">
              <a:buClr>
                <a:srgbClr val="4674C9"/>
              </a:buClr>
              <a:buSzPts val="2800"/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повысит эффективность контроля качества продукции</a:t>
            </a:r>
          </a:p>
          <a:p>
            <a:pPr marL="720000" lvl="2" indent="-457200">
              <a:buClr>
                <a:srgbClr val="4674C9"/>
              </a:buClr>
              <a:buSzPts val="2800"/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повысит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безопасность труда</a:t>
            </a:r>
          </a:p>
          <a:p>
            <a:pPr marL="12700" lvl="0"/>
            <a:endParaRPr lang="ru-RU"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Экономические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выгоды: </a:t>
            </a:r>
          </a:p>
          <a:p>
            <a:pPr marL="720000" lvl="2" indent="-457200">
              <a:buClr>
                <a:srgbClr val="4674C9"/>
              </a:buClr>
              <a:buSzPts val="2800"/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снижение бракованной продукции,</a:t>
            </a:r>
          </a:p>
          <a:p>
            <a:pPr marL="720000" lvl="2" indent="-457200">
              <a:buClr>
                <a:srgbClr val="4674C9"/>
              </a:buClr>
              <a:buSzPts val="2800"/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уменьшение утилизация продукции и вторичной переработки, </a:t>
            </a:r>
          </a:p>
          <a:p>
            <a:pPr marL="720000" lvl="2" indent="-457200">
              <a:buClr>
                <a:srgbClr val="4674C9"/>
              </a:buClr>
              <a:buSzPts val="2800"/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снижение затрат на компенсацию работ по замене бракованного материала на качественный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 err="1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Репутационные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выгоды: </a:t>
            </a:r>
          </a:p>
          <a:p>
            <a:pPr marL="720000" lvl="2" indent="-457200">
              <a:buClr>
                <a:srgbClr val="4674C9"/>
              </a:buClr>
              <a:buSzPts val="2800"/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повышение качества продукции, </a:t>
            </a:r>
          </a:p>
          <a:p>
            <a:pPr marL="720000" lvl="2" indent="-457200">
              <a:buClr>
                <a:srgbClr val="4674C9"/>
              </a:buClr>
              <a:buSzPts val="2800"/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снижение </a:t>
            </a:r>
            <a:r>
              <a:rPr lang="ru-RU" sz="2800" dirty="0" err="1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репутационных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рисков</a:t>
            </a:r>
            <a:endParaRPr lang="ru-RU"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3" name="Google Shape;83;p4"/>
          <p:cNvSpPr/>
          <p:nvPr/>
        </p:nvSpPr>
        <p:spPr>
          <a:xfrm>
            <a:off x="9641541" y="1660543"/>
            <a:ext cx="8485093" cy="8508727"/>
          </a:xfrm>
          <a:prstGeom prst="roundRect">
            <a:avLst>
              <a:gd name="adj" fmla="val 2099"/>
            </a:avLst>
          </a:prstGeom>
          <a:solidFill>
            <a:schemeClr val="lt1"/>
          </a:solidFill>
          <a:ln w="25400" cap="flat" cmpd="sng">
            <a:solidFill>
              <a:srgbClr val="4674C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24AB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Изображение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24AB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вашего продукта</a:t>
            </a:r>
            <a:endParaRPr/>
          </a:p>
        </p:txBody>
      </p:sp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240" y="1867465"/>
            <a:ext cx="7884141" cy="310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0908" y="5252899"/>
            <a:ext cx="8037656" cy="482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ТЕХНОЛОГИЯ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1" name="Google Shape;91;p5"/>
          <p:cNvSpPr txBox="1"/>
          <p:nvPr/>
        </p:nvSpPr>
        <p:spPr>
          <a:xfrm>
            <a:off x="16447312" y="757725"/>
            <a:ext cx="13533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04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2" name="Google Shape;92;p5"/>
          <p:cNvSpPr txBox="1"/>
          <p:nvPr/>
        </p:nvSpPr>
        <p:spPr>
          <a:xfrm>
            <a:off x="323249" y="2882249"/>
            <a:ext cx="8820751" cy="5601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Технология основывается на методиках машинного зрения с использованием умных камер и умной нейронной самообучаемой сети 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 smtClean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 err="1" smtClean="0">
                <a:solidFill>
                  <a:srgbClr val="4674C9"/>
                </a:solidFill>
                <a:latin typeface="Montserrat SemiBold"/>
                <a:sym typeface="Montserrat SemiBold"/>
              </a:rPr>
              <a:t>Инновационность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 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заключается в том, что она заменит отдел контроля качества с участием человека на компьютерное зрение, тем самым снизит затраты на бракованную продукцию и увеличит эффективность и </a:t>
            </a:r>
            <a:r>
              <a:rPr lang="ru-RU" sz="2800" dirty="0" err="1" smtClean="0">
                <a:solidFill>
                  <a:srgbClr val="4674C9"/>
                </a:solidFill>
                <a:latin typeface="Montserrat SemiBold"/>
                <a:sym typeface="Montserrat SemiBold"/>
              </a:rPr>
              <a:t>рентабильность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 производства</a:t>
            </a:r>
            <a:endParaRPr sz="3200" dirty="0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279" y="655293"/>
            <a:ext cx="6171397" cy="411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1" y="4980637"/>
            <a:ext cx="7005955" cy="525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ПОТРЕБИТЕЛИ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0" name="Google Shape;100;p6"/>
          <p:cNvSpPr txBox="1"/>
          <p:nvPr/>
        </p:nvSpPr>
        <p:spPr>
          <a:xfrm>
            <a:off x="16459200" y="757724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05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1" name="Google Shape;101;p6"/>
          <p:cNvSpPr txBox="1"/>
          <p:nvPr/>
        </p:nvSpPr>
        <p:spPr>
          <a:xfrm>
            <a:off x="405407" y="1788150"/>
            <a:ext cx="9500594" cy="387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Потребители: 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Мусороперерабатывающие комбинаты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Производители рулонных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строительных 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материалов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Деревопереработка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Производители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пищевой 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продукции (сухих смесей, детских смесей и т.д.) 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Легкая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промышленность (производство и переработка 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бумаги, ткани)</a:t>
            </a:r>
            <a:endParaRPr lang="ru-RU"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" name="Правая фигурная скобка 1"/>
          <p:cNvSpPr/>
          <p:nvPr/>
        </p:nvSpPr>
        <p:spPr>
          <a:xfrm>
            <a:off x="10250906" y="1699993"/>
            <a:ext cx="573506" cy="40543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Google Shape;101;p6"/>
          <p:cNvSpPr txBox="1"/>
          <p:nvPr/>
        </p:nvSpPr>
        <p:spPr>
          <a:xfrm>
            <a:off x="11334825" y="2865368"/>
            <a:ext cx="6184232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>
              <a:buClr>
                <a:srgbClr val="4674C9"/>
              </a:buClr>
              <a:buSzPts val="2800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Предприятия на которых может использоваться визуальный контроль для определения качества</a:t>
            </a:r>
            <a:endParaRPr lang="ru-RU"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5511" y="6074139"/>
            <a:ext cx="7852490" cy="421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74139"/>
            <a:ext cx="7489530" cy="421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1A0FD67F-658B-B1A5-A54A-57C9406C9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>
            <a:extLst>
              <a:ext uri="{FF2B5EF4-FFF2-40B4-BE49-F238E27FC236}">
                <a16:creationId xmlns:a16="http://schemas.microsoft.com/office/drawing/2014/main" id="{0D42CB93-BF00-F3B6-5A29-936434A3373F}"/>
              </a:ext>
            </a:extLst>
          </p:cNvPr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>
            <a:extLst>
              <a:ext uri="{FF2B5EF4-FFF2-40B4-BE49-F238E27FC236}">
                <a16:creationId xmlns:a16="http://schemas.microsoft.com/office/drawing/2014/main" id="{3FD9C14C-C444-9202-7C23-19023543ACEA}"/>
              </a:ext>
            </a:extLst>
          </p:cNvPr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АНАЛИЗ РЫНКА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0" name="Google Shape;100;p6">
            <a:extLst>
              <a:ext uri="{FF2B5EF4-FFF2-40B4-BE49-F238E27FC236}">
                <a16:creationId xmlns:a16="http://schemas.microsoft.com/office/drawing/2014/main" id="{A02D1E31-80EF-E145-9585-6387EDC34117}"/>
              </a:ext>
            </a:extLst>
          </p:cNvPr>
          <p:cNvSpPr txBox="1"/>
          <p:nvPr/>
        </p:nvSpPr>
        <p:spPr>
          <a:xfrm>
            <a:off x="16459200" y="757724"/>
            <a:ext cx="1294621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06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1" name="Google Shape;101;p6">
            <a:extLst>
              <a:ext uri="{FF2B5EF4-FFF2-40B4-BE49-F238E27FC236}">
                <a16:creationId xmlns:a16="http://schemas.microsoft.com/office/drawing/2014/main" id="{768214BB-452D-1303-FD11-3A42567B924E}"/>
              </a:ext>
            </a:extLst>
          </p:cNvPr>
          <p:cNvSpPr txBox="1"/>
          <p:nvPr/>
        </p:nvSpPr>
        <p:spPr>
          <a:xfrm>
            <a:off x="829768" y="1971601"/>
            <a:ext cx="11120846" cy="6678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1" i="1" dirty="0">
                <a:solidFill>
                  <a:srgbClr val="4674C9"/>
                </a:solidFill>
                <a:latin typeface="Montserrat SemiBold"/>
                <a:sym typeface="Montserrat SemiBold"/>
              </a:rPr>
              <a:t>TAM (</a:t>
            </a:r>
            <a:r>
              <a:rPr lang="ru-RU" sz="2800" b="1" i="1" dirty="0" err="1">
                <a:solidFill>
                  <a:srgbClr val="4674C9"/>
                </a:solidFill>
                <a:latin typeface="Montserrat SemiBold"/>
                <a:sym typeface="Montserrat SemiBold"/>
              </a:rPr>
              <a:t>Total</a:t>
            </a:r>
            <a:r>
              <a:rPr lang="ru-RU" sz="2800" b="1" i="1" dirty="0">
                <a:solidFill>
                  <a:srgbClr val="4674C9"/>
                </a:solidFill>
                <a:latin typeface="Montserrat SemiBold"/>
                <a:sym typeface="Montserrat SemiBold"/>
              </a:rPr>
              <a:t> </a:t>
            </a:r>
            <a:r>
              <a:rPr lang="ru-RU" sz="2800" b="1" i="1" dirty="0" err="1">
                <a:solidFill>
                  <a:srgbClr val="4674C9"/>
                </a:solidFill>
                <a:latin typeface="Montserrat SemiBold"/>
                <a:sym typeface="Montserrat SemiBold"/>
              </a:rPr>
              <a:t>Addressable</a:t>
            </a:r>
            <a:r>
              <a:rPr lang="ru-RU" sz="2800" b="1" i="1" dirty="0">
                <a:solidFill>
                  <a:srgbClr val="4674C9"/>
                </a:solidFill>
                <a:latin typeface="Montserrat SemiBold"/>
                <a:sym typeface="Montserrat SemiBold"/>
              </a:rPr>
              <a:t> </a:t>
            </a:r>
            <a:r>
              <a:rPr lang="ru-RU" sz="2800" b="1" i="1" dirty="0" err="1">
                <a:solidFill>
                  <a:srgbClr val="4674C9"/>
                </a:solidFill>
                <a:latin typeface="Montserrat SemiBold"/>
                <a:sym typeface="Montserrat SemiBold"/>
              </a:rPr>
              <a:t>Market</a:t>
            </a:r>
            <a:r>
              <a:rPr lang="ru-RU" sz="2800" b="1" i="1" dirty="0">
                <a:solidFill>
                  <a:srgbClr val="4674C9"/>
                </a:solidFill>
                <a:latin typeface="Montserrat SemiBold"/>
                <a:sym typeface="Montserrat SemiBold"/>
              </a:rPr>
              <a:t>)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: ~30 млн. рублей</a:t>
            </a:r>
          </a:p>
          <a:p>
            <a:pPr marL="12700" lvl="0">
              <a:buClr>
                <a:srgbClr val="4674C9"/>
              </a:buClr>
              <a:buSzPts val="2800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Рынок строительства, легкая промышленность и металлургия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>
              <a:solidFill>
                <a:srgbClr val="4674C9"/>
              </a:solidFill>
              <a:latin typeface="Montserrat SemiBold"/>
              <a:sym typeface="Montserrat SemiBold"/>
            </a:endParaRP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1" i="1" dirty="0">
                <a:solidFill>
                  <a:srgbClr val="4674C9"/>
                </a:solidFill>
                <a:latin typeface="Montserrat SemiBold"/>
                <a:sym typeface="Montserrat SemiBold"/>
              </a:rPr>
              <a:t>SAM (</a:t>
            </a:r>
            <a:r>
              <a:rPr lang="ru-RU" sz="2800" b="1" i="1" dirty="0" err="1">
                <a:solidFill>
                  <a:srgbClr val="4674C9"/>
                </a:solidFill>
                <a:latin typeface="Montserrat SemiBold"/>
                <a:sym typeface="Montserrat SemiBold"/>
              </a:rPr>
              <a:t>Serviceable</a:t>
            </a:r>
            <a:r>
              <a:rPr lang="ru-RU" sz="2800" b="1" i="1" dirty="0">
                <a:solidFill>
                  <a:srgbClr val="4674C9"/>
                </a:solidFill>
                <a:latin typeface="Montserrat SemiBold"/>
                <a:sym typeface="Montserrat SemiBold"/>
              </a:rPr>
              <a:t> </a:t>
            </a:r>
            <a:r>
              <a:rPr lang="ru-RU" sz="2800" b="1" i="1" dirty="0" err="1">
                <a:solidFill>
                  <a:srgbClr val="4674C9"/>
                </a:solidFill>
                <a:latin typeface="Montserrat SemiBold"/>
                <a:sym typeface="Montserrat SemiBold"/>
              </a:rPr>
              <a:t>Available</a:t>
            </a:r>
            <a:r>
              <a:rPr lang="ru-RU" sz="2800" b="1" i="1" dirty="0">
                <a:solidFill>
                  <a:srgbClr val="4674C9"/>
                </a:solidFill>
                <a:latin typeface="Montserrat SemiBold"/>
                <a:sym typeface="Montserrat SemiBold"/>
              </a:rPr>
              <a:t> </a:t>
            </a:r>
            <a:r>
              <a:rPr lang="ru-RU" sz="2800" b="1" i="1" dirty="0" err="1">
                <a:solidFill>
                  <a:srgbClr val="4674C9"/>
                </a:solidFill>
                <a:latin typeface="Montserrat SemiBold"/>
                <a:sym typeface="Montserrat SemiBold"/>
              </a:rPr>
              <a:t>Market</a:t>
            </a:r>
            <a:r>
              <a:rPr lang="ru-RU" sz="2800" b="1" i="1" dirty="0">
                <a:solidFill>
                  <a:srgbClr val="4674C9"/>
                </a:solidFill>
                <a:latin typeface="Montserrat SemiBold"/>
                <a:sym typeface="Montserrat SemiBold"/>
              </a:rPr>
              <a:t>)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: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~120 млн.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рублей</a:t>
            </a:r>
          </a:p>
          <a:p>
            <a:pPr marL="12700" lvl="0">
              <a:buClr>
                <a:srgbClr val="4674C9"/>
              </a:buClr>
              <a:buSzPts val="2800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Рынок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автоматизированных систем мониторинга и диагностики состояния зданий и инфраструктуры, использующих ИИ и МО.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>
              <a:solidFill>
                <a:srgbClr val="4674C9"/>
              </a:solidFill>
              <a:latin typeface="Montserrat SemiBold"/>
              <a:sym typeface="Montserrat SemiBold"/>
            </a:endParaRP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1" i="1" dirty="0">
                <a:solidFill>
                  <a:srgbClr val="4674C9"/>
                </a:solidFill>
                <a:latin typeface="Montserrat SemiBold"/>
                <a:sym typeface="Montserrat SemiBold"/>
              </a:rPr>
              <a:t>SOM (</a:t>
            </a:r>
            <a:r>
              <a:rPr lang="ru-RU" sz="2800" b="1" i="1" dirty="0" err="1">
                <a:solidFill>
                  <a:srgbClr val="4674C9"/>
                </a:solidFill>
                <a:latin typeface="Montserrat SemiBold"/>
                <a:sym typeface="Montserrat SemiBold"/>
              </a:rPr>
              <a:t>Serviceable</a:t>
            </a:r>
            <a:r>
              <a:rPr lang="ru-RU" sz="2800" b="1" i="1" dirty="0">
                <a:solidFill>
                  <a:srgbClr val="4674C9"/>
                </a:solidFill>
                <a:latin typeface="Montserrat SemiBold"/>
                <a:sym typeface="Montserrat SemiBold"/>
              </a:rPr>
              <a:t> </a:t>
            </a:r>
            <a:r>
              <a:rPr lang="ru-RU" sz="2800" b="1" i="1" dirty="0" err="1">
                <a:solidFill>
                  <a:srgbClr val="4674C9"/>
                </a:solidFill>
                <a:latin typeface="Montserrat SemiBold"/>
                <a:sym typeface="Montserrat SemiBold"/>
              </a:rPr>
              <a:t>Obtainable</a:t>
            </a:r>
            <a:r>
              <a:rPr lang="ru-RU" sz="2800" b="1" i="1" dirty="0">
                <a:solidFill>
                  <a:srgbClr val="4674C9"/>
                </a:solidFill>
                <a:latin typeface="Montserrat SemiBold"/>
                <a:sym typeface="Montserrat SemiBold"/>
              </a:rPr>
              <a:t> </a:t>
            </a:r>
            <a:r>
              <a:rPr lang="ru-RU" sz="2800" b="1" i="1" dirty="0" err="1">
                <a:solidFill>
                  <a:srgbClr val="4674C9"/>
                </a:solidFill>
                <a:latin typeface="Montserrat SemiBold"/>
                <a:sym typeface="Montserrat SemiBold"/>
              </a:rPr>
              <a:t>Market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):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~400 млн.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рублей</a:t>
            </a:r>
          </a:p>
          <a:p>
            <a:pPr marL="12700" lvl="0">
              <a:buClr>
                <a:srgbClr val="4674C9"/>
              </a:buClr>
              <a:buSzPts val="2800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Целевая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аудитория - крупные и средние строительные компании, легкая промышленность и металлургия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>
              <a:solidFill>
                <a:srgbClr val="4674C9"/>
              </a:solidFill>
              <a:latin typeface="Montserrat SemiBold"/>
              <a:sym typeface="Montserrat SemiBold"/>
            </a:endParaRP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1" i="1" dirty="0">
                <a:solidFill>
                  <a:srgbClr val="4674C9"/>
                </a:solidFill>
                <a:latin typeface="Montserrat SemiBold"/>
                <a:sym typeface="Montserrat SemiBold"/>
              </a:rPr>
              <a:t>Тип </a:t>
            </a:r>
            <a:r>
              <a:rPr lang="ru-RU" sz="2800" b="1" i="1" dirty="0">
                <a:solidFill>
                  <a:srgbClr val="4674C9"/>
                </a:solidFill>
                <a:latin typeface="Montserrat SemiBold"/>
                <a:sym typeface="Montserrat SemiBold"/>
              </a:rPr>
              <a:t>рынка: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B2B (бизнес для бизнеса)</a:t>
            </a:r>
            <a:endParaRPr lang="ru-RU" sz="2800" dirty="0">
              <a:solidFill>
                <a:srgbClr val="4674C9"/>
              </a:solidFill>
              <a:latin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>
              <a:solidFill>
                <a:srgbClr val="FF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Google Shape;174;p39"/>
          <p:cNvSpPr/>
          <p:nvPr/>
        </p:nvSpPr>
        <p:spPr>
          <a:xfrm>
            <a:off x="12873789" y="4186989"/>
            <a:ext cx="4465081" cy="443212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75;p39"/>
          <p:cNvSpPr/>
          <p:nvPr/>
        </p:nvSpPr>
        <p:spPr>
          <a:xfrm>
            <a:off x="13295130" y="5197642"/>
            <a:ext cx="3622396" cy="342147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77;p39"/>
          <p:cNvSpPr txBox="1"/>
          <p:nvPr/>
        </p:nvSpPr>
        <p:spPr>
          <a:xfrm>
            <a:off x="14759441" y="4493865"/>
            <a:ext cx="72510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TAM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78;p39"/>
          <p:cNvSpPr txBox="1"/>
          <p:nvPr/>
        </p:nvSpPr>
        <p:spPr>
          <a:xfrm>
            <a:off x="15402134" y="6183634"/>
            <a:ext cx="57419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76;p39"/>
          <p:cNvSpPr/>
          <p:nvPr/>
        </p:nvSpPr>
        <p:spPr>
          <a:xfrm>
            <a:off x="13689709" y="6039704"/>
            <a:ext cx="2833239" cy="2610648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79;p39"/>
          <p:cNvSpPr txBox="1"/>
          <p:nvPr/>
        </p:nvSpPr>
        <p:spPr>
          <a:xfrm>
            <a:off x="14728105" y="7160382"/>
            <a:ext cx="75644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78;p39"/>
          <p:cNvSpPr txBox="1"/>
          <p:nvPr/>
        </p:nvSpPr>
        <p:spPr>
          <a:xfrm>
            <a:off x="14775939" y="5552031"/>
            <a:ext cx="88337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6691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7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КОНКУРЕНТЫ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16459200" y="757724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07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aphicFrame>
        <p:nvGraphicFramePr>
          <p:cNvPr id="111" name="Google Shape;111;p7"/>
          <p:cNvGraphicFramePr/>
          <p:nvPr>
            <p:extLst>
              <p:ext uri="{D42A27DB-BD31-4B8C-83A1-F6EECF244321}">
                <p14:modId xmlns:p14="http://schemas.microsoft.com/office/powerpoint/2010/main" val="3627609718"/>
              </p:ext>
            </p:extLst>
          </p:nvPr>
        </p:nvGraphicFramePr>
        <p:xfrm>
          <a:off x="1223211" y="2224830"/>
          <a:ext cx="15697250" cy="7117414"/>
        </p:xfrm>
        <a:graphic>
          <a:graphicData uri="http://schemas.openxmlformats.org/drawingml/2006/table">
            <a:tbl>
              <a:tblPr firstRow="1" bandRow="1">
                <a:noFill/>
                <a:tableStyleId>{EF45C47A-3232-4DBE-B793-6562DDC6B729}</a:tableStyleId>
              </a:tblPr>
              <a:tblGrid>
                <a:gridCol w="4094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41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39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9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39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6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>
                          <a:solidFill>
                            <a:schemeClr val="lt1"/>
                          </a:solidFill>
                        </a:rPr>
                        <a:t>Характеристики продукта</a:t>
                      </a:r>
                      <a:endParaRPr sz="2800" u="none" strike="noStrike" cap="non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>
                          <a:solidFill>
                            <a:schemeClr val="lt1"/>
                          </a:solidFill>
                        </a:rPr>
                        <a:t>Своя разработка</a:t>
                      </a:r>
                      <a:endParaRPr sz="2800" u="none" strike="noStrike" cap="non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 smtClean="0">
                          <a:solidFill>
                            <a:schemeClr val="lt1"/>
                          </a:solidFill>
                        </a:rPr>
                        <a:t>Ручная проверка</a:t>
                      </a:r>
                      <a:endParaRPr sz="2800" u="none" strike="noStrike" cap="none" dirty="0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u="none" strike="noStrike" cap="none" dirty="0" smtClean="0">
                          <a:solidFill>
                            <a:schemeClr val="lt1"/>
                          </a:solidFill>
                        </a:rPr>
                        <a:t>ООО «</a:t>
                      </a:r>
                      <a:r>
                        <a:rPr lang="ru-RU" sz="2800" u="none" strike="noStrike" cap="none" dirty="0" err="1" smtClean="0">
                          <a:solidFill>
                            <a:schemeClr val="lt1"/>
                          </a:solidFill>
                        </a:rPr>
                        <a:t>Гетробот</a:t>
                      </a:r>
                      <a:r>
                        <a:rPr lang="ru-RU" sz="2800" u="none" strike="noStrike" cap="none" dirty="0" smtClean="0">
                          <a:solidFill>
                            <a:schemeClr val="lt1"/>
                          </a:solidFill>
                        </a:rPr>
                        <a:t>»</a:t>
                      </a:r>
                      <a:endParaRPr sz="2800" u="none" strike="noStrike" cap="none" dirty="0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800" u="none" strike="noStrike" cap="none" dirty="0" smtClean="0">
                          <a:solidFill>
                            <a:schemeClr val="lt1"/>
                          </a:solidFill>
                        </a:rPr>
                        <a:t>Cubic CV</a:t>
                      </a:r>
                      <a:endParaRPr sz="2800" u="none" strike="noStrike" cap="none" dirty="0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4674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173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Точность</a:t>
                      </a:r>
                      <a:r>
                        <a:rPr lang="ru-RU" sz="2400" baseline="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 определения выше 85% в сложных условиях</a:t>
                      </a:r>
                      <a:endParaRPr sz="24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-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45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Высокая скорость</a:t>
                      </a:r>
                      <a:endParaRPr sz="24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-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572307"/>
                  </a:ext>
                </a:extLst>
              </a:tr>
              <a:tr h="105173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Осмотр в</a:t>
                      </a:r>
                      <a:r>
                        <a:rPr lang="ru-RU" sz="2400" baseline="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 труднодоступных местах</a:t>
                      </a:r>
                      <a:endParaRPr sz="24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-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-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809689"/>
                  </a:ext>
                </a:extLst>
              </a:tr>
              <a:tr h="7281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Простота использования</a:t>
                      </a:r>
                      <a:endParaRPr sz="24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45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Безопасность </a:t>
                      </a:r>
                      <a:endParaRPr sz="24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-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483023"/>
                  </a:ext>
                </a:extLst>
              </a:tr>
              <a:tr h="45845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Непрерывная</a:t>
                      </a:r>
                      <a:r>
                        <a:rPr lang="ru-RU" sz="2400" baseline="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 работ</a:t>
                      </a:r>
                      <a:endParaRPr sz="24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-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556131"/>
                  </a:ext>
                </a:extLst>
              </a:tr>
              <a:tr h="7281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Отсутствие человеческого фактора</a:t>
                      </a:r>
                      <a:endParaRPr sz="24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-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845251"/>
                  </a:ext>
                </a:extLst>
              </a:tr>
              <a:tr h="59461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Более</a:t>
                      </a:r>
                      <a:r>
                        <a:rPr lang="ru-RU" sz="2400" baseline="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 низкая с</a:t>
                      </a:r>
                      <a:r>
                        <a:rPr lang="ru-RU" sz="24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тоимость</a:t>
                      </a:r>
                      <a:endParaRPr sz="24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+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-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-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 smtClean="0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-</a:t>
                      </a:r>
                      <a:endParaRPr sz="2800" dirty="0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24512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628D8AD5-CD05-C672-9252-0A9F34119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>
            <a:extLst>
              <a:ext uri="{FF2B5EF4-FFF2-40B4-BE49-F238E27FC236}">
                <a16:creationId xmlns:a16="http://schemas.microsoft.com/office/drawing/2014/main" id="{7D1BFC19-C85E-0875-000F-21A7F8FB1DC3}"/>
              </a:ext>
            </a:extLst>
          </p:cNvPr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>
            <a:extLst>
              <a:ext uri="{FF2B5EF4-FFF2-40B4-BE49-F238E27FC236}">
                <a16:creationId xmlns:a16="http://schemas.microsoft.com/office/drawing/2014/main" id="{2699D09D-2220-A7C4-C9FE-54F50707E9FF}"/>
              </a:ext>
            </a:extLst>
          </p:cNvPr>
          <p:cNvSpPr txBox="1"/>
          <p:nvPr/>
        </p:nvSpPr>
        <p:spPr>
          <a:xfrm>
            <a:off x="472194" y="205621"/>
            <a:ext cx="16021927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МОДЕЛЬ КОММЕРЦИАЛИЗАЦИИ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0" name="Google Shape;100;p6">
            <a:extLst>
              <a:ext uri="{FF2B5EF4-FFF2-40B4-BE49-F238E27FC236}">
                <a16:creationId xmlns:a16="http://schemas.microsoft.com/office/drawing/2014/main" id="{982FE254-7781-E025-F65C-3D5EFA24C039}"/>
              </a:ext>
            </a:extLst>
          </p:cNvPr>
          <p:cNvSpPr txBox="1"/>
          <p:nvPr/>
        </p:nvSpPr>
        <p:spPr>
          <a:xfrm>
            <a:off x="16459200" y="757724"/>
            <a:ext cx="1294621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08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" name="Google Shape;101;p6">
            <a:extLst>
              <a:ext uri="{FF2B5EF4-FFF2-40B4-BE49-F238E27FC236}">
                <a16:creationId xmlns:a16="http://schemas.microsoft.com/office/drawing/2014/main" id="{78250D92-436B-54B1-7363-F7E45BCF25F2}"/>
              </a:ext>
            </a:extLst>
          </p:cNvPr>
          <p:cNvSpPr txBox="1"/>
          <p:nvPr/>
        </p:nvSpPr>
        <p:spPr>
          <a:xfrm>
            <a:off x="847633" y="1388692"/>
            <a:ext cx="16671423" cy="8433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3200" b="1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Доходы: 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1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Продажа и внедрение ПО 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для автоматизации распознавания дефектов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1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Обслуживание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 оборудования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1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Подписка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 за пользование программой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 smtClean="0">
              <a:solidFill>
                <a:srgbClr val="4674C9"/>
              </a:solidFill>
              <a:latin typeface="Montserrat SemiBold"/>
              <a:sym typeface="Montserrat SemiBold"/>
            </a:endParaRPr>
          </a:p>
          <a:p>
            <a:pPr marL="12700" lvl="0">
              <a:buClr>
                <a:srgbClr val="4674C9"/>
              </a:buClr>
              <a:buSzPts val="2800"/>
            </a:pPr>
            <a:r>
              <a:rPr lang="ru-RU" sz="3200" b="1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Кто </a:t>
            </a:r>
            <a:r>
              <a:rPr lang="ru-RU" sz="3200" b="1" dirty="0">
                <a:solidFill>
                  <a:srgbClr val="4674C9"/>
                </a:solidFill>
                <a:latin typeface="Montserrat SemiBold"/>
                <a:sym typeface="Montserrat SemiBold"/>
              </a:rPr>
              <a:t>платит: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Строительные компании: Заинтересованы в 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промежуточном контроле качества.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Мусороперерабатывающие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комбинаты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Производители строительных материалов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Производители пищевой продукции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Легкая промышленность (производство и переработка бумаги)</a:t>
            </a: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endParaRPr lang="ru-RU" sz="3200" b="1" dirty="0" smtClean="0">
              <a:solidFill>
                <a:srgbClr val="4674C9"/>
              </a:solidFill>
              <a:latin typeface="Montserrat SemiBold"/>
              <a:sym typeface="Montserrat SemiBold"/>
            </a:endParaRP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3200" b="1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Прогноз стоимости:</a:t>
            </a:r>
            <a:endParaRPr lang="ru-RU" sz="1600" b="1" dirty="0"/>
          </a:p>
          <a:p>
            <a:pPr marL="469900" lvl="0" indent="-457200">
              <a:buClr>
                <a:srgbClr val="4674C9"/>
              </a:buClr>
              <a:buSzPts val="2800"/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Продажа и внедрение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ПО: От 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400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000 до 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1 000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000 рублей 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за анализ, монтаж, настройку и лицензию.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Обслуживание оборудования: от 20 000 до 50 000 рублей за обслуживание оборудования</a:t>
            </a:r>
            <a:endParaRPr lang="ru-RU" sz="2800" dirty="0">
              <a:solidFill>
                <a:srgbClr val="4674C9"/>
              </a:solidFill>
              <a:latin typeface="Montserrat SemiBold"/>
              <a:sym typeface="Montserrat SemiBold"/>
            </a:endParaRPr>
          </a:p>
          <a:p>
            <a:pPr marL="469900" lvl="0" indent="-457200">
              <a:buClr>
                <a:srgbClr val="4674C9"/>
              </a:buClr>
              <a:buSzPts val="2800"/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4674C9"/>
                </a:solidFill>
                <a:latin typeface="Montserrat SemiBold"/>
                <a:sym typeface="Montserrat SemiBold"/>
              </a:rPr>
              <a:t>Подписка: От 10 000 до 50 000 рублей в месяц за подписку.</a:t>
            </a: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endParaRPr lang="ru-RU" sz="2800" dirty="0" smtClean="0">
              <a:solidFill>
                <a:srgbClr val="4674C9"/>
              </a:solidFill>
              <a:latin typeface="Montserrat SemiBold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53759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472194" y="205621"/>
            <a:ext cx="105768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УРОВЕНЬ ГОТОВНОСТИ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16476660" y="763492"/>
            <a:ext cx="1294621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09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6" name="Google Shape;146;p9"/>
          <p:cNvSpPr txBox="1"/>
          <p:nvPr/>
        </p:nvSpPr>
        <p:spPr>
          <a:xfrm>
            <a:off x="572355" y="1753320"/>
            <a:ext cx="16550867" cy="387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1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Разработка первоначальной нейронной модели: </a:t>
            </a: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Мы успешно создали и обучили базовую нейронную сеть для определения трещин в кладке. Модель продемонстрировала высокую точность и скорость работы на тестовых данных.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1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Сбор </a:t>
            </a:r>
            <a:r>
              <a:rPr lang="ru-RU" sz="2800" b="1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 аннотация данных: 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Мы собрали и проаннотировали большой набор данных, включающий изображения и видео с различных объектов. Этот набор данных используется для обучения и тестирования нашей модели.</a:t>
            </a: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1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Создание прототипа системы: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Мы разработали прототип системы, который включает в себя модуль обработки видео. Прототип прошел успешные тестовые испытания.</a:t>
            </a: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9" t="-547" r="19450" b="48509"/>
          <a:stretch/>
        </p:blipFill>
        <p:spPr bwMode="auto">
          <a:xfrm>
            <a:off x="3686068" y="6565389"/>
            <a:ext cx="14215161" cy="258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1" t="-547" r="66552" b="48509"/>
          <a:stretch/>
        </p:blipFill>
        <p:spPr bwMode="auto">
          <a:xfrm>
            <a:off x="573103" y="6565389"/>
            <a:ext cx="3688627" cy="258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146;p9"/>
          <p:cNvSpPr txBox="1"/>
          <p:nvPr/>
        </p:nvSpPr>
        <p:spPr>
          <a:xfrm>
            <a:off x="1114920" y="6284934"/>
            <a:ext cx="451278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algn="ctr">
              <a:buClr>
                <a:srgbClr val="4674C9"/>
              </a:buClr>
              <a:buSzPts val="2800"/>
            </a:pPr>
            <a:r>
              <a:rPr lang="ru-RU" sz="2400" b="1" i="1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Написать первую часть программы, обучить и провести тестирование</a:t>
            </a:r>
          </a:p>
        </p:txBody>
      </p:sp>
      <p:sp>
        <p:nvSpPr>
          <p:cNvPr id="15" name="Google Shape;146;p9"/>
          <p:cNvSpPr txBox="1"/>
          <p:nvPr/>
        </p:nvSpPr>
        <p:spPr>
          <a:xfrm>
            <a:off x="1114920" y="7819731"/>
            <a:ext cx="8425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algn="ctr">
              <a:buClr>
                <a:srgbClr val="4674C9"/>
              </a:buClr>
              <a:buSzPts val="2800"/>
            </a:pPr>
            <a:r>
              <a:rPr lang="ru-RU" sz="4000" b="1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 lang="ru-RU" sz="4000" b="1" dirty="0">
              <a:solidFill>
                <a:schemeClr val="tx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6" name="Google Shape;146;p9"/>
          <p:cNvSpPr txBox="1"/>
          <p:nvPr/>
        </p:nvSpPr>
        <p:spPr>
          <a:xfrm>
            <a:off x="4850548" y="7819731"/>
            <a:ext cx="8425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algn="ctr">
              <a:buClr>
                <a:srgbClr val="4674C9"/>
              </a:buClr>
              <a:buSzPts val="2800"/>
            </a:pPr>
            <a:r>
              <a:rPr lang="ru-RU" sz="4000" b="1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 lang="ru-RU" sz="4000" b="1" dirty="0">
              <a:solidFill>
                <a:schemeClr val="tx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" name="Google Shape;146;p9"/>
          <p:cNvSpPr txBox="1"/>
          <p:nvPr/>
        </p:nvSpPr>
        <p:spPr>
          <a:xfrm>
            <a:off x="8682104" y="7819730"/>
            <a:ext cx="8425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algn="ctr">
              <a:buClr>
                <a:srgbClr val="4674C9"/>
              </a:buClr>
              <a:buSzPts val="2800"/>
            </a:pPr>
            <a:r>
              <a:rPr lang="ru-RU" sz="4000" b="1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</a:t>
            </a:r>
            <a:endParaRPr lang="ru-RU" sz="4000" b="1" dirty="0">
              <a:solidFill>
                <a:schemeClr val="tx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8" name="Google Shape;146;p9"/>
          <p:cNvSpPr txBox="1"/>
          <p:nvPr/>
        </p:nvSpPr>
        <p:spPr>
          <a:xfrm>
            <a:off x="12449166" y="7855500"/>
            <a:ext cx="8425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algn="ctr">
              <a:buClr>
                <a:srgbClr val="4674C9"/>
              </a:buClr>
              <a:buSzPts val="2800"/>
            </a:pPr>
            <a:r>
              <a:rPr lang="ru-RU" sz="4000" b="1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</a:t>
            </a:r>
            <a:endParaRPr lang="ru-RU" sz="4000" b="1" dirty="0">
              <a:solidFill>
                <a:schemeClr val="tx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9" name="Google Shape;146;p9"/>
          <p:cNvSpPr txBox="1"/>
          <p:nvPr/>
        </p:nvSpPr>
        <p:spPr>
          <a:xfrm>
            <a:off x="16280722" y="7809981"/>
            <a:ext cx="8425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algn="ctr">
              <a:buClr>
                <a:srgbClr val="4674C9"/>
              </a:buClr>
              <a:buSzPts val="2800"/>
            </a:pPr>
            <a:r>
              <a:rPr lang="ru-RU" sz="4000" b="1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</a:t>
            </a:r>
            <a:endParaRPr lang="ru-RU" sz="4000" b="1" dirty="0">
              <a:solidFill>
                <a:schemeClr val="tx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" name="Google Shape;146;p9"/>
          <p:cNvSpPr txBox="1"/>
          <p:nvPr/>
        </p:nvSpPr>
        <p:spPr>
          <a:xfrm>
            <a:off x="5032809" y="8802035"/>
            <a:ext cx="451278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algn="ctr">
              <a:buClr>
                <a:srgbClr val="4674C9"/>
              </a:buClr>
              <a:buSzPts val="2800"/>
            </a:pPr>
            <a:r>
              <a:rPr lang="ru-RU" sz="2400" b="1" i="1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Написать вторую часть программы и разработать </a:t>
            </a:r>
            <a:r>
              <a:rPr lang="ru-RU" sz="2400" b="1" i="1" dirty="0" err="1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frontend</a:t>
            </a:r>
            <a:endParaRPr lang="ru-RU" sz="2400" b="1" i="1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" name="Google Shape;146;p9"/>
          <p:cNvSpPr txBox="1"/>
          <p:nvPr/>
        </p:nvSpPr>
        <p:spPr>
          <a:xfrm>
            <a:off x="8776725" y="6284934"/>
            <a:ext cx="434222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algn="ctr">
              <a:buClr>
                <a:srgbClr val="4674C9"/>
              </a:buClr>
              <a:buSzPts val="2800"/>
            </a:pPr>
            <a:r>
              <a:rPr lang="ru-RU" sz="2400" b="1" i="1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Апробация на производстве и устранение недостатков</a:t>
            </a:r>
          </a:p>
        </p:txBody>
      </p:sp>
      <p:sp>
        <p:nvSpPr>
          <p:cNvPr id="22" name="Google Shape;146;p9"/>
          <p:cNvSpPr txBox="1"/>
          <p:nvPr/>
        </p:nvSpPr>
        <p:spPr>
          <a:xfrm>
            <a:off x="12712094" y="8818805"/>
            <a:ext cx="411770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algn="ctr">
              <a:buClr>
                <a:srgbClr val="4674C9"/>
              </a:buClr>
              <a:buSzPts val="2800"/>
            </a:pPr>
            <a:r>
              <a:rPr lang="ru-RU" sz="2400" b="1" i="1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Выход на рынок/продажи</a:t>
            </a:r>
          </a:p>
        </p:txBody>
      </p:sp>
      <p:sp>
        <p:nvSpPr>
          <p:cNvPr id="23" name="Google Shape;146;p9"/>
          <p:cNvSpPr txBox="1"/>
          <p:nvPr/>
        </p:nvSpPr>
        <p:spPr>
          <a:xfrm>
            <a:off x="1195556" y="7635064"/>
            <a:ext cx="45127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algn="ctr">
              <a:buClr>
                <a:srgbClr val="4674C9"/>
              </a:buClr>
              <a:buSzPts val="2800"/>
            </a:pPr>
            <a:r>
              <a:rPr lang="ru-RU" sz="2400" b="1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до 3 кв. 2024 г.</a:t>
            </a:r>
            <a:endParaRPr lang="ru-RU" sz="2400" b="1" dirty="0">
              <a:solidFill>
                <a:schemeClr val="tx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4" name="Google Shape;146;p9"/>
          <p:cNvSpPr txBox="1"/>
          <p:nvPr/>
        </p:nvSpPr>
        <p:spPr>
          <a:xfrm>
            <a:off x="4946476" y="7625315"/>
            <a:ext cx="45127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algn="ctr">
              <a:buClr>
                <a:srgbClr val="4674C9"/>
              </a:buClr>
              <a:buSzPts val="2800"/>
            </a:pPr>
            <a:r>
              <a:rPr lang="ru-RU" sz="2400" b="1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до 1 кв. 2025 г.</a:t>
            </a:r>
            <a:endParaRPr lang="ru-RU" sz="2400" b="1" dirty="0">
              <a:solidFill>
                <a:schemeClr val="tx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5" name="Google Shape;146;p9"/>
          <p:cNvSpPr txBox="1"/>
          <p:nvPr/>
        </p:nvSpPr>
        <p:spPr>
          <a:xfrm>
            <a:off x="8730493" y="7625315"/>
            <a:ext cx="45127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algn="ctr">
              <a:buClr>
                <a:srgbClr val="4674C9"/>
              </a:buClr>
              <a:buSzPts val="2800"/>
            </a:pPr>
            <a:r>
              <a:rPr lang="ru-RU" sz="2400" b="1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до 3 кв. 2025 г.</a:t>
            </a:r>
            <a:endParaRPr lang="ru-RU" sz="2400" b="1" dirty="0">
              <a:solidFill>
                <a:schemeClr val="tx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" name="Google Shape;146;p9"/>
          <p:cNvSpPr txBox="1"/>
          <p:nvPr/>
        </p:nvSpPr>
        <p:spPr>
          <a:xfrm>
            <a:off x="12562048" y="7635873"/>
            <a:ext cx="45127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algn="ctr">
              <a:buClr>
                <a:srgbClr val="4674C9"/>
              </a:buClr>
              <a:buSzPts val="2800"/>
            </a:pPr>
            <a:r>
              <a:rPr lang="ru-RU" sz="2400" b="1" dirty="0" smtClean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до 4 кв. 2025 г.</a:t>
            </a:r>
            <a:endParaRPr lang="ru-RU" sz="2400" b="1" dirty="0">
              <a:solidFill>
                <a:schemeClr val="tx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472194" y="205621"/>
            <a:ext cx="105768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УРОВЕНЬ ГОТОВНОСТИ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16476660" y="763492"/>
            <a:ext cx="1294621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10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5" t="27951" r="32852" b="14300"/>
          <a:stretch/>
        </p:blipFill>
        <p:spPr bwMode="auto">
          <a:xfrm>
            <a:off x="11668336" y="2339197"/>
            <a:ext cx="6467264" cy="5078967"/>
          </a:xfrm>
          <a:prstGeom prst="rect">
            <a:avLst/>
          </a:prstGeom>
        </p:spPr>
      </p:pic>
      <p:pic>
        <p:nvPicPr>
          <p:cNvPr id="7" name="Picture 2" descr="C:\Users\Анатолий\Desktop\Proba pera\Фотографии для обучения\9c0d8b42e30d12db7293532c5fc48747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5" y="2850610"/>
            <a:ext cx="6053768" cy="453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3" t="29853" r="17344"/>
          <a:stretch/>
        </p:blipFill>
        <p:spPr bwMode="auto">
          <a:xfrm>
            <a:off x="6339703" y="3327087"/>
            <a:ext cx="5127309" cy="3601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017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>
          <a:extLst>
            <a:ext uri="{FF2B5EF4-FFF2-40B4-BE49-F238E27FC236}">
              <a16:creationId xmlns:a16="http://schemas.microsoft.com/office/drawing/2014/main" id="{17584CE7-09B6-4FE1-4169-05934821F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>
            <a:extLst>
              <a:ext uri="{FF2B5EF4-FFF2-40B4-BE49-F238E27FC236}">
                <a16:creationId xmlns:a16="http://schemas.microsoft.com/office/drawing/2014/main" id="{0325C839-8F28-000F-30B1-B4443D097859}"/>
              </a:ext>
            </a:extLst>
          </p:cNvPr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>
            <a:extLst>
              <a:ext uri="{FF2B5EF4-FFF2-40B4-BE49-F238E27FC236}">
                <a16:creationId xmlns:a16="http://schemas.microsoft.com/office/drawing/2014/main" id="{00B241E9-9A47-3221-D4B8-92C50D64537B}"/>
              </a:ext>
            </a:extLst>
          </p:cNvPr>
          <p:cNvSpPr txBox="1"/>
          <p:nvPr/>
        </p:nvSpPr>
        <p:spPr>
          <a:xfrm>
            <a:off x="472194" y="205621"/>
            <a:ext cx="1529612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ПРОГРЕСС ЗА АКСЕЛЕРАЦИЮ</a:t>
            </a:r>
          </a:p>
        </p:txBody>
      </p:sp>
      <p:sp>
        <p:nvSpPr>
          <p:cNvPr id="145" name="Google Shape;145;p9">
            <a:extLst>
              <a:ext uri="{FF2B5EF4-FFF2-40B4-BE49-F238E27FC236}">
                <a16:creationId xmlns:a16="http://schemas.microsoft.com/office/drawing/2014/main" id="{83B0505C-1092-A5D7-3308-A82CDEA3D979}"/>
              </a:ext>
            </a:extLst>
          </p:cNvPr>
          <p:cNvSpPr txBox="1"/>
          <p:nvPr/>
        </p:nvSpPr>
        <p:spPr>
          <a:xfrm>
            <a:off x="16476660" y="763492"/>
            <a:ext cx="1294621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10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6" name="Google Shape;146;p9">
            <a:extLst>
              <a:ext uri="{FF2B5EF4-FFF2-40B4-BE49-F238E27FC236}">
                <a16:creationId xmlns:a16="http://schemas.microsoft.com/office/drawing/2014/main" id="{EAD7C929-CC16-3D43-96BC-1B3F12821265}"/>
              </a:ext>
            </a:extLst>
          </p:cNvPr>
          <p:cNvSpPr txBox="1"/>
          <p:nvPr/>
        </p:nvSpPr>
        <p:spPr>
          <a:xfrm>
            <a:off x="613954" y="3850838"/>
            <a:ext cx="16038286" cy="3231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Найдены новые потенциальные клиентские сегменты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 smtClean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Проанализирован рынок и конкуренты</a:t>
            </a:r>
          </a:p>
          <a:p>
            <a:pPr marL="4699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>
              <a:solidFill>
                <a:srgbClr val="4674C9"/>
              </a:solidFill>
              <a:latin typeface="Montserrat SemiBold"/>
              <a:sym typeface="Montserrat SemiBold"/>
            </a:endParaRP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smtClean="0">
                <a:solidFill>
                  <a:srgbClr val="4674C9"/>
                </a:solidFill>
                <a:latin typeface="Montserrat SemiBold"/>
                <a:sym typeface="Montserrat SemiBold"/>
              </a:rPr>
              <a:t>Проведено клиентское исследование, выявлен интере</a:t>
            </a:r>
            <a:endParaRPr lang="ru-RU" sz="2800" dirty="0" smtClean="0">
              <a:solidFill>
                <a:srgbClr val="4674C9"/>
              </a:solidFill>
              <a:latin typeface="Montserrat SemiBold"/>
              <a:sym typeface="Montserrat SemiBold"/>
            </a:endParaRP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endParaRPr lang="ru-RU" sz="2800" dirty="0">
              <a:solidFill>
                <a:srgbClr val="4674C9"/>
              </a:solidFill>
              <a:latin typeface="Montserrat SemiBold"/>
              <a:sym typeface="Montserrat SemiBold"/>
            </a:endParaRPr>
          </a:p>
          <a:p>
            <a:pPr marL="469900" lvl="0" indent="-457200"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dirty="0" smtClean="0">
                <a:solidFill>
                  <a:srgbClr val="4674C9"/>
                </a:solidFill>
                <a:latin typeface="Montserrat SemiBold"/>
                <a:sym typeface="Montserrat SemiBold"/>
              </a:rPr>
              <a:t>Проведена оценка потерь при отсутствии автоматизации на производстве</a:t>
            </a:r>
            <a:endParaRPr lang="ru-RU" sz="2800" dirty="0">
              <a:solidFill>
                <a:srgbClr val="4674C9"/>
              </a:solidFill>
              <a:latin typeface="Montserrat SemiBold"/>
              <a:sym typeface="Montserrat SemiBold"/>
            </a:endParaRP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31211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8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КОМАНДА</a:t>
            </a:r>
            <a:endParaRPr sz="600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9" name="Google Shape;119;p8"/>
          <p:cNvSpPr txBox="1"/>
          <p:nvPr/>
        </p:nvSpPr>
        <p:spPr>
          <a:xfrm>
            <a:off x="16463129" y="763491"/>
            <a:ext cx="1321684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12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120" name="Google Shape;120;p8"/>
          <p:cNvGrpSpPr/>
          <p:nvPr/>
        </p:nvGrpSpPr>
        <p:grpSpPr>
          <a:xfrm>
            <a:off x="838199" y="2019300"/>
            <a:ext cx="14237677" cy="6538546"/>
            <a:chOff x="1066799" y="1638300"/>
            <a:chExt cx="6781801" cy="2090057"/>
          </a:xfrm>
        </p:grpSpPr>
        <p:sp>
          <p:nvSpPr>
            <p:cNvPr id="121" name="Google Shape;121;p8"/>
            <p:cNvSpPr txBox="1"/>
            <p:nvPr/>
          </p:nvSpPr>
          <p:spPr>
            <a:xfrm>
              <a:off x="3581400" y="1638300"/>
              <a:ext cx="4267200" cy="3582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800" dirty="0" smtClean="0">
                  <a:solidFill>
                    <a:srgbClr val="124AB2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Крылов Сергей</a:t>
              </a:r>
              <a:endParaRPr dirty="0"/>
            </a:p>
            <a:p>
              <a:pPr marL="12700" marR="5080" lvl="0">
                <a:spcBef>
                  <a:spcPts val="2545"/>
                </a:spcBef>
              </a:pPr>
              <a:r>
                <a:rPr lang="ru-RU" sz="2400" dirty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Роль в </a:t>
              </a:r>
              <a:r>
                <a:rPr lang="ru-RU" sz="2400" dirty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проекте:  разработчик, спикер, лидер команды , </a:t>
              </a:r>
              <a:endParaRPr dirty="0"/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1066799" y="1638300"/>
              <a:ext cx="2090057" cy="2090057"/>
            </a:xfrm>
            <a:prstGeom prst="roundRect">
              <a:avLst>
                <a:gd name="adj" fmla="val 4199"/>
              </a:avLst>
            </a:prstGeom>
            <a:solidFill>
              <a:schemeClr val="lt1"/>
            </a:solidFill>
            <a:ln w="25400" cap="flat" cmpd="sng">
              <a:solidFill>
                <a:srgbClr val="4674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124AB2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Фото</a:t>
              </a:r>
              <a:endParaRPr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307" y="2466242"/>
            <a:ext cx="3761638" cy="564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302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0"/>
          <p:cNvSpPr txBox="1"/>
          <p:nvPr/>
        </p:nvSpPr>
        <p:spPr>
          <a:xfrm>
            <a:off x="3657600" y="2933700"/>
            <a:ext cx="11041503" cy="4190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СПАСИБО ЗА ВНИМАНИЕ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Наши контакты:</a:t>
            </a:r>
            <a:endParaRPr dirty="0"/>
          </a:p>
          <a:p>
            <a:pPr lvl="0"/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Крылов Сергей</a:t>
            </a:r>
          </a:p>
          <a:p>
            <a:pPr lvl="0"/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Телефон: 8 992 221 84 95 , </a:t>
            </a:r>
          </a:p>
          <a:p>
            <a:pPr lvl="0"/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e-</a:t>
            </a:r>
            <a:r>
              <a:rPr lang="ru-RU" sz="2800" dirty="0" err="1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mail</a:t>
            </a:r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: serishca@yandex.ru</a:t>
            </a:r>
          </a:p>
          <a:p>
            <a:pPr lvl="0"/>
            <a:r>
              <a:rPr lang="ru-RU" sz="2800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ПНИПУ, г. Пермь</a:t>
            </a:r>
          </a:p>
        </p:txBody>
      </p:sp>
      <p:sp>
        <p:nvSpPr>
          <p:cNvPr id="154" name="Google Shape;154;p10"/>
          <p:cNvSpPr txBox="1"/>
          <p:nvPr/>
        </p:nvSpPr>
        <p:spPr>
          <a:xfrm>
            <a:off x="16449425" y="757725"/>
            <a:ext cx="13044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13</a:t>
            </a:r>
            <a:endParaRPr sz="6000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</TotalTime>
  <Words>725</Words>
  <Application>Microsoft Office PowerPoint</Application>
  <PresentationFormat>Произвольный</PresentationFormat>
  <Paragraphs>168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Montserrat ExtraBold</vt:lpstr>
      <vt:lpstr>Montserrat SemiBold</vt:lpstr>
      <vt:lpstr>Arial</vt:lpstr>
      <vt:lpstr>Courier New</vt:lpstr>
      <vt:lpstr>Montserrat Black</vt:lpstr>
      <vt:lpstr>Calibri</vt:lpstr>
      <vt:lpstr>Wingdings</vt:lpstr>
      <vt:lpstr>Montserrat Light</vt:lpstr>
      <vt:lpstr>1_Office Theme</vt:lpstr>
      <vt:lpstr>2_Office Theme</vt:lpstr>
      <vt:lpstr>3_Office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Андреева</dc:creator>
  <cp:lastModifiedBy>User_pc</cp:lastModifiedBy>
  <cp:revision>68</cp:revision>
  <dcterms:created xsi:type="dcterms:W3CDTF">2021-04-08T11:32:16Z</dcterms:created>
  <dcterms:modified xsi:type="dcterms:W3CDTF">2024-11-03T12:05:59Z</dcterms:modified>
</cp:coreProperties>
</file>