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4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6" r:id="rId7"/>
    <p:sldId id="331" r:id="rId8"/>
    <p:sldId id="333" r:id="rId9"/>
    <p:sldId id="334" r:id="rId10"/>
    <p:sldId id="308" r:id="rId11"/>
    <p:sldId id="281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1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imes New Roman" panose="02020603050405020304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96" name="Google Shape;96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lang="ru-RU" sz="8000" b="0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«</a:t>
            </a:r>
          </a:p>
        </p:txBody>
      </p:sp>
      <p:sp>
        <p:nvSpPr>
          <p:cNvPr id="97" name="Google Shape;97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lang="ru-RU" sz="8000" b="0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»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с именем">
  <p:cSld name="Карточка с именем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 panose="02020603050405020304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столбца">
  <p:cSld name="3 столбца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 descr="Slate-V2-HD-3colPhotoInset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Slate-V2-HD-3colPhotoInset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Slate-V2-HD-3colPhotoInset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5" name="Google Shape;125;p16"/>
          <p:cNvSpPr txBox="1">
            <a:spLocks noGrp="1"/>
          </p:cNvSpPr>
          <p:nvPr>
            <p:ph type="body" idx="6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8" name="Google Shape;128;p16"/>
          <p:cNvSpPr txBox="1">
            <a:spLocks noGrp="1"/>
          </p:cNvSpPr>
          <p:nvPr>
            <p:ph type="body" idx="9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4233302" y="-1243057"/>
            <a:ext cx="3714749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1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Times New Roman" panose="0202060305040502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1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 panose="02020603050405020304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B0E18C87-1504-42E7-BDB9-5907C728D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7BF7247F-63CF-4346-8506-32F10C23E6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3/22/2026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2D10F585-EAF8-45BB-88BB-FE22DA69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44E2FA-026E-48ED-A9CA-AB68FC7F5DA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414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D1F79738-E04C-4D29-9904-293443CC010B}"/>
              </a:ext>
            </a:extLst>
          </p:cNvPr>
          <p:cNvSpPr/>
          <p:nvPr/>
        </p:nvSpPr>
        <p:spPr>
          <a:xfrm>
            <a:off x="60981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6" name="bg object 17">
            <a:extLst>
              <a:ext uri="{FF2B5EF4-FFF2-40B4-BE49-F238E27FC236}">
                <a16:creationId xmlns:a16="http://schemas.microsoft.com/office/drawing/2014/main" id="{CD822A3F-4985-406B-B0E4-500CF662C5C2}"/>
              </a:ext>
            </a:extLst>
          </p:cNvPr>
          <p:cNvSpPr/>
          <p:nvPr/>
        </p:nvSpPr>
        <p:spPr>
          <a:xfrm>
            <a:off x="73173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7" name="bg object 18">
            <a:extLst>
              <a:ext uri="{FF2B5EF4-FFF2-40B4-BE49-F238E27FC236}">
                <a16:creationId xmlns:a16="http://schemas.microsoft.com/office/drawing/2014/main" id="{A2DF5A19-82C1-4F94-B6EE-6E37E73CC3AF}"/>
              </a:ext>
            </a:extLst>
          </p:cNvPr>
          <p:cNvSpPr/>
          <p:nvPr/>
        </p:nvSpPr>
        <p:spPr>
          <a:xfrm>
            <a:off x="97557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8" name="bg object 19">
            <a:extLst>
              <a:ext uri="{FF2B5EF4-FFF2-40B4-BE49-F238E27FC236}">
                <a16:creationId xmlns:a16="http://schemas.microsoft.com/office/drawing/2014/main" id="{92112E19-72AF-4829-85CA-CD0ACA8F0304}"/>
              </a:ext>
            </a:extLst>
          </p:cNvPr>
          <p:cNvSpPr/>
          <p:nvPr/>
        </p:nvSpPr>
        <p:spPr>
          <a:xfrm>
            <a:off x="10974917" y="6568440"/>
            <a:ext cx="1217083" cy="289560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9" name="bg object 20">
            <a:extLst>
              <a:ext uri="{FF2B5EF4-FFF2-40B4-BE49-F238E27FC236}">
                <a16:creationId xmlns:a16="http://schemas.microsoft.com/office/drawing/2014/main" id="{43676045-D440-455C-8C39-D309C3B66DDF}"/>
              </a:ext>
            </a:extLst>
          </p:cNvPr>
          <p:cNvSpPr/>
          <p:nvPr/>
        </p:nvSpPr>
        <p:spPr>
          <a:xfrm>
            <a:off x="3661833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0" name="bg object 21">
            <a:extLst>
              <a:ext uri="{FF2B5EF4-FFF2-40B4-BE49-F238E27FC236}">
                <a16:creationId xmlns:a16="http://schemas.microsoft.com/office/drawing/2014/main" id="{D45F3C6A-CB31-43D3-BC52-568996ADE282}"/>
              </a:ext>
            </a:extLst>
          </p:cNvPr>
          <p:cNvSpPr/>
          <p:nvPr/>
        </p:nvSpPr>
        <p:spPr>
          <a:xfrm>
            <a:off x="2440518" y="6568440"/>
            <a:ext cx="1221316" cy="289560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1" name="bg object 22">
            <a:extLst>
              <a:ext uri="{FF2B5EF4-FFF2-40B4-BE49-F238E27FC236}">
                <a16:creationId xmlns:a16="http://schemas.microsoft.com/office/drawing/2014/main" id="{D4CC4EAB-1D23-485E-AF1E-E2759D757232}"/>
              </a:ext>
            </a:extLst>
          </p:cNvPr>
          <p:cNvSpPr/>
          <p:nvPr/>
        </p:nvSpPr>
        <p:spPr>
          <a:xfrm>
            <a:off x="12213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2" name="bg object 23">
            <a:extLst>
              <a:ext uri="{FF2B5EF4-FFF2-40B4-BE49-F238E27FC236}">
                <a16:creationId xmlns:a16="http://schemas.microsoft.com/office/drawing/2014/main" id="{B667FE71-B406-4BAD-86DB-379F9DB207A6}"/>
              </a:ext>
            </a:extLst>
          </p:cNvPr>
          <p:cNvSpPr/>
          <p:nvPr/>
        </p:nvSpPr>
        <p:spPr>
          <a:xfrm>
            <a:off x="2117" y="6568440"/>
            <a:ext cx="6096000" cy="289560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3" name="bg object 24">
            <a:extLst>
              <a:ext uri="{FF2B5EF4-FFF2-40B4-BE49-F238E27FC236}">
                <a16:creationId xmlns:a16="http://schemas.microsoft.com/office/drawing/2014/main" id="{D2559CE3-3587-444F-AA7C-0058DBB87E0C}"/>
              </a:ext>
            </a:extLst>
          </p:cNvPr>
          <p:cNvSpPr/>
          <p:nvPr/>
        </p:nvSpPr>
        <p:spPr>
          <a:xfrm>
            <a:off x="85365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4" name="bg object 25">
            <a:extLst>
              <a:ext uri="{FF2B5EF4-FFF2-40B4-BE49-F238E27FC236}">
                <a16:creationId xmlns:a16="http://schemas.microsoft.com/office/drawing/2014/main" id="{AFCC665D-D5AA-433F-B845-896C4E2A4E46}"/>
              </a:ext>
            </a:extLst>
          </p:cNvPr>
          <p:cNvSpPr/>
          <p:nvPr/>
        </p:nvSpPr>
        <p:spPr>
          <a:xfrm>
            <a:off x="0" y="582931"/>
            <a:ext cx="355600" cy="10287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5" name="bg object 26">
            <a:extLst>
              <a:ext uri="{FF2B5EF4-FFF2-40B4-BE49-F238E27FC236}">
                <a16:creationId xmlns:a16="http://schemas.microsoft.com/office/drawing/2014/main" id="{E3DF5AB2-94B9-4DD7-8236-1EAFBC32D022}"/>
              </a:ext>
            </a:extLst>
          </p:cNvPr>
          <p:cNvSpPr/>
          <p:nvPr/>
        </p:nvSpPr>
        <p:spPr>
          <a:xfrm>
            <a:off x="353485" y="582931"/>
            <a:ext cx="357716" cy="10287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6" name="bg object 27">
            <a:extLst>
              <a:ext uri="{FF2B5EF4-FFF2-40B4-BE49-F238E27FC236}">
                <a16:creationId xmlns:a16="http://schemas.microsoft.com/office/drawing/2014/main" id="{7DBC2B13-A3E1-41D6-BF4F-93BFC0E00DA2}"/>
              </a:ext>
            </a:extLst>
          </p:cNvPr>
          <p:cNvSpPr/>
          <p:nvPr/>
        </p:nvSpPr>
        <p:spPr>
          <a:xfrm>
            <a:off x="711200" y="582931"/>
            <a:ext cx="338667" cy="10287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7" name="bg object 28">
            <a:extLst>
              <a:ext uri="{FF2B5EF4-FFF2-40B4-BE49-F238E27FC236}">
                <a16:creationId xmlns:a16="http://schemas.microsoft.com/office/drawing/2014/main" id="{9ABE612F-C6E4-4150-9AA5-BB9903C17BF1}"/>
              </a:ext>
            </a:extLst>
          </p:cNvPr>
          <p:cNvSpPr/>
          <p:nvPr/>
        </p:nvSpPr>
        <p:spPr>
          <a:xfrm>
            <a:off x="1049867" y="582931"/>
            <a:ext cx="353484" cy="10287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8" name="bg object 29">
            <a:extLst>
              <a:ext uri="{FF2B5EF4-FFF2-40B4-BE49-F238E27FC236}">
                <a16:creationId xmlns:a16="http://schemas.microsoft.com/office/drawing/2014/main" id="{6DBFE0EE-A002-4127-810D-629D51930F5F}"/>
              </a:ext>
            </a:extLst>
          </p:cNvPr>
          <p:cNvSpPr/>
          <p:nvPr/>
        </p:nvSpPr>
        <p:spPr>
          <a:xfrm>
            <a:off x="1403351" y="582931"/>
            <a:ext cx="353483" cy="10287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1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9" name="Holder 5">
            <a:extLst>
              <a:ext uri="{FF2B5EF4-FFF2-40B4-BE49-F238E27FC236}">
                <a16:creationId xmlns:a16="http://schemas.microsoft.com/office/drawing/2014/main" id="{4C05EC64-66BA-4551-886D-0AD771E8D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6BB832E2-2B20-4334-B3D4-199C8547E66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3/22/2026</a:t>
            </a:fld>
            <a:endParaRPr lang="en-US"/>
          </a:p>
        </p:txBody>
      </p:sp>
      <p:sp>
        <p:nvSpPr>
          <p:cNvPr id="21" name="Holder 7">
            <a:extLst>
              <a:ext uri="{FF2B5EF4-FFF2-40B4-BE49-F238E27FC236}">
                <a16:creationId xmlns:a16="http://schemas.microsoft.com/office/drawing/2014/main" id="{63DE6354-C7B6-4B20-8C15-99D6D85D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FB64D5-F780-461A-8AD7-C33ECC49156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2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1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1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 descr="Slate-V2-HD-compPhotoInset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 descr="Slate-V2-HD-compPhotoInset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Times New Roman" panose="0202060305040502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20" algn="l">
              <a:spcBef>
                <a:spcPts val="600"/>
              </a:spcBef>
              <a:spcAft>
                <a:spcPts val="0"/>
              </a:spcAft>
              <a:buSzPts val="1120"/>
              <a:buChar char="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40" algn="l">
              <a:spcBef>
                <a:spcPts val="600"/>
              </a:spcBef>
              <a:spcAft>
                <a:spcPts val="0"/>
              </a:spcAft>
              <a:buSzPts val="840"/>
              <a:buChar char=""/>
              <a:defRPr sz="1200"/>
            </a:lvl4pPr>
            <a:lvl5pPr marL="2286000" lvl="4" indent="-28194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1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20" algn="l">
              <a:spcBef>
                <a:spcPts val="600"/>
              </a:spcBef>
              <a:spcAft>
                <a:spcPts val="0"/>
              </a:spcAft>
              <a:buSzPts val="1120"/>
              <a:buChar char="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40" algn="l">
              <a:spcBef>
                <a:spcPts val="600"/>
              </a:spcBef>
              <a:spcAft>
                <a:spcPts val="0"/>
              </a:spcAft>
              <a:buSzPts val="840"/>
              <a:buChar char=""/>
              <a:defRPr sz="1200"/>
            </a:lvl4pPr>
            <a:lvl5pPr marL="2286000" lvl="4" indent="-28194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1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 panose="02020603050405020304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1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ый рисунок с подписью">
  <p:cSld name="Панорамный рисунок с подписью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 descr="Slate-V2-HD-panoPhotoInset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 panose="02020603050405020304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 panose="02020603050405020304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Times New Roman" panose="02020603050405020304"/>
              <a:buNone/>
              <a:defRPr sz="46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835" algn="l" rtl="0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Char char="◈"/>
              <a:defRPr sz="23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914400" marR="0" lvl="1" indent="-32194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70"/>
              <a:buFont typeface="Noto Sans Symbols"/>
              <a:buChar char=""/>
              <a:defRPr sz="21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1371600" marR="0" lvl="2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828800" marR="0" lvl="3" indent="-29972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"/>
              <a:defRPr sz="16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743200" marR="0" lvl="5" indent="-29083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marR="0" lvl="6" indent="-29083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marR="0" lvl="7" indent="-29083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marR="0" lvl="8" indent="-290830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object 2">
            <a:extLst>
              <a:ext uri="{FF2B5EF4-FFF2-40B4-BE49-F238E27FC236}">
                <a16:creationId xmlns:a16="http://schemas.microsoft.com/office/drawing/2014/main" id="{9283FD21-DBAF-4F12-9FEA-5CE2613EB17A}"/>
              </a:ext>
            </a:extLst>
          </p:cNvPr>
          <p:cNvGrpSpPr>
            <a:grpSpLocks/>
          </p:cNvGrpSpPr>
          <p:nvPr/>
        </p:nvGrpSpPr>
        <p:grpSpPr bwMode="auto">
          <a:xfrm>
            <a:off x="7221856" y="342900"/>
            <a:ext cx="4360544" cy="6172200"/>
            <a:chOff x="12114814" y="963"/>
            <a:chExt cx="7989570" cy="113068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758F56C-31A1-47EB-99C5-136C448FAAB9}"/>
                </a:ext>
              </a:extLst>
            </p:cNvPr>
            <p:cNvSpPr/>
            <p:nvPr/>
          </p:nvSpPr>
          <p:spPr>
            <a:xfrm>
              <a:off x="12114814" y="963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4F82914-9F85-4A44-A0AD-DF86CD35BD30}"/>
                </a:ext>
              </a:extLst>
            </p:cNvPr>
            <p:cNvSpPr/>
            <p:nvPr/>
          </p:nvSpPr>
          <p:spPr>
            <a:xfrm>
              <a:off x="12114814" y="2827666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C76A182-46BE-42AC-9856-DAB33253A045}"/>
                </a:ext>
              </a:extLst>
            </p:cNvPr>
            <p:cNvSpPr/>
            <p:nvPr/>
          </p:nvSpPr>
          <p:spPr>
            <a:xfrm>
              <a:off x="12114814" y="5654368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41D5171-1496-4062-BAAE-1E67FD0AF761}"/>
                </a:ext>
              </a:extLst>
            </p:cNvPr>
            <p:cNvSpPr/>
            <p:nvPr/>
          </p:nvSpPr>
          <p:spPr>
            <a:xfrm>
              <a:off x="12114814" y="8481070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3F3CABE-6D4E-4535-8B1A-C838A371D123}"/>
                </a:ext>
              </a:extLst>
            </p:cNvPr>
            <p:cNvSpPr/>
            <p:nvPr/>
          </p:nvSpPr>
          <p:spPr>
            <a:xfrm>
              <a:off x="14111334" y="963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AF7769A-A176-4412-B0D6-4A5E67D521C5}"/>
                </a:ext>
              </a:extLst>
            </p:cNvPr>
            <p:cNvSpPr/>
            <p:nvPr/>
          </p:nvSpPr>
          <p:spPr>
            <a:xfrm>
              <a:off x="14111334" y="2827666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6168DA0-A4BB-4B43-BC5D-47FC48478829}"/>
                </a:ext>
              </a:extLst>
            </p:cNvPr>
            <p:cNvSpPr/>
            <p:nvPr/>
          </p:nvSpPr>
          <p:spPr>
            <a:xfrm>
              <a:off x="14111334" y="5654368"/>
              <a:ext cx="3996530" cy="565340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271E04D-B9C5-4083-B720-74B25DEA104E}"/>
                </a:ext>
              </a:extLst>
            </p:cNvPr>
            <p:cNvSpPr/>
            <p:nvPr/>
          </p:nvSpPr>
          <p:spPr>
            <a:xfrm>
              <a:off x="14111334" y="8481070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C8484F3-706E-47F2-A714-36AD6A08BA9A}"/>
                </a:ext>
              </a:extLst>
            </p:cNvPr>
            <p:cNvSpPr/>
            <p:nvPr/>
          </p:nvSpPr>
          <p:spPr>
            <a:xfrm>
              <a:off x="16107854" y="963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44F8B95-3A9B-4C03-B138-4216472EC530}"/>
                </a:ext>
              </a:extLst>
            </p:cNvPr>
            <p:cNvSpPr/>
            <p:nvPr/>
          </p:nvSpPr>
          <p:spPr>
            <a:xfrm>
              <a:off x="16107854" y="2827666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A1962D6-971D-4F1B-916D-EDDC6D754BA5}"/>
                </a:ext>
              </a:extLst>
            </p:cNvPr>
            <p:cNvSpPr/>
            <p:nvPr/>
          </p:nvSpPr>
          <p:spPr>
            <a:xfrm>
              <a:off x="16107854" y="5654368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AADCA4D-0726-4557-933A-D9EE2F29452C}"/>
                </a:ext>
              </a:extLst>
            </p:cNvPr>
            <p:cNvSpPr/>
            <p:nvPr/>
          </p:nvSpPr>
          <p:spPr>
            <a:xfrm>
              <a:off x="18107864" y="963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F0639E7-B059-4381-8A27-FCBF1CC4C346}"/>
                </a:ext>
              </a:extLst>
            </p:cNvPr>
            <p:cNvSpPr/>
            <p:nvPr/>
          </p:nvSpPr>
          <p:spPr>
            <a:xfrm>
              <a:off x="18107864" y="2827666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51ECED6-B6BF-4DF7-B51E-32E94FE095B6}"/>
                </a:ext>
              </a:extLst>
            </p:cNvPr>
            <p:cNvSpPr/>
            <p:nvPr/>
          </p:nvSpPr>
          <p:spPr>
            <a:xfrm>
              <a:off x="18107864" y="5654368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016DDD3-9E5C-4082-A8F3-6AF3374C1BD6}"/>
                </a:ext>
              </a:extLst>
            </p:cNvPr>
            <p:cNvSpPr/>
            <p:nvPr/>
          </p:nvSpPr>
          <p:spPr>
            <a:xfrm>
              <a:off x="18107864" y="8481070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DE64F05B-9C04-48B2-A572-A5DABAC1CC2A}"/>
              </a:ext>
            </a:extLst>
          </p:cNvPr>
          <p:cNvSpPr txBox="1"/>
          <p:nvPr/>
        </p:nvSpPr>
        <p:spPr>
          <a:xfrm>
            <a:off x="855346" y="3322321"/>
            <a:ext cx="6231254" cy="978725"/>
          </a:xfrm>
          <a:prstGeom prst="rect">
            <a:avLst/>
          </a:prstGeom>
        </p:spPr>
        <p:txBody>
          <a:bodyPr lIns="0" tIns="29460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556"/>
              </a:lnSpc>
              <a:spcBef>
                <a:spcPts val="226"/>
              </a:spcBef>
            </a:pPr>
            <a:r>
              <a:rPr lang="ru-RU" altLang="ru-RU" sz="3000" b="1" dirty="0">
                <a:solidFill>
                  <a:srgbClr val="8F00FF"/>
                </a:solidFill>
                <a:latin typeface="Trebuchet MS" panose="020B0603020202020204" pitchFamily="34" charset="0"/>
              </a:rPr>
              <a:t>Мастер класс «Лазерные технологии»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E98D1C7-47F4-4EBB-950E-0351A4106A7C}"/>
              </a:ext>
            </a:extLst>
          </p:cNvPr>
          <p:cNvSpPr txBox="1"/>
          <p:nvPr/>
        </p:nvSpPr>
        <p:spPr>
          <a:xfrm>
            <a:off x="899160" y="5509261"/>
            <a:ext cx="6322696" cy="919394"/>
          </a:xfrm>
          <a:prstGeom prst="rect">
            <a:avLst/>
          </a:prstGeom>
        </p:spPr>
        <p:txBody>
          <a:bodyPr lIns="0" tIns="7278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"/>
              </a:spcBef>
            </a:pPr>
            <a:r>
              <a:rPr lang="ru-RU" altLang="ru-RU" sz="192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Ёкубзода</a:t>
            </a: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92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Яхё</a:t>
            </a: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92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Махмадюнус</a:t>
            </a: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ts val="60"/>
              </a:spcBef>
            </a:pPr>
            <a:r>
              <a:rPr lang="en-US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s255</a:t>
            </a: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589</a:t>
            </a:r>
            <a:r>
              <a:rPr lang="en-US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@std.novsu.ru</a:t>
            </a: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60"/>
              </a:spcBef>
            </a:pP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Новгородский государственный университет</a:t>
            </a:r>
          </a:p>
        </p:txBody>
      </p:sp>
      <p:pic>
        <p:nvPicPr>
          <p:cNvPr id="5125" name="object 20">
            <a:extLst>
              <a:ext uri="{FF2B5EF4-FFF2-40B4-BE49-F238E27FC236}">
                <a16:creationId xmlns:a16="http://schemas.microsoft.com/office/drawing/2014/main" id="{DEC990CF-770F-4A7E-B720-49A0F911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0" y="552450"/>
            <a:ext cx="114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object 21">
            <a:extLst>
              <a:ext uri="{FF2B5EF4-FFF2-40B4-BE49-F238E27FC236}">
                <a16:creationId xmlns:a16="http://schemas.microsoft.com/office/drawing/2014/main" id="{C5F56CB1-5B5F-4CF4-AC9B-6122C5BFAE89}"/>
              </a:ext>
            </a:extLst>
          </p:cNvPr>
          <p:cNvGrpSpPr>
            <a:grpSpLocks/>
          </p:cNvGrpSpPr>
          <p:nvPr/>
        </p:nvGrpSpPr>
        <p:grpSpPr bwMode="auto">
          <a:xfrm>
            <a:off x="1697356" y="931546"/>
            <a:ext cx="920114" cy="80010"/>
            <a:chOff x="1993961" y="1077625"/>
            <a:chExt cx="1685925" cy="146685"/>
          </a:xfrm>
        </p:grpSpPr>
        <p:pic>
          <p:nvPicPr>
            <p:cNvPr id="5137" name="object 22">
              <a:extLst>
                <a:ext uri="{FF2B5EF4-FFF2-40B4-BE49-F238E27FC236}">
                  <a16:creationId xmlns:a16="http://schemas.microsoft.com/office/drawing/2014/main" id="{9D570138-FDD7-4F00-A0F7-DD8E91E18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object 23">
              <a:extLst>
                <a:ext uri="{FF2B5EF4-FFF2-40B4-BE49-F238E27FC236}">
                  <a16:creationId xmlns:a16="http://schemas.microsoft.com/office/drawing/2014/main" id="{56B453B3-8DEA-4BED-8FB2-940DB37A9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10B52464-C3A4-4083-A150-3A49445EB2E5}"/>
                </a:ext>
              </a:extLst>
            </p:cNvPr>
            <p:cNvSpPr/>
            <p:nvPr/>
          </p:nvSpPr>
          <p:spPr>
            <a:xfrm>
              <a:off x="2332541" y="1081116"/>
              <a:ext cx="122170" cy="13970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5140" name="object 25">
              <a:extLst>
                <a:ext uri="{FF2B5EF4-FFF2-40B4-BE49-F238E27FC236}">
                  <a16:creationId xmlns:a16="http://schemas.microsoft.com/office/drawing/2014/main" id="{5ED7BC0A-B906-4D3A-B264-9BC98CF14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object 26">
              <a:extLst>
                <a:ext uri="{FF2B5EF4-FFF2-40B4-BE49-F238E27FC236}">
                  <a16:creationId xmlns:a16="http://schemas.microsoft.com/office/drawing/2014/main" id="{5DB4CFE0-990E-4255-95B2-593878111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object 27">
              <a:extLst>
                <a:ext uri="{FF2B5EF4-FFF2-40B4-BE49-F238E27FC236}">
                  <a16:creationId xmlns:a16="http://schemas.microsoft.com/office/drawing/2014/main" id="{C3714F9A-6418-4145-85C0-9ADD67113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50F69185-1DB9-46A4-B6E6-7E5C110A6575}"/>
                </a:ext>
              </a:extLst>
            </p:cNvPr>
            <p:cNvSpPr/>
            <p:nvPr/>
          </p:nvSpPr>
          <p:spPr>
            <a:xfrm>
              <a:off x="2946875" y="1081116"/>
              <a:ext cx="122170" cy="13970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5144" name="object 29">
              <a:extLst>
                <a:ext uri="{FF2B5EF4-FFF2-40B4-BE49-F238E27FC236}">
                  <a16:creationId xmlns:a16="http://schemas.microsoft.com/office/drawing/2014/main" id="{43E33331-5AD4-4E9F-ABA4-AF0ABB247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object 30">
              <a:extLst>
                <a:ext uri="{FF2B5EF4-FFF2-40B4-BE49-F238E27FC236}">
                  <a16:creationId xmlns:a16="http://schemas.microsoft.com/office/drawing/2014/main" id="{2D7B151D-1816-4F81-91C6-46B538C04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55" y="1080241"/>
              <a:ext cx="123556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object 31">
              <a:extLst>
                <a:ext uri="{FF2B5EF4-FFF2-40B4-BE49-F238E27FC236}">
                  <a16:creationId xmlns:a16="http://schemas.microsoft.com/office/drawing/2014/main" id="{FF06AAC3-ABB4-4837-847A-FC0AB6AED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" name="object 32">
            <a:extLst>
              <a:ext uri="{FF2B5EF4-FFF2-40B4-BE49-F238E27FC236}">
                <a16:creationId xmlns:a16="http://schemas.microsoft.com/office/drawing/2014/main" id="{A28B313C-36B2-4749-B250-D9603A513123}"/>
              </a:ext>
            </a:extLst>
          </p:cNvPr>
          <p:cNvGrpSpPr>
            <a:grpSpLocks/>
          </p:cNvGrpSpPr>
          <p:nvPr/>
        </p:nvGrpSpPr>
        <p:grpSpPr bwMode="auto">
          <a:xfrm>
            <a:off x="1697356" y="1062991"/>
            <a:ext cx="483870" cy="80010"/>
            <a:chOff x="1993961" y="1321274"/>
            <a:chExt cx="883919" cy="146685"/>
          </a:xfrm>
        </p:grpSpPr>
        <p:pic>
          <p:nvPicPr>
            <p:cNvPr id="5131" name="object 33">
              <a:extLst>
                <a:ext uri="{FF2B5EF4-FFF2-40B4-BE49-F238E27FC236}">
                  <a16:creationId xmlns:a16="http://schemas.microsoft.com/office/drawing/2014/main" id="{6798CDCB-100D-49E5-9BF7-E9A9DA098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object 34">
              <a:extLst>
                <a:ext uri="{FF2B5EF4-FFF2-40B4-BE49-F238E27FC236}">
                  <a16:creationId xmlns:a16="http://schemas.microsoft.com/office/drawing/2014/main" id="{F196EAC0-2B94-4042-80CF-F18C7D594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object 35">
              <a:extLst>
                <a:ext uri="{FF2B5EF4-FFF2-40B4-BE49-F238E27FC236}">
                  <a16:creationId xmlns:a16="http://schemas.microsoft.com/office/drawing/2014/main" id="{EABED61D-3D0A-4124-BBF6-1494BF385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object 36">
              <a:extLst>
                <a:ext uri="{FF2B5EF4-FFF2-40B4-BE49-F238E27FC236}">
                  <a16:creationId xmlns:a16="http://schemas.microsoft.com/office/drawing/2014/main" id="{DD69B817-E440-4E29-9114-E70A0F86E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object 37">
              <a:extLst>
                <a:ext uri="{FF2B5EF4-FFF2-40B4-BE49-F238E27FC236}">
                  <a16:creationId xmlns:a16="http://schemas.microsoft.com/office/drawing/2014/main" id="{9CAC5714-94BC-47C8-B9DE-F121F7127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object 38">
              <a:extLst>
                <a:ext uri="{FF2B5EF4-FFF2-40B4-BE49-F238E27FC236}">
                  <a16:creationId xmlns:a16="http://schemas.microsoft.com/office/drawing/2014/main" id="{6CD9B4C6-E0FD-4736-ABD7-2E83F3A60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121" y="1323900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object 39">
            <a:extLst>
              <a:ext uri="{FF2B5EF4-FFF2-40B4-BE49-F238E27FC236}">
                <a16:creationId xmlns:a16="http://schemas.microsoft.com/office/drawing/2014/main" id="{9D4463D2-0CB4-4153-B561-E0917133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6" y="720090"/>
            <a:ext cx="569594" cy="63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40">
            <a:extLst>
              <a:ext uri="{FF2B5EF4-FFF2-40B4-BE49-F238E27FC236}">
                <a16:creationId xmlns:a16="http://schemas.microsoft.com/office/drawing/2014/main" id="{40874FD3-F34B-4FC8-A785-CD5B6FAC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590550"/>
            <a:ext cx="2284094" cy="87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>
            <a:extLst>
              <a:ext uri="{FF2B5EF4-FFF2-40B4-BE49-F238E27FC236}">
                <a16:creationId xmlns:a16="http://schemas.microsoft.com/office/drawing/2014/main" id="{DB2EBB37-7091-4997-AE3C-BBFE3D4A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90" y="1756410"/>
            <a:ext cx="147066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object 2">
            <a:extLst>
              <a:ext uri="{FF2B5EF4-FFF2-40B4-BE49-F238E27FC236}">
                <a16:creationId xmlns:a16="http://schemas.microsoft.com/office/drawing/2014/main" id="{CDE156A0-507D-4E5D-9DF6-7FB140375CA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866776"/>
            <a:ext cx="3175636" cy="93344"/>
            <a:chOff x="0" y="961426"/>
            <a:chExt cx="5819775" cy="1701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F75F9EB-FD63-4806-A266-7B909E8D9F03}"/>
                </a:ext>
              </a:extLst>
            </p:cNvPr>
            <p:cNvSpPr/>
            <p:nvPr/>
          </p:nvSpPr>
          <p:spPr>
            <a:xfrm>
              <a:off x="0" y="961426"/>
              <a:ext cx="586516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4FA5D08-7E09-411F-A3F8-DD89798934BE}"/>
                </a:ext>
              </a:extLst>
            </p:cNvPr>
            <p:cNvSpPr/>
            <p:nvPr/>
          </p:nvSpPr>
          <p:spPr>
            <a:xfrm>
              <a:off x="586516" y="961426"/>
              <a:ext cx="590008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07D4592-0E1F-4E32-98D0-F5E2AD33DE05}"/>
                </a:ext>
              </a:extLst>
            </p:cNvPr>
            <p:cNvSpPr/>
            <p:nvPr/>
          </p:nvSpPr>
          <p:spPr>
            <a:xfrm>
              <a:off x="1176524" y="961426"/>
              <a:ext cx="558587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F300DC0-9ECE-41E0-A894-C956EC97338C}"/>
                </a:ext>
              </a:extLst>
            </p:cNvPr>
            <p:cNvSpPr/>
            <p:nvPr/>
          </p:nvSpPr>
          <p:spPr>
            <a:xfrm>
              <a:off x="1731618" y="961426"/>
              <a:ext cx="586516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12C069D-5CF8-44D1-8CF0-C64CA97E5BFF}"/>
                </a:ext>
              </a:extLst>
            </p:cNvPr>
            <p:cNvSpPr/>
            <p:nvPr/>
          </p:nvSpPr>
          <p:spPr>
            <a:xfrm>
              <a:off x="2314644" y="961426"/>
              <a:ext cx="3505131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DF3CAB2D-FB6E-41C6-98B1-1E5687EC4BCD}"/>
              </a:ext>
            </a:extLst>
          </p:cNvPr>
          <p:cNvSpPr txBox="1"/>
          <p:nvPr/>
        </p:nvSpPr>
        <p:spPr>
          <a:xfrm>
            <a:off x="1083946" y="1160146"/>
            <a:ext cx="10252710" cy="489581"/>
          </a:xfrm>
          <a:prstGeom prst="rect">
            <a:avLst/>
          </a:prstGeom>
        </p:spPr>
        <p:txBody>
          <a:bodyPr lIns="0" tIns="9358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6"/>
              </a:spcBef>
            </a:pPr>
            <a:r>
              <a:rPr lang="ru-RU" altLang="ru-RU" sz="3120" b="1">
                <a:solidFill>
                  <a:srgbClr val="8F00FF"/>
                </a:solidFill>
                <a:latin typeface="Trebuchet MS" panose="020B0603020202020204" pitchFamily="34" charset="0"/>
              </a:rPr>
              <a:t>ЭКСПЕРТНОЕ ЗАКЛЮЧЕНИЕ</a:t>
            </a:r>
          </a:p>
        </p:txBody>
      </p:sp>
      <p:grpSp>
        <p:nvGrpSpPr>
          <p:cNvPr id="14340" name="object 11">
            <a:extLst>
              <a:ext uri="{FF2B5EF4-FFF2-40B4-BE49-F238E27FC236}">
                <a16:creationId xmlns:a16="http://schemas.microsoft.com/office/drawing/2014/main" id="{5ACD1AB4-14AC-4300-BA07-292A5A37403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44806"/>
            <a:ext cx="10972800" cy="6170294"/>
            <a:chOff x="0" y="1602"/>
            <a:chExt cx="20104427" cy="11305874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5BA56A81-DB43-4CEF-9AA3-F7A5343E64F3}"/>
                </a:ext>
              </a:extLst>
            </p:cNvPr>
            <p:cNvSpPr/>
            <p:nvPr/>
          </p:nvSpPr>
          <p:spPr>
            <a:xfrm>
              <a:off x="12118502" y="1602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C318EE1D-813B-43A9-9462-92B7297C967F}"/>
                </a:ext>
              </a:extLst>
            </p:cNvPr>
            <p:cNvSpPr/>
            <p:nvPr/>
          </p:nvSpPr>
          <p:spPr>
            <a:xfrm>
              <a:off x="12118502" y="2828943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974E12FC-63CD-478A-9FDE-79EA4838E09F}"/>
                </a:ext>
              </a:extLst>
            </p:cNvPr>
            <p:cNvSpPr/>
            <p:nvPr/>
          </p:nvSpPr>
          <p:spPr>
            <a:xfrm>
              <a:off x="12118502" y="5652793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DCD5030D-3520-4249-9BC7-2708F14BDE77}"/>
                </a:ext>
              </a:extLst>
            </p:cNvPr>
            <p:cNvSpPr/>
            <p:nvPr/>
          </p:nvSpPr>
          <p:spPr>
            <a:xfrm>
              <a:off x="12118502" y="8480135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88B5CD3F-73BE-46D7-9EC5-E89123904609}"/>
                </a:ext>
              </a:extLst>
            </p:cNvPr>
            <p:cNvSpPr/>
            <p:nvPr/>
          </p:nvSpPr>
          <p:spPr>
            <a:xfrm>
              <a:off x="14114983" y="1602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C25DAE79-2CFA-45D4-92CA-C6ED08C15870}"/>
                </a:ext>
              </a:extLst>
            </p:cNvPr>
            <p:cNvSpPr/>
            <p:nvPr/>
          </p:nvSpPr>
          <p:spPr>
            <a:xfrm>
              <a:off x="14114983" y="2828943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39314873-5F76-4D08-9DA5-F8000F2AA6B1}"/>
                </a:ext>
              </a:extLst>
            </p:cNvPr>
            <p:cNvSpPr/>
            <p:nvPr/>
          </p:nvSpPr>
          <p:spPr>
            <a:xfrm>
              <a:off x="14114983" y="5652793"/>
              <a:ext cx="3996454" cy="5654683"/>
            </a:xfrm>
            <a:custGeom>
              <a:avLst/>
              <a:gdLst/>
              <a:ahLst/>
              <a:cxnLst/>
              <a:rect l="l" t="t" r="r" b="b"/>
              <a:pathLst>
                <a:path w="3994784" h="565404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DA58F529-10F4-4D20-9A99-E33BC3FD5A71}"/>
                </a:ext>
              </a:extLst>
            </p:cNvPr>
            <p:cNvSpPr/>
            <p:nvPr/>
          </p:nvSpPr>
          <p:spPr>
            <a:xfrm>
              <a:off x="14114983" y="8480135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F07EB1C4-A1DD-491B-BC10-F999B0F3233D}"/>
                </a:ext>
              </a:extLst>
            </p:cNvPr>
            <p:cNvSpPr/>
            <p:nvPr/>
          </p:nvSpPr>
          <p:spPr>
            <a:xfrm>
              <a:off x="16114956" y="1602"/>
              <a:ext cx="1996481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79F5A1CE-81F8-46EA-A989-14F7BEE5A5A4}"/>
                </a:ext>
              </a:extLst>
            </p:cNvPr>
            <p:cNvSpPr/>
            <p:nvPr/>
          </p:nvSpPr>
          <p:spPr>
            <a:xfrm>
              <a:off x="16114956" y="2828943"/>
              <a:ext cx="1996481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21889C35-9791-4A65-B24B-4E7B7BC6CA8E}"/>
                </a:ext>
              </a:extLst>
            </p:cNvPr>
            <p:cNvSpPr/>
            <p:nvPr/>
          </p:nvSpPr>
          <p:spPr>
            <a:xfrm>
              <a:off x="16114956" y="5652793"/>
              <a:ext cx="1996481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1" name="object 23">
              <a:extLst>
                <a:ext uri="{FF2B5EF4-FFF2-40B4-BE49-F238E27FC236}">
                  <a16:creationId xmlns:a16="http://schemas.microsoft.com/office/drawing/2014/main" id="{52268263-050D-4460-9161-C1EA2C16BBE9}"/>
                </a:ext>
              </a:extLst>
            </p:cNvPr>
            <p:cNvSpPr/>
            <p:nvPr/>
          </p:nvSpPr>
          <p:spPr>
            <a:xfrm>
              <a:off x="18111437" y="1602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2" name="object 24">
              <a:extLst>
                <a:ext uri="{FF2B5EF4-FFF2-40B4-BE49-F238E27FC236}">
                  <a16:creationId xmlns:a16="http://schemas.microsoft.com/office/drawing/2014/main" id="{6308A4BB-6D67-4F4C-8306-FE5C6996DF57}"/>
                </a:ext>
              </a:extLst>
            </p:cNvPr>
            <p:cNvSpPr/>
            <p:nvPr/>
          </p:nvSpPr>
          <p:spPr>
            <a:xfrm>
              <a:off x="18111437" y="2828943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6385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3" name="object 25">
              <a:extLst>
                <a:ext uri="{FF2B5EF4-FFF2-40B4-BE49-F238E27FC236}">
                  <a16:creationId xmlns:a16="http://schemas.microsoft.com/office/drawing/2014/main" id="{E8F6E681-244F-4F72-9053-18DB33026D54}"/>
                </a:ext>
              </a:extLst>
            </p:cNvPr>
            <p:cNvSpPr/>
            <p:nvPr/>
          </p:nvSpPr>
          <p:spPr>
            <a:xfrm>
              <a:off x="18111437" y="5652793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4" name="object 26">
              <a:extLst>
                <a:ext uri="{FF2B5EF4-FFF2-40B4-BE49-F238E27FC236}">
                  <a16:creationId xmlns:a16="http://schemas.microsoft.com/office/drawing/2014/main" id="{1CACD732-3CB9-44C7-939A-10CAEF6AC377}"/>
                </a:ext>
              </a:extLst>
            </p:cNvPr>
            <p:cNvSpPr/>
            <p:nvPr/>
          </p:nvSpPr>
          <p:spPr>
            <a:xfrm>
              <a:off x="18111437" y="8480135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56" name="object 27">
              <a:extLst>
                <a:ext uri="{FF2B5EF4-FFF2-40B4-BE49-F238E27FC236}">
                  <a16:creationId xmlns:a16="http://schemas.microsoft.com/office/drawing/2014/main" id="{F6C90507-5FF3-4ABC-BF3C-11AA91CB5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object 28">
              <a:extLst>
                <a:ext uri="{FF2B5EF4-FFF2-40B4-BE49-F238E27FC236}">
                  <a16:creationId xmlns:a16="http://schemas.microsoft.com/office/drawing/2014/main" id="{A589B0F0-F121-4D02-9186-3E6828822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object 29">
              <a:extLst>
                <a:ext uri="{FF2B5EF4-FFF2-40B4-BE49-F238E27FC236}">
                  <a16:creationId xmlns:a16="http://schemas.microsoft.com/office/drawing/2014/main" id="{1ADD9BCA-8BEA-453C-B51C-5A56D4E1C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object 30">
              <a:extLst>
                <a:ext uri="{FF2B5EF4-FFF2-40B4-BE49-F238E27FC236}">
                  <a16:creationId xmlns:a16="http://schemas.microsoft.com/office/drawing/2014/main" id="{88157D38-5D9D-404E-A35D-EE110BA03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C9D2EF03-2396-4100-82D3-BC235C920353}"/>
                </a:ext>
              </a:extLst>
            </p:cNvPr>
            <p:cNvSpPr/>
            <p:nvPr/>
          </p:nvSpPr>
          <p:spPr>
            <a:xfrm>
              <a:off x="12666488" y="3827239"/>
              <a:ext cx="6931839" cy="6450527"/>
            </a:xfrm>
            <a:custGeom>
              <a:avLst/>
              <a:gdLst/>
              <a:ahLst/>
              <a:cxnLst/>
              <a:rect l="l" t="t" r="r" b="b"/>
              <a:pathLst>
                <a:path w="6932930" h="6449695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61" name="object 32">
              <a:extLst>
                <a:ext uri="{FF2B5EF4-FFF2-40B4-BE49-F238E27FC236}">
                  <a16:creationId xmlns:a16="http://schemas.microsoft.com/office/drawing/2014/main" id="{B2C25E63-74E7-4B59-BBC6-1B7A726E5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object 33">
              <a:extLst>
                <a:ext uri="{FF2B5EF4-FFF2-40B4-BE49-F238E27FC236}">
                  <a16:creationId xmlns:a16="http://schemas.microsoft.com/office/drawing/2014/main" id="{CC3AA2CB-CA1E-464E-AB9C-D97207492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object 34">
              <a:extLst>
                <a:ext uri="{FF2B5EF4-FFF2-40B4-BE49-F238E27FC236}">
                  <a16:creationId xmlns:a16="http://schemas.microsoft.com/office/drawing/2014/main" id="{B948837D-10DE-483D-A4C0-4F535CC89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object 35">
              <a:extLst>
                <a:ext uri="{FF2B5EF4-FFF2-40B4-BE49-F238E27FC236}">
                  <a16:creationId xmlns:a16="http://schemas.microsoft.com/office/drawing/2014/main" id="{A48B59B6-FB3E-46FF-A9E0-2D28031972BD}"/>
                </a:ext>
              </a:extLst>
            </p:cNvPr>
            <p:cNvSpPr/>
            <p:nvPr/>
          </p:nvSpPr>
          <p:spPr>
            <a:xfrm>
              <a:off x="12708372" y="3911012"/>
              <a:ext cx="6848070" cy="3497526"/>
            </a:xfrm>
            <a:custGeom>
              <a:avLst/>
              <a:gdLst/>
              <a:ahLst/>
              <a:cxnLst/>
              <a:rect l="l" t="t" r="r" b="b"/>
              <a:pathLst>
                <a:path w="6850380" h="3497579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65" name="object 36">
              <a:extLst>
                <a:ext uri="{FF2B5EF4-FFF2-40B4-BE49-F238E27FC236}">
                  <a16:creationId xmlns:a16="http://schemas.microsoft.com/office/drawing/2014/main" id="{E336E89D-F533-4049-BDA4-A02FF8429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object 37">
              <a:extLst>
                <a:ext uri="{FF2B5EF4-FFF2-40B4-BE49-F238E27FC236}">
                  <a16:creationId xmlns:a16="http://schemas.microsoft.com/office/drawing/2014/main" id="{A4027940-9989-467F-8B07-147D54EEF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object 38">
              <a:extLst>
                <a:ext uri="{FF2B5EF4-FFF2-40B4-BE49-F238E27FC236}">
                  <a16:creationId xmlns:a16="http://schemas.microsoft.com/office/drawing/2014/main" id="{792DD9CE-E25B-4913-B2F7-3536F1C65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object 39">
              <a:extLst>
                <a:ext uri="{FF2B5EF4-FFF2-40B4-BE49-F238E27FC236}">
                  <a16:creationId xmlns:a16="http://schemas.microsoft.com/office/drawing/2014/main" id="{7CB0DE03-B764-4841-8DA1-17287A847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object 40">
              <a:extLst>
                <a:ext uri="{FF2B5EF4-FFF2-40B4-BE49-F238E27FC236}">
                  <a16:creationId xmlns:a16="http://schemas.microsoft.com/office/drawing/2014/main" id="{DD0C46B7-1DC7-4B1B-A61A-9D39DBB1CEC4}"/>
                </a:ext>
              </a:extLst>
            </p:cNvPr>
            <p:cNvSpPr/>
            <p:nvPr/>
          </p:nvSpPr>
          <p:spPr>
            <a:xfrm>
              <a:off x="12666488" y="4116953"/>
              <a:ext cx="907491" cy="575941"/>
            </a:xfrm>
            <a:custGeom>
              <a:avLst/>
              <a:gdLst/>
              <a:ahLst/>
              <a:cxnLst/>
              <a:rect l="l" t="t" r="r" b="b"/>
              <a:pathLst>
                <a:path w="908050" h="57785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70" name="object 41">
              <a:extLst>
                <a:ext uri="{FF2B5EF4-FFF2-40B4-BE49-F238E27FC236}">
                  <a16:creationId xmlns:a16="http://schemas.microsoft.com/office/drawing/2014/main" id="{8D0F1CB7-7368-4ABC-AAB2-99BE9334A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bject 42">
              <a:extLst>
                <a:ext uri="{FF2B5EF4-FFF2-40B4-BE49-F238E27FC236}">
                  <a16:creationId xmlns:a16="http://schemas.microsoft.com/office/drawing/2014/main" id="{8FD50ACA-8E46-422F-8F2D-DD9E7D1AE26D}"/>
                </a:ext>
              </a:extLst>
            </p:cNvPr>
            <p:cNvSpPr/>
            <p:nvPr/>
          </p:nvSpPr>
          <p:spPr>
            <a:xfrm>
              <a:off x="14659478" y="1073198"/>
              <a:ext cx="2903973" cy="6457508"/>
            </a:xfrm>
            <a:custGeom>
              <a:avLst/>
              <a:gdLst/>
              <a:ahLst/>
              <a:cxnLst/>
              <a:rect l="l" t="t" r="r" b="b"/>
              <a:pathLst>
                <a:path w="2902584" h="645668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72" name="object 43">
              <a:extLst>
                <a:ext uri="{FF2B5EF4-FFF2-40B4-BE49-F238E27FC236}">
                  <a16:creationId xmlns:a16="http://schemas.microsoft.com/office/drawing/2014/main" id="{ACD65BAA-D53B-45BF-BA2E-ADA4A9B54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object 44">
              <a:extLst>
                <a:ext uri="{FF2B5EF4-FFF2-40B4-BE49-F238E27FC236}">
                  <a16:creationId xmlns:a16="http://schemas.microsoft.com/office/drawing/2014/main" id="{573A2691-A864-493D-B781-A5AB00944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object 45">
              <a:extLst>
                <a:ext uri="{FF2B5EF4-FFF2-40B4-BE49-F238E27FC236}">
                  <a16:creationId xmlns:a16="http://schemas.microsoft.com/office/drawing/2014/main" id="{A0B3E902-BEA5-4214-95B2-43077132C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object 46">
              <a:extLst>
                <a:ext uri="{FF2B5EF4-FFF2-40B4-BE49-F238E27FC236}">
                  <a16:creationId xmlns:a16="http://schemas.microsoft.com/office/drawing/2014/main" id="{82799DD4-DF23-444D-86A3-2DE740D0F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object 47">
              <a:extLst>
                <a:ext uri="{FF2B5EF4-FFF2-40B4-BE49-F238E27FC236}">
                  <a16:creationId xmlns:a16="http://schemas.microsoft.com/office/drawing/2014/main" id="{78F728BF-F93A-46B0-A62A-597444A3E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object 48">
              <a:extLst>
                <a:ext uri="{FF2B5EF4-FFF2-40B4-BE49-F238E27FC236}">
                  <a16:creationId xmlns:a16="http://schemas.microsoft.com/office/drawing/2014/main" id="{5DAA4F62-BB2D-4698-8191-D95144816815}"/>
                </a:ext>
              </a:extLst>
            </p:cNvPr>
            <p:cNvSpPr/>
            <p:nvPr/>
          </p:nvSpPr>
          <p:spPr>
            <a:xfrm>
              <a:off x="14659478" y="6623165"/>
              <a:ext cx="4896965" cy="3696488"/>
            </a:xfrm>
            <a:custGeom>
              <a:avLst/>
              <a:gdLst/>
              <a:ahLst/>
              <a:cxnLst/>
              <a:rect l="l" t="t" r="r" b="b"/>
              <a:pathLst>
                <a:path w="4897119" h="369570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7" name="object 49">
              <a:extLst>
                <a:ext uri="{FF2B5EF4-FFF2-40B4-BE49-F238E27FC236}">
                  <a16:creationId xmlns:a16="http://schemas.microsoft.com/office/drawing/2014/main" id="{98B93154-129D-40CA-81E1-7C7BE6B08423}"/>
                </a:ext>
              </a:extLst>
            </p:cNvPr>
            <p:cNvSpPr/>
            <p:nvPr/>
          </p:nvSpPr>
          <p:spPr>
            <a:xfrm>
              <a:off x="6059251" y="8480135"/>
              <a:ext cx="4544438" cy="2827341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8" name="object 50">
              <a:extLst>
                <a:ext uri="{FF2B5EF4-FFF2-40B4-BE49-F238E27FC236}">
                  <a16:creationId xmlns:a16="http://schemas.microsoft.com/office/drawing/2014/main" id="{9372B038-5EEE-41A3-8FF6-B1AE22831ADB}"/>
                </a:ext>
              </a:extLst>
            </p:cNvPr>
            <p:cNvSpPr/>
            <p:nvPr/>
          </p:nvSpPr>
          <p:spPr>
            <a:xfrm>
              <a:off x="7574064" y="8480135"/>
              <a:ext cx="4544438" cy="2827341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9" name="object 51">
              <a:extLst>
                <a:ext uri="{FF2B5EF4-FFF2-40B4-BE49-F238E27FC236}">
                  <a16:creationId xmlns:a16="http://schemas.microsoft.com/office/drawing/2014/main" id="{A1F69C1D-4D83-438A-9617-C30CA97307B5}"/>
                </a:ext>
              </a:extLst>
            </p:cNvPr>
            <p:cNvSpPr/>
            <p:nvPr/>
          </p:nvSpPr>
          <p:spPr>
            <a:xfrm>
              <a:off x="0" y="8480135"/>
              <a:ext cx="4544438" cy="2827341"/>
            </a:xfrm>
            <a:custGeom>
              <a:avLst/>
              <a:gdLst/>
              <a:ahLst/>
              <a:cxnLst/>
              <a:rect l="l" t="t" r="r" b="b"/>
              <a:pathLst>
                <a:path w="4542790" h="282829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0" name="object 52">
              <a:extLst>
                <a:ext uri="{FF2B5EF4-FFF2-40B4-BE49-F238E27FC236}">
                  <a16:creationId xmlns:a16="http://schemas.microsoft.com/office/drawing/2014/main" id="{515190A2-C35B-43E3-BC8A-1C8423C85069}"/>
                </a:ext>
              </a:extLst>
            </p:cNvPr>
            <p:cNvSpPr/>
            <p:nvPr/>
          </p:nvSpPr>
          <p:spPr>
            <a:xfrm>
              <a:off x="1511323" y="8480135"/>
              <a:ext cx="4547927" cy="2827341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1" name="object 53">
              <a:extLst>
                <a:ext uri="{FF2B5EF4-FFF2-40B4-BE49-F238E27FC236}">
                  <a16:creationId xmlns:a16="http://schemas.microsoft.com/office/drawing/2014/main" id="{3190E1F7-8BA7-4823-84AF-642B8E0322E0}"/>
                </a:ext>
              </a:extLst>
            </p:cNvPr>
            <p:cNvSpPr/>
            <p:nvPr/>
          </p:nvSpPr>
          <p:spPr>
            <a:xfrm>
              <a:off x="12624604" y="1073198"/>
              <a:ext cx="6938820" cy="9263906"/>
            </a:xfrm>
            <a:custGeom>
              <a:avLst/>
              <a:gdLst/>
              <a:ahLst/>
              <a:cxnLst/>
              <a:rect l="l" t="t" r="r" b="b"/>
              <a:pathLst>
                <a:path w="6938644" h="926465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83" name="object 54">
              <a:extLst>
                <a:ext uri="{FF2B5EF4-FFF2-40B4-BE49-F238E27FC236}">
                  <a16:creationId xmlns:a16="http://schemas.microsoft.com/office/drawing/2014/main" id="{8942916B-968E-4AA8-9256-6D813FFA9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object 55">
              <a:extLst>
                <a:ext uri="{FF2B5EF4-FFF2-40B4-BE49-F238E27FC236}">
                  <a16:creationId xmlns:a16="http://schemas.microsoft.com/office/drawing/2014/main" id="{55DB625E-3D17-4A2A-AF76-689886119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object 56">
              <a:extLst>
                <a:ext uri="{FF2B5EF4-FFF2-40B4-BE49-F238E27FC236}">
                  <a16:creationId xmlns:a16="http://schemas.microsoft.com/office/drawing/2014/main" id="{43365F70-D47E-4F65-837C-7D6ACE0BA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6" name="object 57">
              <a:extLst>
                <a:ext uri="{FF2B5EF4-FFF2-40B4-BE49-F238E27FC236}">
                  <a16:creationId xmlns:a16="http://schemas.microsoft.com/office/drawing/2014/main" id="{BFF80C43-A9F6-464C-A1F2-EB1200631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object 58">
              <a:extLst>
                <a:ext uri="{FF2B5EF4-FFF2-40B4-BE49-F238E27FC236}">
                  <a16:creationId xmlns:a16="http://schemas.microsoft.com/office/drawing/2014/main" id="{BFB2C540-0389-48C8-B6BF-0CF38E1BA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object 59">
              <a:extLst>
                <a:ext uri="{FF2B5EF4-FFF2-40B4-BE49-F238E27FC236}">
                  <a16:creationId xmlns:a16="http://schemas.microsoft.com/office/drawing/2014/main" id="{0FAA8A37-A844-4146-B6FA-64E1E6975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object 60">
              <a:extLst>
                <a:ext uri="{FF2B5EF4-FFF2-40B4-BE49-F238E27FC236}">
                  <a16:creationId xmlns:a16="http://schemas.microsoft.com/office/drawing/2014/main" id="{0107C473-C8C3-4A00-BA27-3ACE96D81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0" name="object 61">
              <a:extLst>
                <a:ext uri="{FF2B5EF4-FFF2-40B4-BE49-F238E27FC236}">
                  <a16:creationId xmlns:a16="http://schemas.microsoft.com/office/drawing/2014/main" id="{9B9540E7-38B0-47B4-9F84-DB765FF12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1" name="object 62">
              <a:extLst>
                <a:ext uri="{FF2B5EF4-FFF2-40B4-BE49-F238E27FC236}">
                  <a16:creationId xmlns:a16="http://schemas.microsoft.com/office/drawing/2014/main" id="{6A3C623E-A9D9-4545-A448-3D0DB5022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object 63">
              <a:extLst>
                <a:ext uri="{FF2B5EF4-FFF2-40B4-BE49-F238E27FC236}">
                  <a16:creationId xmlns:a16="http://schemas.microsoft.com/office/drawing/2014/main" id="{A06ABE3F-D25E-4BD6-A3C6-4D3AFBBA4BBC}"/>
                </a:ext>
              </a:extLst>
            </p:cNvPr>
            <p:cNvSpPr/>
            <p:nvPr/>
          </p:nvSpPr>
          <p:spPr>
            <a:xfrm>
              <a:off x="429314" y="9604090"/>
              <a:ext cx="6684023" cy="642260"/>
            </a:xfrm>
            <a:custGeom>
              <a:avLst/>
              <a:gdLst/>
              <a:ahLst/>
              <a:cxnLst/>
              <a:rect l="l" t="t" r="r" b="b"/>
              <a:pathLst>
                <a:path w="6685915" h="64262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93" name="object 64">
              <a:extLst>
                <a:ext uri="{FF2B5EF4-FFF2-40B4-BE49-F238E27FC236}">
                  <a16:creationId xmlns:a16="http://schemas.microsoft.com/office/drawing/2014/main" id="{E31EE8F9-27C7-4B4A-AE8E-26F68BFC1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bject 65">
              <a:extLst>
                <a:ext uri="{FF2B5EF4-FFF2-40B4-BE49-F238E27FC236}">
                  <a16:creationId xmlns:a16="http://schemas.microsoft.com/office/drawing/2014/main" id="{40412E0F-B008-4E40-A501-62FE9BDDAF93}"/>
                </a:ext>
              </a:extLst>
            </p:cNvPr>
            <p:cNvSpPr/>
            <p:nvPr/>
          </p:nvSpPr>
          <p:spPr>
            <a:xfrm>
              <a:off x="1937146" y="9597109"/>
              <a:ext cx="9678745" cy="659714"/>
            </a:xfrm>
            <a:custGeom>
              <a:avLst/>
              <a:gdLst/>
              <a:ahLst/>
              <a:cxnLst/>
              <a:rect l="l" t="t" r="r" b="b"/>
              <a:pathLst>
                <a:path w="9678035" h="66040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95" name="object 66">
              <a:extLst>
                <a:ext uri="{FF2B5EF4-FFF2-40B4-BE49-F238E27FC236}">
                  <a16:creationId xmlns:a16="http://schemas.microsoft.com/office/drawing/2014/main" id="{8285B67F-FA40-46EE-8AB8-876D6A4D4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6" name="object 67">
              <a:extLst>
                <a:ext uri="{FF2B5EF4-FFF2-40B4-BE49-F238E27FC236}">
                  <a16:creationId xmlns:a16="http://schemas.microsoft.com/office/drawing/2014/main" id="{83C3D6BD-4DF8-4EA6-92F3-C22BBD93A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object 68">
              <a:extLst>
                <a:ext uri="{FF2B5EF4-FFF2-40B4-BE49-F238E27FC236}">
                  <a16:creationId xmlns:a16="http://schemas.microsoft.com/office/drawing/2014/main" id="{979583ED-51E1-4A13-AD7B-31C5680B0E2B}"/>
                </a:ext>
              </a:extLst>
            </p:cNvPr>
            <p:cNvSpPr/>
            <p:nvPr/>
          </p:nvSpPr>
          <p:spPr>
            <a:xfrm>
              <a:off x="8010359" y="9635506"/>
              <a:ext cx="582888" cy="58292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98" name="object 69">
              <a:extLst>
                <a:ext uri="{FF2B5EF4-FFF2-40B4-BE49-F238E27FC236}">
                  <a16:creationId xmlns:a16="http://schemas.microsoft.com/office/drawing/2014/main" id="{AD051DCA-DAD5-4243-9F15-B09839809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object 70">
              <a:extLst>
                <a:ext uri="{FF2B5EF4-FFF2-40B4-BE49-F238E27FC236}">
                  <a16:creationId xmlns:a16="http://schemas.microsoft.com/office/drawing/2014/main" id="{17E2C800-807E-436F-97D8-2104870696F2}"/>
                </a:ext>
              </a:extLst>
            </p:cNvPr>
            <p:cNvSpPr/>
            <p:nvPr/>
          </p:nvSpPr>
          <p:spPr>
            <a:xfrm>
              <a:off x="8069694" y="9837958"/>
              <a:ext cx="523553" cy="380468"/>
            </a:xfrm>
            <a:custGeom>
              <a:avLst/>
              <a:gdLst/>
              <a:ahLst/>
              <a:cxnLst/>
              <a:rect l="l" t="t" r="r" b="b"/>
              <a:pathLst>
                <a:path w="525779" h="379729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919119" y="252086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Sorts Mill Goudy"/>
              <a:buNone/>
            </a:pP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Члены команды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90" y="1713609"/>
            <a:ext cx="4230210" cy="4279364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0" y="2007235"/>
            <a:ext cx="9265920" cy="3346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AutoNum type="arabicPeriod"/>
            </a:pPr>
            <a:r>
              <a:rPr lang="ru-RU" altLang="en-US" sz="2800" dirty="0" err="1"/>
              <a:t>Махмадиев</a:t>
            </a:r>
            <a:r>
              <a:rPr lang="ru-RU" altLang="en-US" sz="2800" dirty="0"/>
              <a:t> </a:t>
            </a:r>
            <a:r>
              <a:rPr lang="ru-RU" altLang="en-US" sz="2800" dirty="0" err="1"/>
              <a:t>Голибшох</a:t>
            </a:r>
            <a:r>
              <a:rPr lang="ru-RU" altLang="en-US" sz="2800" dirty="0"/>
              <a:t> </a:t>
            </a:r>
            <a:r>
              <a:rPr lang="ru-RU" altLang="en-US" sz="2800" dirty="0" err="1"/>
              <a:t>Толибович</a:t>
            </a:r>
            <a:endParaRPr lang="ru-RU" altLang="en-US" sz="2800" dirty="0"/>
          </a:p>
          <a:p>
            <a:pPr marL="342900" indent="-342900">
              <a:buAutoNum type="arabicPeriod"/>
            </a:pPr>
            <a:r>
              <a:rPr lang="ru-RU" altLang="en-US" sz="2800" dirty="0" err="1"/>
              <a:t>Абдурахмонов</a:t>
            </a:r>
            <a:r>
              <a:rPr lang="ru-RU" altLang="en-US" sz="2800" dirty="0"/>
              <a:t> </a:t>
            </a:r>
            <a:r>
              <a:rPr lang="ru-RU" altLang="en-US" sz="2800" dirty="0" err="1"/>
              <a:t>Мухаммадрофеъ</a:t>
            </a:r>
            <a:r>
              <a:rPr lang="ru-RU" altLang="en-US" sz="2800" dirty="0"/>
              <a:t> </a:t>
            </a:r>
            <a:r>
              <a:rPr lang="ru-RU" altLang="en-US" sz="2800" dirty="0" err="1"/>
              <a:t>Нигматович</a:t>
            </a:r>
            <a:endParaRPr lang="ru-RU" altLang="en-US" sz="2800" dirty="0"/>
          </a:p>
          <a:p>
            <a:pPr marL="342900" indent="-342900">
              <a:buAutoNum type="arabicPeriod"/>
            </a:pPr>
            <a:r>
              <a:rPr lang="ru-RU" altLang="en-US" sz="2800" dirty="0" err="1"/>
              <a:t>Ёкубзода</a:t>
            </a:r>
            <a:r>
              <a:rPr lang="ru-RU" altLang="en-US" sz="2800" dirty="0"/>
              <a:t> </a:t>
            </a:r>
            <a:r>
              <a:rPr lang="ru-RU" altLang="en-US" sz="2800" dirty="0" err="1"/>
              <a:t>Яхё</a:t>
            </a:r>
            <a:r>
              <a:rPr lang="ru-RU" altLang="en-US" sz="2800" dirty="0"/>
              <a:t> </a:t>
            </a:r>
            <a:r>
              <a:rPr lang="ru-RU" altLang="en-US" sz="2800" dirty="0" err="1"/>
              <a:t>Махмадюнус</a:t>
            </a:r>
            <a:endParaRPr lang="ru-RU" altLang="en-US" sz="2800" dirty="0"/>
          </a:p>
          <a:p>
            <a:pPr marL="342900" indent="-342900">
              <a:buAutoNum type="arabicPeriod"/>
            </a:pPr>
            <a:r>
              <a:rPr lang="ru-RU" altLang="en-US" sz="2800" dirty="0"/>
              <a:t>Расулов </a:t>
            </a:r>
            <a:r>
              <a:rPr lang="ru-RU" altLang="en-US" sz="2800" dirty="0" err="1"/>
              <a:t>Абдурасул</a:t>
            </a:r>
            <a:r>
              <a:rPr lang="ru-RU" altLang="en-US" sz="2800" dirty="0"/>
              <a:t> </a:t>
            </a:r>
            <a:r>
              <a:rPr lang="ru-RU" altLang="en-US" sz="2800" dirty="0" err="1"/>
              <a:t>Сайрасулович</a:t>
            </a:r>
            <a:endParaRPr lang="ru-RU" altLang="en-US" sz="2800" dirty="0"/>
          </a:p>
          <a:p>
            <a:pPr marL="342900" indent="-342900">
              <a:buAutoNum type="arabicPeriod"/>
            </a:pPr>
            <a:r>
              <a:rPr lang="ru-RU" altLang="en-US" sz="2800" dirty="0" err="1"/>
              <a:t>Мухудинзода</a:t>
            </a:r>
            <a:r>
              <a:rPr lang="ru-RU" altLang="en-US" sz="2800" dirty="0"/>
              <a:t> </a:t>
            </a:r>
            <a:r>
              <a:rPr lang="ru-RU" altLang="en-US" sz="2800" dirty="0" err="1"/>
              <a:t>Саидахмади</a:t>
            </a:r>
            <a:r>
              <a:rPr lang="ru-RU" altLang="en-US" sz="2800" dirty="0"/>
              <a:t> Бахром</a:t>
            </a:r>
          </a:p>
          <a:p>
            <a:pPr marL="342900" indent="-342900">
              <a:buAutoNum type="arabicPeriod"/>
            </a:pPr>
            <a:r>
              <a:rPr lang="ru-RU" altLang="en-US" sz="2800" dirty="0"/>
              <a:t>Расулов </a:t>
            </a:r>
            <a:r>
              <a:rPr lang="ru-RU" altLang="en-US" sz="2800" dirty="0" err="1"/>
              <a:t>Мухаммаджон</a:t>
            </a:r>
            <a:r>
              <a:rPr lang="ru-RU" altLang="en-US" sz="2800" dirty="0"/>
              <a:t> </a:t>
            </a:r>
            <a:r>
              <a:rPr lang="ru-RU" altLang="en-US" sz="2800" dirty="0" err="1"/>
              <a:t>Хакимжонович</a:t>
            </a:r>
            <a:endParaRPr lang="ru-RU" altLang="en-US" sz="2800" dirty="0"/>
          </a:p>
          <a:p>
            <a:pPr marL="342900" indent="-342900">
              <a:buAutoNum type="arabicPeriod"/>
            </a:pPr>
            <a:r>
              <a:rPr lang="ru-RU" altLang="en-US" sz="2800" dirty="0" err="1"/>
              <a:t>Косимов</a:t>
            </a:r>
            <a:r>
              <a:rPr lang="ru-RU" altLang="en-US" sz="2800" dirty="0"/>
              <a:t> </a:t>
            </a:r>
            <a:r>
              <a:rPr lang="ru-RU" altLang="en-US" sz="2800" dirty="0" err="1"/>
              <a:t>Саидмухаммад</a:t>
            </a:r>
            <a:r>
              <a:rPr lang="ru-RU" altLang="en-US" sz="2800" dirty="0"/>
              <a:t> </a:t>
            </a:r>
            <a:r>
              <a:rPr lang="ru-RU" altLang="en-US" sz="2800" dirty="0" err="1"/>
              <a:t>Маджидович</a:t>
            </a:r>
            <a:endParaRPr lang="ru-RU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913795" y="278921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Sorts Mill Goudy"/>
              <a:buNone/>
            </a:pP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Проблема. 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119380" y="1127125"/>
            <a:ext cx="7322820" cy="580072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7500" lnSpcReduction="10000"/>
          </a:bodyPr>
          <a:lstStyle/>
          <a:p>
            <a:pPr marL="342900" indent="-210820">
              <a:spcBef>
                <a:spcPts val="1025"/>
              </a:spcBef>
              <a:buNone/>
            </a:pPr>
            <a:r>
              <a:rPr lang="ru-RU" sz="2600" dirty="0">
                <a:solidFill>
                  <a:schemeClr val="tx1"/>
                </a:solidFill>
              </a:rPr>
              <a:t>     </a:t>
            </a:r>
            <a:r>
              <a:rPr 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Абитуриенты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воспринимают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профессию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технолога</a:t>
            </a:r>
            <a:r>
              <a:rPr lang="en-US" altLang="ru-RU" sz="2555" dirty="0">
                <a:solidFill>
                  <a:schemeClr val="tx1"/>
                </a:solidFill>
              </a:rPr>
              <a:t>-</a:t>
            </a:r>
            <a:r>
              <a:rPr lang="en-US" altLang="en-US" sz="2555" dirty="0">
                <a:solidFill>
                  <a:schemeClr val="tx1"/>
                </a:solidFill>
              </a:rPr>
              <a:t>машиностроителя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как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сухую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и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консервативную</a:t>
            </a:r>
            <a:r>
              <a:rPr lang="en-US" altLang="ru-RU" sz="2555" dirty="0">
                <a:solidFill>
                  <a:schemeClr val="tx1"/>
                </a:solidFill>
              </a:rPr>
              <a:t>, </a:t>
            </a:r>
            <a:r>
              <a:rPr lang="en-US" altLang="en-US" sz="2555" dirty="0">
                <a:solidFill>
                  <a:schemeClr val="tx1"/>
                </a:solidFill>
              </a:rPr>
              <a:t>не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связывая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её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с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современными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высокоточными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и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цифровыми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методами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обработки</a:t>
            </a:r>
            <a:r>
              <a:rPr lang="en-US" altLang="ru-RU" sz="2555" dirty="0">
                <a:solidFill>
                  <a:schemeClr val="tx1"/>
                </a:solidFill>
              </a:rPr>
              <a:t>, </a:t>
            </a:r>
            <a:r>
              <a:rPr lang="en-US" altLang="en-US" sz="2555" dirty="0">
                <a:solidFill>
                  <a:schemeClr val="tx1"/>
                </a:solidFill>
              </a:rPr>
              <a:t>такими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как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лазерная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резка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и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гравировка</a:t>
            </a:r>
            <a:r>
              <a:rPr lang="en-US" altLang="ru-RU" sz="2555" dirty="0">
                <a:solidFill>
                  <a:schemeClr val="tx1"/>
                </a:solidFill>
              </a:rPr>
              <a:t>. </a:t>
            </a:r>
            <a:r>
              <a:rPr lang="en-US" altLang="en-US" sz="2555" dirty="0">
                <a:solidFill>
                  <a:schemeClr val="tx1"/>
                </a:solidFill>
              </a:rPr>
              <a:t>Это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создаёт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ложное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представление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о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содержании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обучения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и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снижает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мотивацию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к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поступлению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на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инженерно</a:t>
            </a:r>
            <a:r>
              <a:rPr lang="en-US" altLang="ru-RU" sz="2555" dirty="0">
                <a:solidFill>
                  <a:schemeClr val="tx1"/>
                </a:solidFill>
              </a:rPr>
              <a:t>-</a:t>
            </a:r>
            <a:r>
              <a:rPr lang="en-US" altLang="en-US" sz="2555" dirty="0">
                <a:solidFill>
                  <a:schemeClr val="tx1"/>
                </a:solidFill>
              </a:rPr>
              <a:t>технологические</a:t>
            </a:r>
            <a:r>
              <a:rPr lang="en-US" altLang="ru-RU" sz="2555" dirty="0">
                <a:solidFill>
                  <a:schemeClr val="tx1"/>
                </a:solidFill>
              </a:rPr>
              <a:t> </a:t>
            </a:r>
            <a:r>
              <a:rPr lang="en-US" altLang="en-US" sz="2555" dirty="0">
                <a:solidFill>
                  <a:schemeClr val="tx1"/>
                </a:solidFill>
              </a:rPr>
              <a:t>специальности</a:t>
            </a:r>
            <a:r>
              <a:rPr lang="en-US" altLang="ru-RU" sz="2555" dirty="0">
                <a:solidFill>
                  <a:schemeClr val="tx1"/>
                </a:solidFill>
              </a:rPr>
              <a:t>.</a:t>
            </a:r>
            <a:r>
              <a:rPr lang="ru-RU" sz="2555" dirty="0">
                <a:solidFill>
                  <a:schemeClr val="tx1"/>
                </a:solidFill>
              </a:rPr>
              <a:t> </a:t>
            </a:r>
            <a:r>
              <a:rPr lang="ru-RU" dirty="0"/>
              <a:t>  </a:t>
            </a:r>
          </a:p>
          <a:p>
            <a:pPr marL="342900" indent="-210820">
              <a:spcBef>
                <a:spcPts val="1025"/>
              </a:spcBef>
              <a:buNone/>
            </a:pPr>
            <a:r>
              <a:rPr lang="ru-RU" dirty="0"/>
              <a:t>  </a:t>
            </a:r>
            <a:r>
              <a:rPr lang="ru-RU" sz="2800" b="1" dirty="0"/>
              <a:t>   </a:t>
            </a:r>
            <a:r>
              <a:rPr lang="ru-RU" sz="2800" b="1" dirty="0">
                <a:solidFill>
                  <a:schemeClr val="tx1"/>
                </a:solidFill>
              </a:rPr>
              <a:t>Ожидаемый результат</a:t>
            </a:r>
          </a:p>
          <a:p>
            <a:pPr marL="342900" indent="-210820">
              <a:spcBef>
                <a:spcPts val="1025"/>
              </a:spcBef>
              <a:buNone/>
            </a:pPr>
            <a:r>
              <a:rPr lang="ru-RU" sz="2600" dirty="0">
                <a:solidFill>
                  <a:schemeClr val="tx1"/>
                </a:solidFill>
              </a:rPr>
              <a:t>      </a:t>
            </a:r>
            <a:r>
              <a:rPr lang="en-US" altLang="ru-RU" sz="2600" dirty="0">
                <a:solidFill>
                  <a:schemeClr val="tx1"/>
                </a:solidFill>
              </a:rPr>
              <a:t>1.	</a:t>
            </a:r>
            <a:r>
              <a:rPr lang="en-US" altLang="en-US" sz="2600" dirty="0">
                <a:solidFill>
                  <a:schemeClr val="tx1"/>
                </a:solidFill>
              </a:rPr>
              <a:t>Готовый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сценарий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и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комплект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материалов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для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мастер</a:t>
            </a:r>
            <a:r>
              <a:rPr lang="en-US" altLang="ru-RU" sz="2600" dirty="0">
                <a:solidFill>
                  <a:schemeClr val="tx1"/>
                </a:solidFill>
              </a:rPr>
              <a:t>-</a:t>
            </a:r>
            <a:r>
              <a:rPr lang="en-US" altLang="en-US" sz="2600" dirty="0">
                <a:solidFill>
                  <a:schemeClr val="tx1"/>
                </a:solidFill>
              </a:rPr>
              <a:t>класса</a:t>
            </a:r>
            <a:r>
              <a:rPr lang="en-US" altLang="ru-RU" sz="2600" dirty="0">
                <a:solidFill>
                  <a:schemeClr val="tx1"/>
                </a:solidFill>
              </a:rPr>
              <a:t> (</a:t>
            </a:r>
            <a:r>
              <a:rPr lang="en-US" altLang="en-US" sz="2600" dirty="0">
                <a:solidFill>
                  <a:schemeClr val="tx1"/>
                </a:solidFill>
              </a:rPr>
              <a:t>презентация</a:t>
            </a:r>
            <a:r>
              <a:rPr lang="en-US" altLang="ru-RU" sz="2600" dirty="0">
                <a:solidFill>
                  <a:schemeClr val="tx1"/>
                </a:solidFill>
              </a:rPr>
              <a:t>, </a:t>
            </a:r>
            <a:r>
              <a:rPr lang="en-US" altLang="en-US" sz="2600" dirty="0">
                <a:solidFill>
                  <a:schemeClr val="tx1"/>
                </a:solidFill>
              </a:rPr>
              <a:t>инструкция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по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САПР</a:t>
            </a:r>
            <a:r>
              <a:rPr lang="en-US" altLang="ru-RU" sz="2600" dirty="0">
                <a:solidFill>
                  <a:schemeClr val="tx1"/>
                </a:solidFill>
              </a:rPr>
              <a:t>, </a:t>
            </a:r>
            <a:r>
              <a:rPr lang="en-US" altLang="en-US" sz="2600" dirty="0">
                <a:solidFill>
                  <a:schemeClr val="tx1"/>
                </a:solidFill>
              </a:rPr>
              <a:t>управляющая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программа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для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станка</a:t>
            </a:r>
            <a:r>
              <a:rPr lang="en-US" altLang="ru-RU" sz="2600" dirty="0">
                <a:solidFill>
                  <a:schemeClr val="tx1"/>
                </a:solidFill>
              </a:rPr>
              <a:t>).</a:t>
            </a:r>
          </a:p>
          <a:p>
            <a:pPr marL="342900" indent="-210820">
              <a:spcBef>
                <a:spcPts val="1025"/>
              </a:spcBef>
              <a:buNone/>
            </a:pPr>
            <a:r>
              <a:rPr lang="en-US" altLang="ru-RU" sz="2600" dirty="0">
                <a:solidFill>
                  <a:schemeClr val="tx1"/>
                </a:solidFill>
              </a:rPr>
              <a:t>2.	</a:t>
            </a:r>
            <a:r>
              <a:rPr lang="en-US" altLang="en-US" sz="2600" dirty="0">
                <a:solidFill>
                  <a:schemeClr val="tx1"/>
                </a:solidFill>
              </a:rPr>
              <a:t>Проведённое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очное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мероприятие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для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целевой</a:t>
            </a:r>
            <a:r>
              <a:rPr lang="en-US" altLang="ru-RU" sz="2600" dirty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аудитории</a:t>
            </a:r>
            <a:r>
              <a:rPr lang="en-US" altLang="ru-RU" sz="2600" dirty="0">
                <a:solidFill>
                  <a:schemeClr val="tx1"/>
                </a:solidFill>
              </a:rPr>
              <a:t> (20-30 </a:t>
            </a:r>
            <a:r>
              <a:rPr lang="en-US" altLang="en-US" sz="2600" dirty="0">
                <a:solidFill>
                  <a:schemeClr val="tx1"/>
                </a:solidFill>
              </a:rPr>
              <a:t>участников</a:t>
            </a:r>
            <a:r>
              <a:rPr lang="en-US" altLang="ru-RU" sz="2600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1299439"/>
            <a:ext cx="5375564" cy="52178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913795" y="-166254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Sorts Mill Goudy"/>
              <a:buNone/>
            </a:pP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Цель. Задача. 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0" y="800522"/>
            <a:ext cx="11170575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8590" indent="0">
              <a:buNone/>
            </a:pPr>
            <a:r>
              <a:rPr lang="ru-RU" sz="2400" dirty="0">
                <a:solidFill>
                  <a:schemeClr val="tx1"/>
                </a:solidFill>
                <a:cs typeface="Calibri" panose="020F0502020204030204"/>
              </a:rPr>
              <a:t>        Цель</a:t>
            </a:r>
          </a:p>
          <a:p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Повышение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узнаваемости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абитуриентами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и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студентами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СПО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профиля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" altLang="en-US" sz="2400" dirty="0">
                <a:solidFill>
                  <a:schemeClr val="tx1"/>
                </a:solidFill>
                <a:cs typeface="Calibri" panose="020F0502020204030204"/>
              </a:rPr>
              <a:t>«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Технология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машиностроения</a:t>
            </a:r>
            <a:r>
              <a:rPr lang="" altLang="en-US" sz="2400" dirty="0">
                <a:solidFill>
                  <a:schemeClr val="tx1"/>
                </a:solidFill>
                <a:cs typeface="Calibri" panose="020F0502020204030204"/>
              </a:rPr>
              <a:t>»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(15.03.05).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за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счет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знакомства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с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полным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циклом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цифрового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производства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детали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–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от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3D-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модели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до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готового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изделия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,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созданного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на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лазерном</a:t>
            </a:r>
            <a:r>
              <a:rPr lang="en-US" altLang="ru-RU" sz="2400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/>
              </a:rPr>
              <a:t>станке</a:t>
            </a:r>
            <a:r>
              <a:rPr lang="ru-RU" altLang="en-US" sz="2400" dirty="0">
                <a:solidFill>
                  <a:schemeClr val="tx1"/>
                </a:solidFill>
                <a:cs typeface="Calibri" panose="020F0502020204030204"/>
              </a:rPr>
              <a:t>.</a:t>
            </a:r>
            <a:endParaRPr lang="en-US" altLang="en-US" sz="2400" dirty="0">
              <a:solidFill>
                <a:schemeClr val="tx1"/>
              </a:solidFill>
              <a:cs typeface="Calibri" panose="020F0502020204030204"/>
            </a:endParaRPr>
          </a:p>
          <a:p>
            <a:pPr marL="148590" indent="0">
              <a:buNone/>
            </a:pPr>
            <a:r>
              <a:rPr lang="ru-RU" sz="2400" dirty="0">
                <a:solidFill>
                  <a:schemeClr val="tx1"/>
                </a:solidFill>
                <a:cs typeface="Calibri" panose="020F0502020204030204"/>
              </a:rPr>
              <a:t>       Задачи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ru-RU" dirty="0">
                <a:solidFill>
                  <a:schemeClr val="tx1"/>
                </a:solidFill>
              </a:rPr>
              <a:t>1.	</a:t>
            </a:r>
            <a:r>
              <a:rPr lang="en-US" altLang="en-US" dirty="0">
                <a:solidFill>
                  <a:schemeClr val="tx1"/>
                </a:solidFill>
              </a:rPr>
              <a:t>Разработать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адаптировать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для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школьной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аудитории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практическое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задание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по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созданию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простой</a:t>
            </a:r>
            <a:r>
              <a:rPr lang="en-US" altLang="ru-RU" dirty="0">
                <a:solidFill>
                  <a:schemeClr val="tx1"/>
                </a:solidFill>
              </a:rPr>
              <a:t> 3D-</a:t>
            </a:r>
            <a:r>
              <a:rPr lang="en-US" altLang="en-US" dirty="0">
                <a:solidFill>
                  <a:schemeClr val="tx1"/>
                </a:solidFill>
              </a:rPr>
              <a:t>модели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сувенирного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изделия</a:t>
            </a:r>
            <a:r>
              <a:rPr lang="en-US" altLang="ru-RU" dirty="0">
                <a:solidFill>
                  <a:schemeClr val="tx1"/>
                </a:solidFill>
              </a:rPr>
              <a:t> (</a:t>
            </a:r>
            <a:r>
              <a:rPr lang="en-US" altLang="en-US" dirty="0">
                <a:solidFill>
                  <a:schemeClr val="tx1"/>
                </a:solidFill>
              </a:rPr>
              <a:t>брелок</a:t>
            </a:r>
            <a:r>
              <a:rPr lang="en-US" altLang="ru-RU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</a:rPr>
              <a:t>значок</a:t>
            </a:r>
            <a:r>
              <a:rPr lang="en-US" altLang="ru-RU" dirty="0">
                <a:solidFill>
                  <a:schemeClr val="tx1"/>
                </a:solidFill>
              </a:rPr>
              <a:t>) </a:t>
            </a:r>
            <a:r>
              <a:rPr lang="en-US" altLang="en-US" dirty="0">
                <a:solidFill>
                  <a:schemeClr val="tx1"/>
                </a:solidFill>
              </a:rPr>
              <a:t>в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САПР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altLang="ru-RU" dirty="0">
                <a:solidFill>
                  <a:schemeClr val="tx1"/>
                </a:solidFill>
              </a:rPr>
              <a:t>2.	</a:t>
            </a:r>
            <a:r>
              <a:rPr lang="en-US" altLang="en-US" dirty="0">
                <a:solidFill>
                  <a:schemeClr val="tx1"/>
                </a:solidFill>
              </a:rPr>
              <a:t>Подготовить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демонстрационный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материал</a:t>
            </a:r>
            <a:r>
              <a:rPr lang="en-US" altLang="ru-RU" dirty="0">
                <a:solidFill>
                  <a:schemeClr val="tx1"/>
                </a:solidFill>
              </a:rPr>
              <a:t> (</a:t>
            </a:r>
            <a:r>
              <a:rPr lang="en-US" altLang="en-US" dirty="0">
                <a:solidFill>
                  <a:schemeClr val="tx1"/>
                </a:solidFill>
              </a:rPr>
              <a:t>презентация</a:t>
            </a:r>
            <a:r>
              <a:rPr lang="en-US" altLang="ru-RU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</a:rPr>
              <a:t>видео</a:t>
            </a:r>
            <a:r>
              <a:rPr lang="en-US" altLang="ru-RU" dirty="0">
                <a:solidFill>
                  <a:schemeClr val="tx1"/>
                </a:solidFill>
              </a:rPr>
              <a:t>) </a:t>
            </a:r>
            <a:r>
              <a:rPr lang="en-US" altLang="en-US" dirty="0">
                <a:solidFill>
                  <a:schemeClr val="tx1"/>
                </a:solidFill>
              </a:rPr>
              <a:t>о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принципах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работы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лазерного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станка</a:t>
            </a:r>
            <a:r>
              <a:rPr lang="en-US" altLang="ru-RU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</a:rPr>
              <a:t>его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роли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в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машиностроении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карьерных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перспективах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altLang="ru-RU" dirty="0">
                <a:solidFill>
                  <a:schemeClr val="tx1"/>
                </a:solidFill>
              </a:rPr>
              <a:t>3.	</a:t>
            </a:r>
            <a:r>
              <a:rPr lang="en-US" altLang="en-US" dirty="0">
                <a:solidFill>
                  <a:schemeClr val="tx1"/>
                </a:solidFill>
              </a:rPr>
              <a:t>Провести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очный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мастер</a:t>
            </a:r>
            <a:r>
              <a:rPr lang="en-US" altLang="ru-RU" dirty="0">
                <a:solidFill>
                  <a:schemeClr val="tx1"/>
                </a:solidFill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класс</a:t>
            </a:r>
            <a:r>
              <a:rPr lang="en-US" altLang="ru-RU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</a:rPr>
              <a:t>включающий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краткую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теорию</a:t>
            </a:r>
            <a:r>
              <a:rPr lang="en-US" altLang="ru-RU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</a:rPr>
              <a:t>самостоятельное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проектирование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участниками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эскиза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его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оперативное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изготовление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на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лазерном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станке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с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комментариями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altLang="ru-RU" dirty="0">
                <a:solidFill>
                  <a:schemeClr val="tx1"/>
                </a:solidFill>
              </a:rPr>
              <a:t>4.	</a:t>
            </a:r>
            <a:r>
              <a:rPr lang="en-US" altLang="en-US" dirty="0">
                <a:solidFill>
                  <a:schemeClr val="tx1"/>
                </a:solidFill>
              </a:rPr>
              <a:t>Организовать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рефлексию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обратную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связь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с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участниками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о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полученном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опыте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33" l="9367" r="98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15" y="1543371"/>
            <a:ext cx="4891315" cy="46373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913795" y="15621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100000"/>
            </a:pPr>
            <a:r>
              <a:rPr lang="ru-RU" sz="5400" b="1" dirty="0">
                <a:solidFill>
                  <a:schemeClr val="tx1"/>
                </a:solidFill>
              </a:rPr>
              <a:t>Решение проблемы</a:t>
            </a:r>
            <a:endParaRPr sz="5400" b="1" dirty="0">
              <a:solidFill>
                <a:schemeClr val="tx1"/>
              </a:solidFill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913765" y="1579245"/>
            <a:ext cx="10353675" cy="221361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indent="-203200">
              <a:spcBef>
                <a:spcPts val="1060"/>
              </a:spcBef>
              <a:buSzPts val="1610"/>
              <a:buNone/>
            </a:pPr>
            <a:r>
              <a:rPr lang="en-US" altLang="ru-RU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Проблему</a:t>
            </a:r>
            <a:r>
              <a:rPr lang="en-US" altLang="ru-RU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можно</a:t>
            </a:r>
            <a:r>
              <a:rPr lang="en-US" altLang="ru-RU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решить</a:t>
            </a:r>
            <a:r>
              <a:rPr lang="en-US" altLang="ru-RU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путём</a:t>
            </a:r>
            <a:r>
              <a:rPr lang="en-US" altLang="ru-RU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организации</a:t>
            </a:r>
            <a:r>
              <a:rPr lang="en-US" altLang="ru-RU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мастер</a:t>
            </a:r>
            <a:r>
              <a:rPr lang="en-US" altLang="ru-RU" sz="3600" dirty="0">
                <a:solidFill>
                  <a:schemeClr val="tx1"/>
                </a:solidFill>
              </a:rPr>
              <a:t>-</a:t>
            </a:r>
            <a:r>
              <a:rPr lang="en-US" altLang="en-US" sz="3600" dirty="0">
                <a:solidFill>
                  <a:schemeClr val="tx1"/>
                </a:solidFill>
              </a:rPr>
              <a:t>классов</a:t>
            </a:r>
            <a:r>
              <a:rPr lang="en-US" altLang="ru-RU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и</a:t>
            </a:r>
            <a:r>
              <a:rPr lang="ru-RU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практических</a:t>
            </a:r>
            <a:r>
              <a:rPr lang="en-US" altLang="ru-RU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занятий</a:t>
            </a:r>
            <a:r>
              <a:rPr lang="en-US" altLang="ru-RU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по</a:t>
            </a:r>
            <a:r>
              <a:rPr lang="en-US" altLang="ru-RU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sym typeface="+mn-ea"/>
              </a:rPr>
              <a:t>работы</a:t>
            </a:r>
            <a:r>
              <a:rPr lang="en-US" altLang="ru-RU" sz="36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sym typeface="+mn-ea"/>
              </a:rPr>
              <a:t>лазерного</a:t>
            </a:r>
            <a:r>
              <a:rPr lang="en-US" altLang="ru-RU" sz="36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sym typeface="+mn-ea"/>
              </a:rPr>
              <a:t>станка</a:t>
            </a:r>
            <a:r>
              <a:rPr lang="ru-RU" altLang="en-US" sz="36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sym typeface="+mn-ea"/>
              </a:rPr>
              <a:t>для</a:t>
            </a:r>
            <a:r>
              <a:rPr lang="en-US" altLang="ru-RU" sz="36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sym typeface="+mn-ea"/>
              </a:rPr>
              <a:t>выполнения</a:t>
            </a:r>
            <a:r>
              <a:rPr lang="en-US" altLang="ru-RU" sz="36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sym typeface="+mn-ea"/>
              </a:rPr>
              <a:t>складских</a:t>
            </a:r>
            <a:r>
              <a:rPr lang="en-US" altLang="ru-RU" sz="36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sym typeface="+mn-ea"/>
              </a:rPr>
              <a:t>операций</a:t>
            </a:r>
            <a:r>
              <a:rPr lang="ru-RU" altLang="en-US" sz="3600" dirty="0">
                <a:solidFill>
                  <a:schemeClr val="tx1"/>
                </a:solidFill>
                <a:sym typeface="+mn-ea"/>
              </a:rPr>
              <a:t> с различними материалами.</a:t>
            </a:r>
          </a:p>
        </p:txBody>
      </p:sp>
      <p:sp>
        <p:nvSpPr>
          <p:cNvPr id="2" name="Заголовок 1"/>
          <p:cNvSpPr>
            <a:spLocks noGrp="1"/>
          </p:cNvSpPr>
          <p:nvPr/>
        </p:nvSpPr>
        <p:spPr>
          <a:xfrm>
            <a:off x="729645" y="3662045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mes New Roman" panose="02020603050405020304"/>
              <a:buNone/>
              <a:defRPr sz="46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 altLang="en-US">
                <a:solidFill>
                  <a:schemeClr val="tx1"/>
                </a:solidFill>
              </a:rPr>
              <a:t>Целевая аудитория</a:t>
            </a:r>
          </a:p>
        </p:txBody>
      </p:sp>
      <p:sp>
        <p:nvSpPr>
          <p:cNvPr id="3" name="Замещающий текст 2"/>
          <p:cNvSpPr>
            <a:spLocks noGrp="1"/>
          </p:cNvSpPr>
          <p:nvPr/>
        </p:nvSpPr>
        <p:spPr>
          <a:xfrm>
            <a:off x="729615" y="4857115"/>
            <a:ext cx="10353675" cy="15303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23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defRPr sz="21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828800" marR="0" lvl="3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defRPr sz="16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2286000" marR="0" lvl="4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743200" marR="0" lvl="5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marR="0" lvl="6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marR="0" lvl="7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marR="0" lvl="8" indent="-30861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marL="148590" indent="0">
              <a:buNone/>
            </a:pP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 sz="3000">
                <a:solidFill>
                  <a:schemeClr val="tx1"/>
                </a:solidFill>
              </a:rPr>
              <a:t>Студенты</a:t>
            </a:r>
            <a:r>
              <a:rPr lang="ru-RU" altLang="en-US" sz="3000">
                <a:solidFill>
                  <a:schemeClr val="tx1"/>
                </a:solidFill>
              </a:rPr>
              <a:t>  3-4 курса</a:t>
            </a:r>
            <a:r>
              <a:rPr lang="en-US" altLang="ru-RU" sz="3000">
                <a:solidFill>
                  <a:schemeClr val="tx1"/>
                </a:solidFill>
              </a:rPr>
              <a:t>  </a:t>
            </a:r>
            <a:r>
              <a:rPr lang="en-US" altLang="en-US" sz="3000">
                <a:solidFill>
                  <a:schemeClr val="tx1"/>
                </a:solidFill>
              </a:rPr>
              <a:t>специальност</a:t>
            </a:r>
            <a:r>
              <a:rPr lang="ru-RU" altLang="en-US" sz="3000">
                <a:solidFill>
                  <a:schemeClr val="tx1"/>
                </a:solidFill>
              </a:rPr>
              <a:t>и</a:t>
            </a:r>
            <a:endParaRPr lang="en-US" altLang="ru-RU" sz="3000">
              <a:solidFill>
                <a:schemeClr val="tx1"/>
              </a:solidFill>
            </a:endParaRPr>
          </a:p>
          <a:p>
            <a:pPr marL="148590" indent="0">
              <a:buNone/>
            </a:pPr>
            <a:r>
              <a:rPr lang="en-US" altLang="en-US" sz="3000" dirty="0">
                <a:solidFill>
                  <a:schemeClr val="tx1"/>
                </a:solidFill>
                <a:cs typeface="Calibri" panose="020F0502020204030204"/>
                <a:sym typeface="+mn-ea"/>
              </a:rPr>
              <a:t>«Технология</a:t>
            </a:r>
            <a:r>
              <a:rPr lang="en-US" altLang="ru-RU" sz="3000" dirty="0">
                <a:solidFill>
                  <a:schemeClr val="tx1"/>
                </a:solidFill>
                <a:cs typeface="Calibri" panose="020F0502020204030204"/>
                <a:sym typeface="+mn-ea"/>
              </a:rPr>
              <a:t> </a:t>
            </a:r>
            <a:r>
              <a:rPr lang="en-US" altLang="en-US" sz="3000" dirty="0">
                <a:solidFill>
                  <a:schemeClr val="tx1"/>
                </a:solidFill>
                <a:cs typeface="Calibri" panose="020F0502020204030204"/>
                <a:sym typeface="+mn-ea"/>
              </a:rPr>
              <a:t>машиностроения»</a:t>
            </a:r>
            <a:r>
              <a:rPr lang="en-US" altLang="ru-RU" sz="3000" dirty="0">
                <a:solidFill>
                  <a:schemeClr val="tx1"/>
                </a:solidFill>
                <a:cs typeface="Calibri" panose="020F0502020204030204"/>
                <a:sym typeface="+mn-ea"/>
              </a:rPr>
              <a:t> (15.03.05)</a:t>
            </a:r>
            <a:endParaRPr lang="en-US" altLang="ru-RU" sz="3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3170" y="366395"/>
            <a:ext cx="9590405" cy="75374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Ресурсы</a:t>
            </a:r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idx="1"/>
          </p:nvPr>
        </p:nvSpPr>
        <p:spPr>
          <a:xfrm>
            <a:off x="1233171" y="1657779"/>
            <a:ext cx="9590550" cy="1333494"/>
          </a:xfrm>
        </p:spPr>
        <p:txBody>
          <a:bodyPr>
            <a:noAutofit/>
          </a:bodyPr>
          <a:lstStyle/>
          <a:p>
            <a:pPr algn="l"/>
            <a:r>
              <a:rPr lang="en-US" altLang="ru-RU" sz="2700">
                <a:solidFill>
                  <a:schemeClr val="tx1"/>
                </a:solidFill>
              </a:rPr>
              <a:t>•	</a:t>
            </a:r>
            <a:r>
              <a:rPr lang="en-US" altLang="en-US" sz="2700">
                <a:solidFill>
                  <a:schemeClr val="tx1"/>
                </a:solidFill>
              </a:rPr>
              <a:t>Оборудование</a:t>
            </a:r>
            <a:r>
              <a:rPr lang="en-US" altLang="ru-RU" sz="2700">
                <a:solidFill>
                  <a:schemeClr val="tx1"/>
                </a:solidFill>
              </a:rPr>
              <a:t>: </a:t>
            </a:r>
            <a:r>
              <a:rPr lang="en-US" altLang="en-US" sz="2700">
                <a:solidFill>
                  <a:schemeClr val="tx1"/>
                </a:solidFill>
              </a:rPr>
              <a:t>Лазерный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гравировально</a:t>
            </a:r>
            <a:r>
              <a:rPr lang="en-US" altLang="ru-RU" sz="2700">
                <a:solidFill>
                  <a:schemeClr val="tx1"/>
                </a:solidFill>
              </a:rPr>
              <a:t>-</a:t>
            </a:r>
            <a:r>
              <a:rPr lang="en-US" altLang="en-US" sz="2700">
                <a:solidFill>
                  <a:schemeClr val="tx1"/>
                </a:solidFill>
              </a:rPr>
              <a:t>режущий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станок</a:t>
            </a:r>
            <a:r>
              <a:rPr lang="en-US" altLang="ru-RU" sz="2700">
                <a:solidFill>
                  <a:schemeClr val="tx1"/>
                </a:solidFill>
              </a:rPr>
              <a:t> (CO2 </a:t>
            </a:r>
            <a:r>
              <a:rPr lang="en-US" altLang="en-US" sz="2700">
                <a:solidFill>
                  <a:schemeClr val="tx1"/>
                </a:solidFill>
              </a:rPr>
              <a:t>или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оптоволоконный</a:t>
            </a:r>
            <a:r>
              <a:rPr lang="en-US" altLang="ru-RU" sz="2700">
                <a:solidFill>
                  <a:schemeClr val="tx1"/>
                </a:solidFill>
              </a:rPr>
              <a:t>), </a:t>
            </a:r>
            <a:r>
              <a:rPr lang="en-US" altLang="en-US" sz="2700">
                <a:solidFill>
                  <a:schemeClr val="tx1"/>
                </a:solidFill>
              </a:rPr>
              <a:t>компьютеры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с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установленным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САПР</a:t>
            </a:r>
            <a:r>
              <a:rPr lang="en-US" altLang="ru-RU" sz="2700">
                <a:solidFill>
                  <a:schemeClr val="tx1"/>
                </a:solidFill>
              </a:rPr>
              <a:t> (</a:t>
            </a:r>
            <a:r>
              <a:rPr lang="en-US" altLang="en-US" sz="2700">
                <a:solidFill>
                  <a:schemeClr val="tx1"/>
                </a:solidFill>
              </a:rPr>
              <a:t>КОМПАС</a:t>
            </a:r>
            <a:r>
              <a:rPr lang="en-US" altLang="ru-RU" sz="2700">
                <a:solidFill>
                  <a:schemeClr val="tx1"/>
                </a:solidFill>
              </a:rPr>
              <a:t>-3D, Fusion 360).</a:t>
            </a:r>
          </a:p>
          <a:p>
            <a:pPr algn="l"/>
            <a:r>
              <a:rPr lang="en-US" altLang="ru-RU" sz="2700">
                <a:solidFill>
                  <a:schemeClr val="tx1"/>
                </a:solidFill>
              </a:rPr>
              <a:t>•	</a:t>
            </a:r>
            <a:r>
              <a:rPr lang="en-US" altLang="en-US" sz="2700">
                <a:solidFill>
                  <a:schemeClr val="tx1"/>
                </a:solidFill>
              </a:rPr>
              <a:t>Материалы</a:t>
            </a:r>
            <a:r>
              <a:rPr lang="en-US" altLang="ru-RU" sz="2700">
                <a:solidFill>
                  <a:schemeClr val="tx1"/>
                </a:solidFill>
              </a:rPr>
              <a:t>: </a:t>
            </a:r>
            <a:r>
              <a:rPr lang="en-US" altLang="en-US" sz="2700">
                <a:solidFill>
                  <a:schemeClr val="tx1"/>
                </a:solidFill>
              </a:rPr>
              <a:t>Листы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фанеры</a:t>
            </a:r>
            <a:r>
              <a:rPr lang="en-US" altLang="ru-RU" sz="2700">
                <a:solidFill>
                  <a:schemeClr val="tx1"/>
                </a:solidFill>
              </a:rPr>
              <a:t>, </a:t>
            </a:r>
            <a:r>
              <a:rPr lang="en-US" altLang="en-US" sz="2700">
                <a:solidFill>
                  <a:schemeClr val="tx1"/>
                </a:solidFill>
              </a:rPr>
              <a:t>акрила</a:t>
            </a:r>
            <a:r>
              <a:rPr lang="en-US" altLang="ru-RU" sz="270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altLang="ru-RU" sz="2700">
                <a:solidFill>
                  <a:schemeClr val="tx1"/>
                </a:solidFill>
              </a:rPr>
              <a:t>•	</a:t>
            </a:r>
            <a:r>
              <a:rPr lang="en-US" altLang="en-US" sz="2700">
                <a:solidFill>
                  <a:schemeClr val="tx1"/>
                </a:solidFill>
              </a:rPr>
              <a:t>Кадры</a:t>
            </a:r>
            <a:r>
              <a:rPr lang="en-US" altLang="ru-RU" sz="2700">
                <a:solidFill>
                  <a:schemeClr val="tx1"/>
                </a:solidFill>
              </a:rPr>
              <a:t>: </a:t>
            </a:r>
            <a:r>
              <a:rPr lang="en-US" altLang="en-US" sz="2700">
                <a:solidFill>
                  <a:schemeClr val="tx1"/>
                </a:solidFill>
              </a:rPr>
              <a:t>Ведущий</a:t>
            </a:r>
            <a:r>
              <a:rPr lang="en-US" altLang="ru-RU" sz="2700">
                <a:solidFill>
                  <a:schemeClr val="tx1"/>
                </a:solidFill>
              </a:rPr>
              <a:t> (</a:t>
            </a:r>
            <a:r>
              <a:rPr lang="en-US" altLang="en-US" sz="2700">
                <a:solidFill>
                  <a:schemeClr val="tx1"/>
                </a:solidFill>
              </a:rPr>
              <a:t>преподаватель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или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аспирант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кафедры</a:t>
            </a:r>
            <a:r>
              <a:rPr lang="en-US" altLang="ru-RU" sz="2700">
                <a:solidFill>
                  <a:schemeClr val="tx1"/>
                </a:solidFill>
              </a:rPr>
              <a:t>), </a:t>
            </a:r>
            <a:r>
              <a:rPr lang="en-US" altLang="en-US" sz="2700">
                <a:solidFill>
                  <a:schemeClr val="tx1"/>
                </a:solidFill>
              </a:rPr>
              <a:t>инженер</a:t>
            </a:r>
            <a:r>
              <a:rPr lang="en-US" altLang="ru-RU" sz="2700">
                <a:solidFill>
                  <a:schemeClr val="tx1"/>
                </a:solidFill>
              </a:rPr>
              <a:t>-</a:t>
            </a:r>
            <a:r>
              <a:rPr lang="en-US" altLang="en-US" sz="2700">
                <a:solidFill>
                  <a:schemeClr val="tx1"/>
                </a:solidFill>
              </a:rPr>
              <a:t>технолог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для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работы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на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станке</a:t>
            </a:r>
            <a:r>
              <a:rPr lang="en-US" altLang="ru-RU" sz="270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altLang="ru-RU" sz="2700">
                <a:solidFill>
                  <a:schemeClr val="tx1"/>
                </a:solidFill>
              </a:rPr>
              <a:t>•	</a:t>
            </a:r>
            <a:r>
              <a:rPr lang="en-US" altLang="en-US" sz="2700">
                <a:solidFill>
                  <a:schemeClr val="tx1"/>
                </a:solidFill>
              </a:rPr>
              <a:t>Помещение</a:t>
            </a:r>
            <a:r>
              <a:rPr lang="en-US" altLang="ru-RU" sz="2700">
                <a:solidFill>
                  <a:schemeClr val="tx1"/>
                </a:solidFill>
              </a:rPr>
              <a:t>: </a:t>
            </a:r>
            <a:r>
              <a:rPr lang="en-US" altLang="en-US" sz="2700">
                <a:solidFill>
                  <a:schemeClr val="tx1"/>
                </a:solidFill>
              </a:rPr>
              <a:t>Компьютерный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класс</a:t>
            </a:r>
            <a:r>
              <a:rPr lang="en-US" altLang="ru-RU" sz="2700">
                <a:solidFill>
                  <a:schemeClr val="tx1"/>
                </a:solidFill>
              </a:rPr>
              <a:t>, </a:t>
            </a:r>
            <a:r>
              <a:rPr lang="en-US" altLang="en-US" sz="2700">
                <a:solidFill>
                  <a:schemeClr val="tx1"/>
                </a:solidFill>
              </a:rPr>
              <a:t>лаборатория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с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лазерным</a:t>
            </a:r>
            <a:r>
              <a:rPr lang="en-US" altLang="ru-RU" sz="2700">
                <a:solidFill>
                  <a:schemeClr val="tx1"/>
                </a:solidFill>
              </a:rPr>
              <a:t> </a:t>
            </a:r>
            <a:r>
              <a:rPr lang="en-US" altLang="en-US" sz="2700">
                <a:solidFill>
                  <a:schemeClr val="tx1"/>
                </a:solidFill>
              </a:rPr>
              <a:t>станком</a:t>
            </a:r>
            <a:r>
              <a:rPr lang="en-US" altLang="ru-RU" sz="27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918325"/>
          </a:xfrm>
        </p:spPr>
        <p:txBody>
          <a:bodyPr>
            <a:normAutofit fontScale="90000" lnSpcReduction="20000"/>
          </a:bodyPr>
          <a:lstStyle/>
          <a:p>
            <a:pPr marL="148590" indent="0">
              <a:buNone/>
            </a:pPr>
            <a:r>
              <a:rPr lang="en-US" altLang="en-US" sz="2500" b="1">
                <a:solidFill>
                  <a:schemeClr val="tx1"/>
                </a:solidFill>
              </a:rPr>
              <a:t>Сценарий</a:t>
            </a:r>
            <a:r>
              <a:rPr lang="en-US" altLang="ru-RU" sz="2500" b="1">
                <a:solidFill>
                  <a:schemeClr val="tx1"/>
                </a:solidFill>
              </a:rPr>
              <a:t> </a:t>
            </a:r>
            <a:r>
              <a:rPr lang="en-US" altLang="en-US" sz="2500" b="1">
                <a:solidFill>
                  <a:schemeClr val="tx1"/>
                </a:solidFill>
              </a:rPr>
              <a:t>мастер</a:t>
            </a:r>
            <a:r>
              <a:rPr lang="en-US" altLang="ru-RU" sz="2500" b="1">
                <a:solidFill>
                  <a:schemeClr val="tx1"/>
                </a:solidFill>
              </a:rPr>
              <a:t>-</a:t>
            </a:r>
            <a:r>
              <a:rPr lang="en-US" altLang="en-US" sz="2500" b="1">
                <a:solidFill>
                  <a:schemeClr val="tx1"/>
                </a:solidFill>
              </a:rPr>
              <a:t>класса</a:t>
            </a:r>
            <a:r>
              <a:rPr lang="en-US" altLang="ru-RU" sz="2500" b="1">
                <a:solidFill>
                  <a:schemeClr val="tx1"/>
                </a:solidFill>
              </a:rPr>
              <a:t> </a:t>
            </a:r>
            <a:r>
              <a:rPr lang="" altLang="en-US" sz="2500" b="1">
                <a:solidFill>
                  <a:schemeClr val="tx1"/>
                </a:solidFill>
              </a:rPr>
              <a:t>«</a:t>
            </a:r>
            <a:r>
              <a:rPr lang="ru-RU" sz="2500" b="1">
                <a:solidFill>
                  <a:schemeClr val="tx1"/>
                </a:solidFill>
              </a:rPr>
              <a:t>Лазерный станок</a:t>
            </a:r>
            <a:r>
              <a:rPr lang="" altLang="en-US" sz="2500" b="1">
                <a:solidFill>
                  <a:schemeClr val="tx1"/>
                </a:solidFill>
              </a:rPr>
              <a:t>»</a:t>
            </a:r>
          </a:p>
          <a:p>
            <a:pPr marL="148590" indent="0">
              <a:buNone/>
            </a:pPr>
            <a:r>
              <a:rPr lang="en-US" altLang="ru-RU" sz="2500">
                <a:solidFill>
                  <a:schemeClr val="tx1"/>
                </a:solidFill>
              </a:rPr>
              <a:t>(</a:t>
            </a:r>
            <a:r>
              <a:rPr lang="en-US" altLang="en-US" sz="2500">
                <a:solidFill>
                  <a:schemeClr val="tx1"/>
                </a:solidFill>
              </a:rPr>
              <a:t>длительность</a:t>
            </a:r>
            <a:r>
              <a:rPr lang="en-US" altLang="ru-RU" sz="2500">
                <a:solidFill>
                  <a:schemeClr val="tx1"/>
                </a:solidFill>
              </a:rPr>
              <a:t> — 1,5–2 </a:t>
            </a:r>
            <a:r>
              <a:rPr lang="en-US" altLang="en-US" sz="2500">
                <a:solidFill>
                  <a:schemeClr val="tx1"/>
                </a:solidFill>
              </a:rPr>
              <a:t>часа</a:t>
            </a:r>
            <a:r>
              <a:rPr lang="en-US" altLang="ru-RU" sz="2500">
                <a:solidFill>
                  <a:schemeClr val="tx1"/>
                </a:solidFill>
              </a:rPr>
              <a:t>)</a:t>
            </a:r>
          </a:p>
          <a:p>
            <a:pPr marL="148590" indent="0">
              <a:buNone/>
            </a:pPr>
            <a:r>
              <a:rPr lang="en-US" altLang="en-US" sz="2500" b="1">
                <a:solidFill>
                  <a:schemeClr val="tx1"/>
                </a:solidFill>
              </a:rPr>
              <a:t>Цель</a:t>
            </a:r>
            <a:r>
              <a:rPr lang="en-US" altLang="ru-RU" sz="2500">
                <a:solidFill>
                  <a:schemeClr val="tx1"/>
                </a:solidFill>
              </a:rPr>
              <a:t>: </a:t>
            </a:r>
            <a:r>
              <a:rPr lang="en-US" altLang="en-US" sz="2500">
                <a:solidFill>
                  <a:schemeClr val="tx1"/>
                </a:solidFill>
              </a:rPr>
              <a:t>сформировать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у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участников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базовое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понимание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принципов</a:t>
            </a:r>
            <a:r>
              <a:rPr lang="en-US" altLang="ru-RU" sz="2500">
                <a:solidFill>
                  <a:schemeClr val="tx1"/>
                </a:solidFill>
              </a:rPr>
              <a:t>  </a:t>
            </a:r>
            <a:r>
              <a:rPr lang="en-US" altLang="en-US" sz="2500">
                <a:solidFill>
                  <a:schemeClr val="tx1"/>
                </a:solidFill>
              </a:rPr>
              <a:t>управления</a:t>
            </a:r>
            <a:r>
              <a:rPr lang="ru-RU" altLang="en-US" sz="2500">
                <a:solidFill>
                  <a:schemeClr val="tx1"/>
                </a:solidFill>
              </a:rPr>
              <a:t> и работы</a:t>
            </a:r>
            <a:endParaRPr lang="en-US" altLang="en-US" sz="2500">
              <a:solidFill>
                <a:schemeClr val="tx1"/>
              </a:solidFill>
            </a:endParaRPr>
          </a:p>
          <a:p>
            <a:pPr marL="148590" indent="0">
              <a:buNone/>
            </a:pPr>
            <a:r>
              <a:rPr lang="ru-RU" altLang="en-US" sz="2500">
                <a:solidFill>
                  <a:schemeClr val="tx1"/>
                </a:solidFill>
              </a:rPr>
              <a:t>лезерного станка </a:t>
            </a:r>
            <a:r>
              <a:rPr lang="en-US" altLang="en-US" sz="2500">
                <a:solidFill>
                  <a:schemeClr val="tx1"/>
                </a:solidFill>
              </a:rPr>
              <a:t>на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примере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складских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операций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с</a:t>
            </a:r>
            <a:r>
              <a:rPr lang="ru-RU" altLang="en-US" sz="2500">
                <a:solidFill>
                  <a:schemeClr val="tx1"/>
                </a:solidFill>
              </a:rPr>
              <a:t>различними материалами.</a:t>
            </a:r>
            <a:endParaRPr lang="en-US" altLang="ru-RU" sz="2500">
              <a:solidFill>
                <a:schemeClr val="tx1"/>
              </a:solidFill>
            </a:endParaRPr>
          </a:p>
          <a:p>
            <a:pPr marL="148590" indent="0">
              <a:buNone/>
            </a:pPr>
            <a:r>
              <a:rPr lang="en-US" altLang="en-US" sz="2500" b="1">
                <a:solidFill>
                  <a:schemeClr val="tx1"/>
                </a:solidFill>
              </a:rPr>
              <a:t>Целевая</a:t>
            </a:r>
            <a:r>
              <a:rPr lang="en-US" altLang="ru-RU" sz="2500" b="1">
                <a:solidFill>
                  <a:schemeClr val="tx1"/>
                </a:solidFill>
              </a:rPr>
              <a:t> </a:t>
            </a:r>
            <a:r>
              <a:rPr lang="en-US" altLang="en-US" sz="2500" b="1">
                <a:solidFill>
                  <a:schemeClr val="tx1"/>
                </a:solidFill>
              </a:rPr>
              <a:t>аудитория</a:t>
            </a:r>
            <a:r>
              <a:rPr lang="en-US" altLang="ru-RU" sz="2500">
                <a:solidFill>
                  <a:schemeClr val="tx1"/>
                </a:solidFill>
              </a:rPr>
              <a:t>: </a:t>
            </a:r>
            <a:r>
              <a:rPr lang="en-US" altLang="en-US" sz="2500">
                <a:solidFill>
                  <a:schemeClr val="tx1"/>
                </a:solidFill>
              </a:rPr>
              <a:t>студенты</a:t>
            </a:r>
            <a:r>
              <a:rPr lang="ru-RU" altLang="en-US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специальностей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автоматизация</a:t>
            </a:r>
            <a:r>
              <a:rPr lang="en-US" altLang="ru-RU" sz="2500">
                <a:solidFill>
                  <a:schemeClr val="tx1"/>
                </a:solidFill>
              </a:rPr>
              <a:t>, </a:t>
            </a:r>
            <a:r>
              <a:rPr lang="en-US" altLang="en-US" sz="2500">
                <a:solidFill>
                  <a:schemeClr val="tx1"/>
                </a:solidFill>
              </a:rPr>
              <a:t>мехатроника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и</a:t>
            </a:r>
          </a:p>
          <a:p>
            <a:pPr marL="148590" indent="0">
              <a:buNone/>
            </a:pPr>
            <a:r>
              <a:rPr lang="en-US" altLang="en-US" sz="2500">
                <a:solidFill>
                  <a:schemeClr val="tx1"/>
                </a:solidFill>
              </a:rPr>
              <a:t>машиностроение</a:t>
            </a:r>
            <a:r>
              <a:rPr lang="en-US" altLang="ru-RU" sz="2500">
                <a:solidFill>
                  <a:schemeClr val="tx1"/>
                </a:solidFill>
              </a:rPr>
              <a:t>.</a:t>
            </a:r>
          </a:p>
          <a:p>
            <a:pPr marL="148590" indent="0">
              <a:buNone/>
            </a:pPr>
            <a:r>
              <a:rPr lang="en-US" altLang="en-US" sz="2500" b="1">
                <a:solidFill>
                  <a:schemeClr val="tx1"/>
                </a:solidFill>
              </a:rPr>
              <a:t>Инструменты</a:t>
            </a:r>
            <a:r>
              <a:rPr lang="en-US" altLang="ru-RU" sz="2500">
                <a:solidFill>
                  <a:schemeClr val="tx1"/>
                </a:solidFill>
              </a:rPr>
              <a:t>: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2500">
                <a:solidFill>
                  <a:schemeClr val="tx1"/>
                </a:solidFill>
                <a:sym typeface="+mn-ea"/>
              </a:rPr>
              <a:t>Лазерный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2500">
                <a:solidFill>
                  <a:schemeClr val="tx1"/>
                </a:solidFill>
                <a:sym typeface="+mn-ea"/>
              </a:rPr>
              <a:t>гравировально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-</a:t>
            </a:r>
            <a:r>
              <a:rPr lang="en-US" altLang="en-US" sz="2500">
                <a:solidFill>
                  <a:schemeClr val="tx1"/>
                </a:solidFill>
                <a:sym typeface="+mn-ea"/>
              </a:rPr>
              <a:t>режущий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2500">
                <a:solidFill>
                  <a:schemeClr val="tx1"/>
                </a:solidFill>
                <a:sym typeface="+mn-ea"/>
              </a:rPr>
              <a:t>станок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 (CO2 </a:t>
            </a:r>
            <a:r>
              <a:rPr lang="en-US" altLang="en-US" sz="2500">
                <a:solidFill>
                  <a:schemeClr val="tx1"/>
                </a:solidFill>
                <a:sym typeface="+mn-ea"/>
              </a:rPr>
              <a:t>или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2500">
                <a:solidFill>
                  <a:schemeClr val="tx1"/>
                </a:solidFill>
                <a:sym typeface="+mn-ea"/>
              </a:rPr>
              <a:t>оптоволоконный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)</a:t>
            </a:r>
            <a:r>
              <a:rPr lang="ru-RU" altLang="en-US" sz="2500">
                <a:solidFill>
                  <a:schemeClr val="tx1"/>
                </a:solidFill>
                <a:sym typeface="+mn-ea"/>
              </a:rPr>
              <a:t>,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 </a:t>
            </a:r>
            <a:r>
              <a:rPr lang="ru-RU" altLang="en-US" sz="2500">
                <a:solidFill>
                  <a:schemeClr val="tx1"/>
                </a:solidFill>
                <a:sym typeface="+mn-ea"/>
              </a:rPr>
              <a:t>л</a:t>
            </a:r>
            <a:r>
              <a:rPr lang="en-US" altLang="en-US" sz="2500">
                <a:solidFill>
                  <a:schemeClr val="tx1"/>
                </a:solidFill>
                <a:sym typeface="+mn-ea"/>
              </a:rPr>
              <a:t>исты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2500">
                <a:solidFill>
                  <a:schemeClr val="tx1"/>
                </a:solidFill>
                <a:sym typeface="+mn-ea"/>
              </a:rPr>
              <a:t>фанеры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, </a:t>
            </a:r>
            <a:r>
              <a:rPr lang="en-US" altLang="en-US" sz="2500">
                <a:solidFill>
                  <a:schemeClr val="tx1"/>
                </a:solidFill>
                <a:sym typeface="+mn-ea"/>
              </a:rPr>
              <a:t>акрила</a:t>
            </a:r>
            <a:r>
              <a:rPr lang="en-US" altLang="ru-RU" sz="2500">
                <a:solidFill>
                  <a:schemeClr val="tx1"/>
                </a:solidFill>
                <a:sym typeface="+mn-ea"/>
              </a:rPr>
              <a:t>.</a:t>
            </a:r>
          </a:p>
          <a:p>
            <a:pPr marL="148590" indent="0">
              <a:buNone/>
            </a:pPr>
            <a:r>
              <a:rPr lang="en-US" altLang="en-US" sz="2500" b="1">
                <a:solidFill>
                  <a:schemeClr val="tx1"/>
                </a:solidFill>
              </a:rPr>
              <a:t>Ход</a:t>
            </a:r>
            <a:r>
              <a:rPr lang="en-US" altLang="ru-RU" sz="2500" b="1">
                <a:solidFill>
                  <a:schemeClr val="tx1"/>
                </a:solidFill>
              </a:rPr>
              <a:t> </a:t>
            </a:r>
            <a:r>
              <a:rPr lang="en-US" altLang="en-US" sz="2500" b="1">
                <a:solidFill>
                  <a:schemeClr val="tx1"/>
                </a:solidFill>
              </a:rPr>
              <a:t>мастер</a:t>
            </a:r>
            <a:r>
              <a:rPr lang="en-US" altLang="ru-RU" sz="2500" b="1">
                <a:solidFill>
                  <a:schemeClr val="tx1"/>
                </a:solidFill>
              </a:rPr>
              <a:t>‑</a:t>
            </a:r>
            <a:r>
              <a:rPr lang="en-US" altLang="en-US" sz="2500" b="1">
                <a:solidFill>
                  <a:schemeClr val="tx1"/>
                </a:solidFill>
              </a:rPr>
              <a:t>класса</a:t>
            </a:r>
          </a:p>
          <a:p>
            <a:pPr marL="148590" indent="0">
              <a:buNone/>
            </a:pPr>
            <a:r>
              <a:rPr lang="en-US" altLang="ru-RU" sz="2500">
                <a:solidFill>
                  <a:schemeClr val="tx1"/>
                </a:solidFill>
              </a:rPr>
              <a:t>1. </a:t>
            </a:r>
            <a:r>
              <a:rPr lang="en-US" altLang="en-US" sz="2500" b="1">
                <a:solidFill>
                  <a:schemeClr val="tx1"/>
                </a:solidFill>
              </a:rPr>
              <a:t>Вводная</a:t>
            </a:r>
            <a:r>
              <a:rPr lang="en-US" altLang="ru-RU" sz="2500" b="1">
                <a:solidFill>
                  <a:schemeClr val="tx1"/>
                </a:solidFill>
              </a:rPr>
              <a:t> </a:t>
            </a:r>
            <a:r>
              <a:rPr lang="en-US" altLang="en-US" sz="2500" b="1">
                <a:solidFill>
                  <a:schemeClr val="tx1"/>
                </a:solidFill>
              </a:rPr>
              <a:t>часть</a:t>
            </a:r>
            <a:r>
              <a:rPr lang="en-US" altLang="ru-RU" sz="2500" b="1">
                <a:solidFill>
                  <a:schemeClr val="tx1"/>
                </a:solidFill>
              </a:rPr>
              <a:t> (20 </a:t>
            </a:r>
            <a:r>
              <a:rPr lang="en-US" altLang="en-US" sz="2500" b="1">
                <a:solidFill>
                  <a:schemeClr val="tx1"/>
                </a:solidFill>
              </a:rPr>
              <a:t>мин</a:t>
            </a:r>
            <a:r>
              <a:rPr lang="en-US" altLang="ru-RU" sz="2500" b="1">
                <a:solidFill>
                  <a:schemeClr val="tx1"/>
                </a:solidFill>
              </a:rPr>
              <a:t>)</a:t>
            </a:r>
          </a:p>
          <a:p>
            <a:pPr marL="148590" indent="0">
              <a:buNone/>
            </a:pPr>
            <a:r>
              <a:rPr lang="en-US" altLang="en-US" sz="2500">
                <a:solidFill>
                  <a:schemeClr val="tx1"/>
                </a:solidFill>
              </a:rPr>
              <a:t>Приветствие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и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инструктаж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по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технике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безопасности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при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работе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с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ru-RU" altLang="en-US" sz="2500">
                <a:solidFill>
                  <a:schemeClr val="tx1"/>
                </a:solidFill>
              </a:rPr>
              <a:t>станком</a:t>
            </a:r>
            <a:r>
              <a:rPr lang="en-US" altLang="ru-RU" sz="2500">
                <a:solidFill>
                  <a:schemeClr val="tx1"/>
                </a:solidFill>
              </a:rPr>
              <a:t>.</a:t>
            </a:r>
          </a:p>
          <a:p>
            <a:pPr marL="148590" indent="0">
              <a:buNone/>
            </a:pPr>
            <a:r>
              <a:rPr lang="en-US" altLang="en-US" sz="2500">
                <a:solidFill>
                  <a:schemeClr val="tx1"/>
                </a:solidFill>
              </a:rPr>
              <a:t>Краткий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рассказ</a:t>
            </a:r>
            <a:r>
              <a:rPr lang="ru-RU" altLang="en-US" sz="2500">
                <a:solidFill>
                  <a:schemeClr val="tx1"/>
                </a:solidFill>
              </a:rPr>
              <a:t>про лазерные станки</a:t>
            </a:r>
            <a:r>
              <a:rPr lang="en-US" altLang="ru-RU" sz="2500">
                <a:solidFill>
                  <a:schemeClr val="tx1"/>
                </a:solidFill>
              </a:rPr>
              <a:t>: </a:t>
            </a:r>
            <a:r>
              <a:rPr lang="en-US" altLang="en-US" sz="2500">
                <a:solidFill>
                  <a:schemeClr val="tx1"/>
                </a:solidFill>
              </a:rPr>
              <a:t>где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применяются</a:t>
            </a:r>
            <a:r>
              <a:rPr lang="ru-RU" altLang="en-US" sz="2500">
                <a:solidFill>
                  <a:schemeClr val="tx1"/>
                </a:solidFill>
              </a:rPr>
              <a:t>,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чем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занимаются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операторы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и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ru-RU" altLang="en-US" sz="2500">
                <a:solidFill>
                  <a:schemeClr val="tx1"/>
                </a:solidFill>
              </a:rPr>
              <a:t>т.д</a:t>
            </a:r>
            <a:r>
              <a:rPr lang="en-US" altLang="ru-RU" sz="2500">
                <a:solidFill>
                  <a:schemeClr val="tx1"/>
                </a:solidFill>
              </a:rPr>
              <a:t>.</a:t>
            </a:r>
          </a:p>
          <a:p>
            <a:pPr marL="148590" indent="0">
              <a:buNone/>
            </a:pPr>
            <a:r>
              <a:rPr lang="en-US" altLang="en-US" sz="2500">
                <a:solidFill>
                  <a:schemeClr val="tx1"/>
                </a:solidFill>
              </a:rPr>
              <a:t>Демонстрация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ru-RU" altLang="en-US" sz="2500">
                <a:solidFill>
                  <a:schemeClr val="tx1"/>
                </a:solidFill>
              </a:rPr>
              <a:t>станка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и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разных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типов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ru-RU" altLang="en-US" sz="2500">
                <a:solidFill>
                  <a:schemeClr val="tx1"/>
                </a:solidFill>
              </a:rPr>
              <a:t>материалов</a:t>
            </a:r>
            <a:r>
              <a:rPr lang="en-US" altLang="ru-RU" sz="2500">
                <a:solidFill>
                  <a:schemeClr val="tx1"/>
                </a:solidFill>
              </a:rPr>
              <a:t>: </a:t>
            </a:r>
            <a:r>
              <a:rPr lang="ru-RU" altLang="en-US" sz="2500">
                <a:solidFill>
                  <a:schemeClr val="tx1"/>
                </a:solidFill>
              </a:rPr>
              <a:t>процесс показа резки и гравировки материалов для оценки скорости</a:t>
            </a:r>
            <a:r>
              <a:rPr lang="en-US" altLang="ru-RU" sz="2500">
                <a:solidFill>
                  <a:schemeClr val="tx1"/>
                </a:solidFill>
              </a:rPr>
              <a:t>,</a:t>
            </a:r>
            <a:r>
              <a:rPr lang="ru-RU" altLang="en-US" sz="2500">
                <a:solidFill>
                  <a:schemeClr val="tx1"/>
                </a:solidFill>
              </a:rPr>
              <a:t> точности и качества</a:t>
            </a:r>
            <a:r>
              <a:rPr lang="en-US" altLang="ru-RU" sz="2500">
                <a:solidFill>
                  <a:schemeClr val="tx1"/>
                </a:solidFill>
              </a:rPr>
              <a:t>.</a:t>
            </a:r>
          </a:p>
          <a:p>
            <a:pPr marL="148590" indent="0">
              <a:buNone/>
            </a:pPr>
            <a:r>
              <a:rPr lang="en-US" altLang="en-US" sz="2500">
                <a:solidFill>
                  <a:schemeClr val="tx1"/>
                </a:solidFill>
              </a:rPr>
              <a:t>Обзор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пульта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управления</a:t>
            </a:r>
            <a:r>
              <a:rPr lang="en-US" altLang="ru-RU" sz="2500">
                <a:solidFill>
                  <a:schemeClr val="tx1"/>
                </a:solidFill>
              </a:rPr>
              <a:t>: </a:t>
            </a:r>
            <a:r>
              <a:rPr lang="en-US" altLang="en-US" sz="2500">
                <a:solidFill>
                  <a:schemeClr val="tx1"/>
                </a:solidFill>
              </a:rPr>
              <a:t>основные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кнопки</a:t>
            </a:r>
            <a:r>
              <a:rPr lang="en-US" altLang="ru-RU" sz="2500">
                <a:solidFill>
                  <a:schemeClr val="tx1"/>
                </a:solidFill>
              </a:rPr>
              <a:t>, </a:t>
            </a:r>
            <a:r>
              <a:rPr lang="en-US" altLang="en-US" sz="2500">
                <a:solidFill>
                  <a:schemeClr val="tx1"/>
                </a:solidFill>
              </a:rPr>
              <a:t>режимы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работы</a:t>
            </a:r>
            <a:r>
              <a:rPr lang="en-US" altLang="ru-RU" sz="2500">
                <a:solidFill>
                  <a:schemeClr val="tx1"/>
                </a:solidFill>
              </a:rPr>
              <a:t> (</a:t>
            </a:r>
            <a:r>
              <a:rPr lang="en-US" altLang="en-US" sz="2500">
                <a:solidFill>
                  <a:schemeClr val="tx1"/>
                </a:solidFill>
              </a:rPr>
              <a:t>ручной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режим</a:t>
            </a:r>
            <a:r>
              <a:rPr lang="en-US" altLang="ru-RU" sz="2500">
                <a:solidFill>
                  <a:schemeClr val="tx1"/>
                </a:solidFill>
              </a:rPr>
              <a:t>, </a:t>
            </a:r>
            <a:r>
              <a:rPr lang="en-US" altLang="en-US" sz="2500">
                <a:solidFill>
                  <a:schemeClr val="tx1"/>
                </a:solidFill>
              </a:rPr>
              <a:t>автоматический</a:t>
            </a:r>
            <a:r>
              <a:rPr lang="en-US" altLang="ru-RU" sz="2500">
                <a:solidFill>
                  <a:schemeClr val="tx1"/>
                </a:solidFill>
              </a:rPr>
              <a:t>),</a:t>
            </a:r>
          </a:p>
          <a:p>
            <a:pPr marL="148590" indent="0">
              <a:buNone/>
            </a:pPr>
            <a:r>
              <a:rPr lang="en-US" altLang="ru-RU" sz="2500" b="1">
                <a:solidFill>
                  <a:schemeClr val="tx1"/>
                </a:solidFill>
              </a:rPr>
              <a:t>2.</a:t>
            </a:r>
            <a:r>
              <a:rPr lang="en-US" altLang="en-US" sz="2500" b="1">
                <a:solidFill>
                  <a:schemeClr val="tx1"/>
                </a:solidFill>
              </a:rPr>
              <a:t>Демонстрационная</a:t>
            </a:r>
            <a:r>
              <a:rPr lang="en-US" altLang="ru-RU" sz="2500" b="1">
                <a:solidFill>
                  <a:schemeClr val="tx1"/>
                </a:solidFill>
              </a:rPr>
              <a:t> </a:t>
            </a:r>
            <a:r>
              <a:rPr lang="en-US" altLang="en-US" sz="2500" b="1">
                <a:solidFill>
                  <a:schemeClr val="tx1"/>
                </a:solidFill>
              </a:rPr>
              <a:t>часть</a:t>
            </a:r>
            <a:r>
              <a:rPr lang="en-US" altLang="ru-RU" sz="2500" b="1">
                <a:solidFill>
                  <a:schemeClr val="tx1"/>
                </a:solidFill>
              </a:rPr>
              <a:t> (20 </a:t>
            </a:r>
            <a:r>
              <a:rPr lang="en-US" altLang="en-US" sz="2500" b="1">
                <a:solidFill>
                  <a:schemeClr val="tx1"/>
                </a:solidFill>
              </a:rPr>
              <a:t>мин</a:t>
            </a:r>
            <a:r>
              <a:rPr lang="en-US" altLang="ru-RU" sz="2500" b="1">
                <a:solidFill>
                  <a:schemeClr val="tx1"/>
                </a:solidFill>
              </a:rPr>
              <a:t>)</a:t>
            </a:r>
          </a:p>
          <a:p>
            <a:pPr marL="148590" indent="0">
              <a:buNone/>
            </a:pPr>
            <a:r>
              <a:rPr lang="en-US" altLang="en-US" sz="2500">
                <a:solidFill>
                  <a:schemeClr val="tx1"/>
                </a:solidFill>
              </a:rPr>
              <a:t>Запуск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готовой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программы</a:t>
            </a:r>
            <a:r>
              <a:rPr lang="en-US" altLang="ru-RU" sz="2500">
                <a:solidFill>
                  <a:schemeClr val="tx1"/>
                </a:solidFill>
              </a:rPr>
              <a:t>:</a:t>
            </a:r>
            <a:r>
              <a:rPr lang="ru-RU" altLang="en-US" sz="2500">
                <a:solidFill>
                  <a:schemeClr val="tx1"/>
                </a:solidFill>
              </a:rPr>
              <a:t> станок начинает работу и лазерная головка перемещается по осями </a:t>
            </a:r>
            <a:r>
              <a:rPr lang="en-US" altLang="en-US" sz="2500">
                <a:solidFill>
                  <a:schemeClr val="tx1"/>
                </a:solidFill>
              </a:rPr>
              <a:t>X </a:t>
            </a:r>
            <a:r>
              <a:rPr lang="ru-RU" altLang="en-US" sz="2500">
                <a:solidFill>
                  <a:schemeClr val="tx1"/>
                </a:solidFill>
              </a:rPr>
              <a:t>и</a:t>
            </a:r>
            <a:r>
              <a:rPr lang="en-US" altLang="en-US" sz="2500">
                <a:solidFill>
                  <a:schemeClr val="tx1"/>
                </a:solidFill>
              </a:rPr>
              <a:t> Y</a:t>
            </a:r>
            <a:r>
              <a:rPr lang="ru-RU" altLang="en-US" sz="2500">
                <a:solidFill>
                  <a:schemeClr val="tx1"/>
                </a:solidFill>
              </a:rPr>
              <a:t>, следуя контуру макета</a:t>
            </a:r>
            <a:r>
              <a:rPr lang="en-US" altLang="ru-RU" sz="2500">
                <a:solidFill>
                  <a:schemeClr val="tx1"/>
                </a:solidFill>
              </a:rPr>
              <a:t> </a:t>
            </a:r>
          </a:p>
          <a:p>
            <a:pPr marL="148590" indent="0">
              <a:buNone/>
            </a:pPr>
            <a:endParaRPr lang="en-US" altLang="ru-RU" sz="25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62635" y="157480"/>
            <a:ext cx="10353675" cy="6700520"/>
          </a:xfrm>
        </p:spPr>
        <p:txBody>
          <a:bodyPr>
            <a:normAutofit fontScale="92500"/>
          </a:bodyPr>
          <a:lstStyle/>
          <a:p>
            <a:pPr marL="148590" indent="0">
              <a:buNone/>
            </a:pPr>
            <a:r>
              <a:rPr lang="en-US" altLang="ru-RU">
                <a:solidFill>
                  <a:schemeClr val="tx1"/>
                </a:solidFill>
              </a:rPr>
              <a:t>3. </a:t>
            </a:r>
            <a:r>
              <a:rPr lang="en-US" altLang="en-US" b="1">
                <a:solidFill>
                  <a:schemeClr val="tx1"/>
                </a:solidFill>
              </a:rPr>
              <a:t>Практическая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часть</a:t>
            </a:r>
            <a:r>
              <a:rPr lang="en-US" altLang="ru-RU" b="1">
                <a:solidFill>
                  <a:schemeClr val="tx1"/>
                </a:solidFill>
              </a:rPr>
              <a:t>: </a:t>
            </a:r>
            <a:r>
              <a:rPr lang="en-US" altLang="en-US" b="1">
                <a:solidFill>
                  <a:schemeClr val="tx1"/>
                </a:solidFill>
              </a:rPr>
              <a:t>программируем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перемещение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коробки</a:t>
            </a:r>
            <a:r>
              <a:rPr lang="en-US" altLang="ru-RU" b="1">
                <a:solidFill>
                  <a:schemeClr val="tx1"/>
                </a:solidFill>
              </a:rPr>
              <a:t> (50 </a:t>
            </a:r>
            <a:r>
              <a:rPr lang="en-US" altLang="en-US" b="1">
                <a:solidFill>
                  <a:schemeClr val="tx1"/>
                </a:solidFill>
              </a:rPr>
              <a:t>мин</a:t>
            </a:r>
            <a:r>
              <a:rPr lang="en-US" altLang="ru-RU" b="1">
                <a:solidFill>
                  <a:schemeClr val="tx1"/>
                </a:solidFill>
              </a:rPr>
              <a:t>)</a:t>
            </a:r>
          </a:p>
          <a:p>
            <a:pPr marL="148590" indent="0">
              <a:buNone/>
            </a:pPr>
            <a:r>
              <a:rPr lang="en-US" altLang="en-US" b="1">
                <a:solidFill>
                  <a:schemeClr val="tx1"/>
                </a:solidFill>
              </a:rPr>
              <a:t>Шаг</a:t>
            </a:r>
            <a:r>
              <a:rPr lang="en-US" altLang="ru-RU" b="1">
                <a:solidFill>
                  <a:schemeClr val="tx1"/>
                </a:solidFill>
              </a:rPr>
              <a:t> 1</a:t>
            </a:r>
            <a:r>
              <a:rPr lang="en-US" altLang="ru-RU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Участники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под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руководством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ведущего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вручную</a:t>
            </a:r>
            <a:r>
              <a:rPr lang="en-US" altLang="ru-RU">
                <a:solidFill>
                  <a:schemeClr val="tx1"/>
                </a:solidFill>
              </a:rPr>
              <a:t> (</a:t>
            </a:r>
            <a:r>
              <a:rPr lang="en-US" altLang="en-US">
                <a:solidFill>
                  <a:schemeClr val="tx1"/>
                </a:solidFill>
              </a:rPr>
              <a:t>с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пульта</a:t>
            </a:r>
            <a:r>
              <a:rPr lang="ru-RU" altLang="en-US">
                <a:solidFill>
                  <a:schemeClr val="tx1"/>
                </a:solidFill>
              </a:rPr>
              <a:t> или стрелками в программе</a:t>
            </a:r>
            <a:r>
              <a:rPr lang="en-US" altLang="ru-RU">
                <a:solidFill>
                  <a:schemeClr val="tx1"/>
                </a:solidFill>
              </a:rPr>
              <a:t>) </a:t>
            </a:r>
            <a:r>
              <a:rPr lang="en-US" altLang="en-US">
                <a:solidFill>
                  <a:schemeClr val="tx1"/>
                </a:solidFill>
              </a:rPr>
              <a:t>перемещают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лазерную головку в начальную точку</a:t>
            </a:r>
            <a:r>
              <a:rPr lang="en-US" altLang="ru-RU">
                <a:solidFill>
                  <a:schemeClr val="tx1"/>
                </a:solidFill>
              </a:rPr>
              <a:t>:</a:t>
            </a:r>
            <a:br>
              <a:rPr lang="en-US" altLang="ru-RU">
                <a:solidFill>
                  <a:schemeClr val="tx1"/>
                </a:solidFill>
              </a:rPr>
            </a:br>
            <a:r>
              <a:rPr lang="ru-RU" altLang="en-US">
                <a:solidFill>
                  <a:schemeClr val="tx1"/>
                </a:solidFill>
              </a:rPr>
              <a:t>выставить точку откуда лазер начнет работу,с помощью колибровки выствить точное растояние от головки до материала.</a:t>
            </a:r>
            <a:endParaRPr lang="en-US" altLang="ru-RU">
              <a:solidFill>
                <a:schemeClr val="tx1"/>
              </a:solidFill>
            </a:endParaRPr>
          </a:p>
          <a:p>
            <a:pPr marL="148590" indent="0">
              <a:buNone/>
            </a:pPr>
            <a:r>
              <a:rPr lang="en-US" altLang="en-US" b="1">
                <a:solidFill>
                  <a:schemeClr val="tx1"/>
                </a:solidFill>
              </a:rPr>
              <a:t>Шаг</a:t>
            </a:r>
            <a:r>
              <a:rPr lang="en-US" altLang="ru-RU" b="1">
                <a:solidFill>
                  <a:schemeClr val="tx1"/>
                </a:solidFill>
              </a:rPr>
              <a:t> 2.</a:t>
            </a:r>
            <a:r>
              <a:rPr lang="ru-RU" altLang="en-US">
                <a:solidFill>
                  <a:schemeClr val="tx1"/>
                </a:solidFill>
              </a:rPr>
              <a:t>Нстройка параметров</a:t>
            </a:r>
            <a:r>
              <a:rPr lang="en-US" altLang="ru-RU">
                <a:solidFill>
                  <a:schemeClr val="tx1"/>
                </a:solidFill>
              </a:rPr>
              <a:t>: </a:t>
            </a:r>
            <a:r>
              <a:rPr lang="ru-RU" altLang="en-US">
                <a:solidFill>
                  <a:schemeClr val="tx1"/>
                </a:solidFill>
              </a:rPr>
              <a:t>для каждого элемента макета задаются свои каманды, которые сатнок запомнит.</a:t>
            </a:r>
          </a:p>
          <a:p>
            <a:pPr marL="148590" indent="0">
              <a:buNone/>
            </a:pPr>
            <a:r>
              <a:rPr lang="en-US" altLang="en-US" b="1">
                <a:solidFill>
                  <a:schemeClr val="tx1"/>
                </a:solidFill>
              </a:rPr>
              <a:t>Шаг</a:t>
            </a:r>
            <a:r>
              <a:rPr lang="en-US" altLang="ru-RU" b="1">
                <a:solidFill>
                  <a:schemeClr val="tx1"/>
                </a:solidFill>
              </a:rPr>
              <a:t> 3</a:t>
            </a:r>
            <a:r>
              <a:rPr lang="en-US" altLang="ru-RU">
                <a:solidFill>
                  <a:schemeClr val="tx1"/>
                </a:solidFill>
              </a:rPr>
              <a:t>. </a:t>
            </a:r>
            <a:r>
              <a:rPr lang="ru-RU" altLang="en-US">
                <a:solidFill>
                  <a:schemeClr val="tx1"/>
                </a:solidFill>
              </a:rPr>
              <a:t>Запуск систем обеспечение и процесса</a:t>
            </a:r>
            <a:r>
              <a:rPr lang="en-US" altLang="en-US">
                <a:solidFill>
                  <a:schemeClr val="tx1"/>
                </a:solidFill>
              </a:rPr>
              <a:t>:</a:t>
            </a:r>
            <a:r>
              <a:rPr lang="ru-RU" altLang="en-US">
                <a:solidFill>
                  <a:schemeClr val="tx1"/>
                </a:solidFill>
              </a:rPr>
              <a:t> включение охлаждения и обдува, зупуск программы и наблюдение  за движением лазерной головы по заданным координатам.</a:t>
            </a:r>
          </a:p>
          <a:p>
            <a:pPr marL="148590" indent="0">
              <a:buNone/>
            </a:pPr>
            <a:r>
              <a:rPr lang="en-US" altLang="en-US" b="1">
                <a:solidFill>
                  <a:schemeClr val="tx1"/>
                </a:solidFill>
              </a:rPr>
              <a:t>Шаг</a:t>
            </a:r>
            <a:r>
              <a:rPr lang="en-US" altLang="ru-RU" b="1">
                <a:solidFill>
                  <a:schemeClr val="tx1"/>
                </a:solidFill>
              </a:rPr>
              <a:t> 4</a:t>
            </a:r>
            <a:r>
              <a:rPr lang="en-US" altLang="ru-RU">
                <a:solidFill>
                  <a:schemeClr val="tx1"/>
                </a:solidFill>
              </a:rPr>
              <a:t>. </a:t>
            </a:r>
            <a:r>
              <a:rPr lang="ru-RU" altLang="en-US">
                <a:solidFill>
                  <a:schemeClr val="tx1"/>
                </a:solidFill>
              </a:rPr>
              <a:t>Анализ результата и повторный цикл</a:t>
            </a:r>
            <a:r>
              <a:rPr lang="en-US" altLang="en-US">
                <a:solidFill>
                  <a:schemeClr val="tx1"/>
                </a:solidFill>
              </a:rPr>
              <a:t>:</a:t>
            </a:r>
          </a:p>
          <a:p>
            <a:pPr marL="148590" indent="0">
              <a:buNone/>
            </a:pPr>
            <a:r>
              <a:rPr lang="ru-RU" altLang="en-US">
                <a:solidFill>
                  <a:schemeClr val="tx1"/>
                </a:solidFill>
              </a:rPr>
              <a:t>если деталь не прорезалась или край слишком обуглен - корректируем параметры и попробуем снова.</a:t>
            </a:r>
            <a:endParaRPr lang="en-US" altLang="ru-RU">
              <a:solidFill>
                <a:schemeClr val="tx1"/>
              </a:solidFill>
            </a:endParaRPr>
          </a:p>
          <a:p>
            <a:pPr marL="148590" indent="0">
              <a:buNone/>
            </a:pPr>
            <a:r>
              <a:rPr lang="en-US" altLang="ru-RU" b="1">
                <a:solidFill>
                  <a:schemeClr val="tx1"/>
                </a:solidFill>
              </a:rPr>
              <a:t>4. </a:t>
            </a:r>
            <a:r>
              <a:rPr lang="en-US" altLang="en-US" b="1">
                <a:solidFill>
                  <a:schemeClr val="tx1"/>
                </a:solidFill>
              </a:rPr>
              <a:t>Заключительная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часть</a:t>
            </a:r>
            <a:r>
              <a:rPr lang="en-US" altLang="ru-RU" b="1">
                <a:solidFill>
                  <a:schemeClr val="tx1"/>
                </a:solidFill>
              </a:rPr>
              <a:t> (10 </a:t>
            </a:r>
            <a:r>
              <a:rPr lang="en-US" altLang="en-US" b="1">
                <a:solidFill>
                  <a:schemeClr val="tx1"/>
                </a:solidFill>
              </a:rPr>
              <a:t>мин</a:t>
            </a:r>
            <a:r>
              <a:rPr lang="en-US" altLang="ru-RU" b="1">
                <a:solidFill>
                  <a:schemeClr val="tx1"/>
                </a:solidFill>
              </a:rPr>
              <a:t>)</a:t>
            </a:r>
            <a:endParaRPr lang="en-US" altLang="ru-RU">
              <a:solidFill>
                <a:schemeClr val="tx1"/>
              </a:solidFill>
            </a:endParaRPr>
          </a:p>
          <a:p>
            <a:pPr marL="148590" indent="0">
              <a:buNone/>
            </a:pPr>
            <a:r>
              <a:rPr lang="en-US" altLang="en-US">
                <a:solidFill>
                  <a:schemeClr val="tx1"/>
                </a:solidFill>
              </a:rPr>
              <a:t>Вопросы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ответы</a:t>
            </a:r>
            <a:r>
              <a:rPr lang="en-US" altLang="ru-RU">
                <a:solidFill>
                  <a:schemeClr val="tx1"/>
                </a:solidFill>
              </a:rPr>
              <a:t>: </a:t>
            </a:r>
            <a:r>
              <a:rPr lang="en-US" altLang="en-US">
                <a:solidFill>
                  <a:schemeClr val="tx1"/>
                </a:solidFill>
              </a:rPr>
              <a:t>тяжело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ли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ловить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" altLang="en-US">
                <a:solidFill>
                  <a:schemeClr val="tx1"/>
                </a:solidFill>
              </a:rPr>
              <a:t>«</a:t>
            </a:r>
            <a:r>
              <a:rPr lang="en-US" altLang="en-US">
                <a:solidFill>
                  <a:schemeClr val="tx1"/>
                </a:solidFill>
              </a:rPr>
              <a:t>фокус</a:t>
            </a:r>
            <a:r>
              <a:rPr lang="" altLang="en-US">
                <a:solidFill>
                  <a:schemeClr val="tx1"/>
                </a:solidFill>
              </a:rPr>
              <a:t>»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чем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отличается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работа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дереву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работы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ru-RU" altLang="en-US">
                <a:solidFill>
                  <a:schemeClr val="tx1"/>
                </a:solidFill>
              </a:rPr>
              <a:t>металлу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сколько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стоит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такой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станок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для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домашней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мастерской</a:t>
            </a:r>
            <a:r>
              <a:rPr lang="en-US" altLang="ru-RU">
                <a:solidFill>
                  <a:schemeClr val="tx1"/>
                </a:solidFill>
              </a:rPr>
              <a:t>.</a:t>
            </a:r>
          </a:p>
          <a:p>
            <a:pPr marL="148590" indent="0">
              <a:buNone/>
            </a:pPr>
            <a:r>
              <a:rPr lang="en-US" altLang="en-US">
                <a:solidFill>
                  <a:schemeClr val="tx1"/>
                </a:solidFill>
              </a:rPr>
              <a:t>Обсуждение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увиденного</a:t>
            </a:r>
            <a:r>
              <a:rPr lang="en-US" altLang="ru-RU">
                <a:solidFill>
                  <a:schemeClr val="tx1"/>
                </a:solidFill>
              </a:rPr>
              <a:t>: </a:t>
            </a:r>
            <a:r>
              <a:rPr lang="en-US" altLang="en-US">
                <a:solidFill>
                  <a:schemeClr val="tx1"/>
                </a:solidFill>
              </a:rPr>
              <a:t>что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больше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впечатлило</a:t>
            </a:r>
            <a:r>
              <a:rPr lang="en-US" altLang="ru-RU">
                <a:solidFill>
                  <a:schemeClr val="tx1"/>
                </a:solidFill>
              </a:rPr>
              <a:t> — </a:t>
            </a:r>
            <a:r>
              <a:rPr lang="en-US" altLang="en-US">
                <a:solidFill>
                  <a:schemeClr val="tx1"/>
                </a:solidFill>
              </a:rPr>
              <a:t>скорость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гравировки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или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точность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реза</a:t>
            </a:r>
            <a:r>
              <a:rPr lang="en-US" altLang="ru-RU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0" y="2581276"/>
            <a:ext cx="4772026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412231"/>
            <a:ext cx="12192000" cy="44577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80"/>
          </a:p>
        </p:txBody>
      </p:sp>
      <p:sp>
        <p:nvSpPr>
          <p:cNvPr id="6" name="TextBox 5"/>
          <p:cNvSpPr txBox="1"/>
          <p:nvPr/>
        </p:nvSpPr>
        <p:spPr>
          <a:xfrm>
            <a:off x="1844040" y="5528311"/>
            <a:ext cx="8503920" cy="3508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altLang="ru-RU" sz="168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anose="020B0604030504040204" pitchFamily="34" charset="0"/>
              </a:rPr>
              <a:t>Спасибо</a:t>
            </a:r>
            <a:r>
              <a:rPr lang="en-US" altLang="ru-RU" sz="168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anose="020B0604030504040204" pitchFamily="34" charset="0"/>
              </a:rPr>
              <a:t> </a:t>
            </a:r>
            <a:r>
              <a:rPr lang="ru-RU" altLang="ru-RU" sz="168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anose="020B0604030504040204" pitchFamily="34" charset="0"/>
              </a:rPr>
              <a:t>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анецVTI">
  <a:themeElements>
    <a:clrScheme name="Coffee">
      <a:dk1>
        <a:srgbClr val="000000"/>
      </a:dk1>
      <a:lt1>
        <a:srgbClr val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Широкоэкранный</PresentationFormat>
  <Paragraphs>62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Noto Sans Symbols</vt:lpstr>
      <vt:lpstr>Sorts Mill Goudy</vt:lpstr>
      <vt:lpstr>Times New Roman</vt:lpstr>
      <vt:lpstr>Trebuchet MS</vt:lpstr>
      <vt:lpstr>СланецVTI</vt:lpstr>
      <vt:lpstr>Тема Office</vt:lpstr>
      <vt:lpstr>Презентация PowerPoint</vt:lpstr>
      <vt:lpstr>Члены команды</vt:lpstr>
      <vt:lpstr>Проблема. </vt:lpstr>
      <vt:lpstr>Цель. Задача. </vt:lpstr>
      <vt:lpstr>Решение проблемы</vt:lpstr>
      <vt:lpstr>Ресурсы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корректирующему воздействию миграционных установок в Великом Новгороде</dc:title>
  <dc:creator>user</dc:creator>
  <cp:lastModifiedBy>dnk_novsu@novsu.ru</cp:lastModifiedBy>
  <cp:revision>457</cp:revision>
  <dcterms:created xsi:type="dcterms:W3CDTF">2026-03-22T17:05:04Z</dcterms:created>
  <dcterms:modified xsi:type="dcterms:W3CDTF">2026-03-22T19:40:57Z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480D6BF7731C4B3B86C7D54D9B6ABF4B_13</vt:lpwstr>
  </property>
  <property fmtid="{D5CDD505-2E9C-101B-9397-08002B2CF9AE}" pid="3" name="KSOProductBuildVer">
    <vt:lpwstr>1049-12.2.0.23196</vt:lpwstr>
  </property>
</Properties>
</file>