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5"/>
    <p:sldMasterId id="214748367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54CD2CD-AE55-4B64-9B55-34DF29E87542}">
  <a:tblStyle styleId="{054CD2CD-AE55-4B64-9B55-34DF29E875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4D8A882-9289-411D-BFBC-691157193D0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9" name="Google Shape;19;p4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9" name="Google Shape;2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8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6" name="Google Shape;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/>
          <p:nvPr/>
        </p:nvSpPr>
        <p:spPr>
          <a:xfrm flipH="1" rot="10800000">
            <a:off x="5224661" y="0"/>
            <a:ext cx="39192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" name="Google Shape;10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8759" y="457294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3" name="Google Shape;10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44079" y="458745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4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Кольцо здоровья</a:t>
            </a:r>
            <a:endParaRPr sz="3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24"/>
          <p:cNvSpPr txBox="1"/>
          <p:nvPr>
            <p:ph idx="1" type="body"/>
          </p:nvPr>
        </p:nvSpPr>
        <p:spPr>
          <a:xfrm>
            <a:off x="456818" y="2340281"/>
            <a:ext cx="3825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>
                <a:latin typeface="Trebuchet MS"/>
                <a:ea typeface="Trebuchet MS"/>
                <a:cs typeface="Trebuchet MS"/>
                <a:sym typeface="Trebuchet MS"/>
              </a:rPr>
              <a:t>Овчинникова Дарья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>
                <a:latin typeface="Trebuchet MS"/>
                <a:ea typeface="Trebuchet MS"/>
                <a:cs typeface="Trebuchet MS"/>
                <a:sym typeface="Trebuchet MS"/>
              </a:rPr>
              <a:t>3 курс, медицинская биохимия, группа 4104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24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24"/>
          <p:cNvSpPr/>
          <p:nvPr/>
        </p:nvSpPr>
        <p:spPr>
          <a:xfrm>
            <a:off x="8057357" y="1098450"/>
            <a:ext cx="1086600" cy="4045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24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9" name="Google Shape;10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5530" y="254923"/>
            <a:ext cx="750525" cy="58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4"/>
          <p:cNvPicPr preferRelativeResize="0"/>
          <p:nvPr/>
        </p:nvPicPr>
        <p:blipFill rotWithShape="1">
          <a:blip r:embed="rId6">
            <a:alphaModFix/>
          </a:blip>
          <a:srcRect b="35484" l="0" r="0" t="37029"/>
          <a:stretch/>
        </p:blipFill>
        <p:spPr>
          <a:xfrm>
            <a:off x="456836" y="221293"/>
            <a:ext cx="2790031" cy="764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4"/>
          <p:cNvSpPr/>
          <p:nvPr/>
        </p:nvSpPr>
        <p:spPr>
          <a:xfrm>
            <a:off x="5224519" y="4055504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24"/>
          <p:cNvSpPr/>
          <p:nvPr/>
        </p:nvSpPr>
        <p:spPr>
          <a:xfrm>
            <a:off x="5212699" y="1098450"/>
            <a:ext cx="2832599" cy="29464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" name="Google Shape;113;p24"/>
          <p:cNvSpPr txBox="1"/>
          <p:nvPr/>
        </p:nvSpPr>
        <p:spPr>
          <a:xfrm>
            <a:off x="0" y="3666053"/>
            <a:ext cx="51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25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25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1" name="Google Shape;121;p25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" name="Google Shape;12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5"/>
          <p:cNvSpPr/>
          <p:nvPr/>
        </p:nvSpPr>
        <p:spPr>
          <a:xfrm>
            <a:off x="7229232" y="263471"/>
            <a:ext cx="287446" cy="48799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5" name="Google Shape;125;p25"/>
          <p:cNvSpPr txBox="1"/>
          <p:nvPr/>
        </p:nvSpPr>
        <p:spPr>
          <a:xfrm>
            <a:off x="401725" y="1471452"/>
            <a:ext cx="64380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В медицине есть понятие “золотого часа”. если в течение первых 60 минут раненому оказать необходимую медицинскую помощь, то выживаемость составляет 90%. Если помощь оказывается через 2 часа, то выживает лишь 10%.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В России каждый </a:t>
            </a: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четвертый</a:t>
            </a: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 пожилой человек </a:t>
            </a: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живет</a:t>
            </a: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 один, и при возникновении экстренных случаев (потеря сознания, судороги, травма) не в состоянии вызвать скорую, что уменьшает шансы не только на полное восстановление, но и на сохранение жизни.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p25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27" name="Google Shape;127;p25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8" name="Google Shape;128;p2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9" name="Google Shape;129;p2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0" name="Google Shape;130;p2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33" name="Google Shape;13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6" name="Google Shape;13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4225" y="2836450"/>
            <a:ext cx="3882249" cy="230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ЦЕЛЕВАЯ АУДИТОРИЯ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2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2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2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8" name="Google Shape;148;p2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 txBox="1"/>
          <p:nvPr/>
        </p:nvSpPr>
        <p:spPr>
          <a:xfrm>
            <a:off x="401725" y="1627766"/>
            <a:ext cx="64476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6985" lvl="0" marL="168529" marR="37585" rtl="0" algn="l">
              <a:lnSpc>
                <a:spcPct val="99960"/>
              </a:lnSpc>
              <a:spcBef>
                <a:spcPts val="33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-RU" sz="17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7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Люди, имеющие серьезные проблемы со здоровьем и не имеющие родственников, живущих рядом, а также те, кто беспокоится о здоровье родственников, живущих слишком далеко</a:t>
            </a:r>
            <a:endParaRPr sz="17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t/>
            </a:r>
            <a:endParaRPr i="1"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1144579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ПРОБЛЕМА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456816" y="1430645"/>
            <a:ext cx="6447600" cy="8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Необходимость в своевременном оказании медицинской помощи и доставки раненого в медицинское учреждение</a:t>
            </a:r>
            <a:endParaRPr sz="16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" name="Google Shape;162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3" name="Google Shape;163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type="title"/>
          </p:nvPr>
        </p:nvSpPr>
        <p:spPr>
          <a:xfrm>
            <a:off x="1144571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401725" y="1270135"/>
            <a:ext cx="809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79" name="Google Shape;179;p28"/>
          <p:cNvGraphicFramePr/>
          <p:nvPr/>
        </p:nvGraphicFramePr>
        <p:xfrm>
          <a:off x="751375" y="2172913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{054CD2CD-AE55-4B64-9B55-34DF29E87542}</a:tableStyleId>
              </a:tblPr>
              <a:tblGrid>
                <a:gridCol w="5776500"/>
              </a:tblGrid>
              <a:tr h="11365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Кольцо здоровья - это у</a:t>
                      </a:r>
                      <a:r>
                        <a:rPr lang="ru-RU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стройство для считывания информации о состоянии здоровья и экстренного вызова скорой медицинской помощи при возникновении состояния угрожающего жизни и здоровью человека, благодаря небольшому размеру и водонепроницаемости его можно носить при любых обстоятельствах.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ЦЕННОСТНОЕ ПРЕДЛОЖЕНИЕ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401716" y="4358349"/>
            <a:ext cx="809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4" name="Google Shape;194;p29"/>
          <p:cNvSpPr txBox="1"/>
          <p:nvPr/>
        </p:nvSpPr>
        <p:spPr>
          <a:xfrm>
            <a:off x="1357144" y="1065947"/>
            <a:ext cx="5118900" cy="43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Мы, компания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кольцо здоровья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помогаем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одиноко живущим пожилым и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тяжелобольным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людям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в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своевременном вызове скорой медицинской помощи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реша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ть проблему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низкой выживаемости из-за несвоевременного оказания медицинской помощи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с помощью </a:t>
            </a:r>
            <a:r>
              <a:rPr lang="ru-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в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ысокоточных и высокочувствительных датчиков, качественными GPS и системой беспроводной сети.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и получа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ем: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- своевременное оказание необходимой первой медицинской помощи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-правильный подбор дальнейшего лечения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-повышение шансов на полное выздоровление пациентов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КОНКУРЕНТЫ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401716" y="4181377"/>
            <a:ext cx="8094194" cy="962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Пояснение к слайду: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Сравните своё решение с решением конкурентов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Какие основные преимущества вашего решения перед решениями конкурентов?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Какие основные недостатки вашего решения перед решениями конкурентов?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В чём ключевое отличие между вашем решением и решениями конкурентов?</a:t>
            </a:r>
            <a:endParaRPr/>
          </a:p>
        </p:txBody>
      </p:sp>
      <p:graphicFrame>
        <p:nvGraphicFramePr>
          <p:cNvPr id="207" name="Google Shape;207;p30"/>
          <p:cNvGraphicFramePr/>
          <p:nvPr/>
        </p:nvGraphicFramePr>
        <p:xfrm>
          <a:off x="401715" y="204540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{94D8A882-9289-411D-BFBC-691157193D0F}</a:tableStyleId>
              </a:tblPr>
              <a:tblGrid>
                <a:gridCol w="1272100"/>
                <a:gridCol w="1402600"/>
                <a:gridCol w="2059225"/>
                <a:gridCol w="1577975"/>
                <a:gridCol w="15779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Наше решение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Конкурент 1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Конкурент 2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Конкурент х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 х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8" name="Google Shape;208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9" name="Google Shape;20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0" name="Google Shape;220;p3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1" name="Google Shape;22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1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РЫНОК</a:t>
            </a:r>
            <a:endParaRPr/>
          </a:p>
        </p:txBody>
      </p:sp>
      <p:sp>
        <p:nvSpPr>
          <p:cNvPr id="223" name="Google Shape;223;p31"/>
          <p:cNvSpPr txBox="1"/>
          <p:nvPr/>
        </p:nvSpPr>
        <p:spPr>
          <a:xfrm>
            <a:off x="297550" y="1380257"/>
            <a:ext cx="809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B2C </a:t>
            </a:r>
            <a:br>
              <a:rPr lang="ru-RU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Пожилые и тяжелобольные одиноко живущие люди</a:t>
            </a:r>
            <a:endParaRPr sz="1600" u="none" cap="none" strike="noStrik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3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5" name="Google Shape;23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2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БИЗНЕС-МОДЕЛЬ</a:t>
            </a:r>
            <a:endParaRPr/>
          </a:p>
        </p:txBody>
      </p:sp>
      <p:sp>
        <p:nvSpPr>
          <p:cNvPr id="237" name="Google Shape;237;p32"/>
          <p:cNvSpPr txBox="1"/>
          <p:nvPr/>
        </p:nvSpPr>
        <p:spPr>
          <a:xfrm>
            <a:off x="206416" y="1527156"/>
            <a:ext cx="8094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Прибыль  будет получена за счёт продаж устройства, кроме того будет разработано специальное платное приложение, которое будет отправлять информацию с кольца на привязанный телефон. 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ТЕКУЩИЕ РЕЗУЛЬТАТЫ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8" name="Google Shape;24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0" name="Google Shape;25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3"/>
          <p:cNvSpPr txBox="1"/>
          <p:nvPr/>
        </p:nvSpPr>
        <p:spPr>
          <a:xfrm>
            <a:off x="401716" y="4328479"/>
            <a:ext cx="6447677" cy="825625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Пояснения к слайду: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Постарайтесь оцифровать все результаты, добавить больше конкретики и фактуры</a:t>
            </a:r>
            <a:endParaRPr/>
          </a:p>
        </p:txBody>
      </p:sp>
      <p:sp>
        <p:nvSpPr>
          <p:cNvPr id="252" name="Google Shape;252;p33"/>
          <p:cNvSpPr txBox="1"/>
          <p:nvPr>
            <p:ph idx="1" type="body"/>
          </p:nvPr>
        </p:nvSpPr>
        <p:spPr>
          <a:xfrm>
            <a:off x="1144589" y="1433725"/>
            <a:ext cx="5403445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1.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2.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3.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4.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5.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8" name="Google Shape;25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0" name="Google Shape;26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1" name="Google Shape;26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2" name="Google Shape;26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3" name="Google Shape;263;p3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4" name="Google Shape;26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4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КОМАНДА СТАРТАПА</a:t>
            </a:r>
            <a:endParaRPr/>
          </a:p>
        </p:txBody>
      </p:sp>
      <p:sp>
        <p:nvSpPr>
          <p:cNvPr id="266" name="Google Shape;266;p34"/>
          <p:cNvSpPr txBox="1"/>
          <p:nvPr/>
        </p:nvSpPr>
        <p:spPr>
          <a:xfrm>
            <a:off x="401716" y="4545668"/>
            <a:ext cx="8094194" cy="608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Пояснение к слайду: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Укажите ФИО, роль и фотографию участников стартап-проекта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ru-RU" sz="10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Почему эта команда сможет справиться с задачей по созданию продукта?</a:t>
            </a:r>
            <a:endParaRPr/>
          </a:p>
        </p:txBody>
      </p:sp>
      <p:sp>
        <p:nvSpPr>
          <p:cNvPr id="267" name="Google Shape;267;p34"/>
          <p:cNvSpPr/>
          <p:nvPr/>
        </p:nvSpPr>
        <p:spPr>
          <a:xfrm>
            <a:off x="530721" y="1642820"/>
            <a:ext cx="1189591" cy="1263112"/>
          </a:xfrm>
          <a:prstGeom prst="rect">
            <a:avLst/>
          </a:prstGeom>
          <a:solidFill>
            <a:srgbClr val="8F00FF"/>
          </a:solidFill>
          <a:ln cap="flat" cmpd="sng" w="25400">
            <a:solidFill>
              <a:srgbClr val="694B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/>
          </a:p>
        </p:txBody>
      </p:sp>
      <p:sp>
        <p:nvSpPr>
          <p:cNvPr id="268" name="Google Shape;268;p34"/>
          <p:cNvSpPr txBox="1"/>
          <p:nvPr/>
        </p:nvSpPr>
        <p:spPr>
          <a:xfrm>
            <a:off x="532006" y="2905932"/>
            <a:ext cx="1369758" cy="660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ФИО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Роль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Компетенции</a:t>
            </a:r>
            <a:endParaRPr b="0" i="0" sz="1100" u="none" cap="none" strike="noStrik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9" name="Google Shape;269;p34"/>
          <p:cNvSpPr/>
          <p:nvPr/>
        </p:nvSpPr>
        <p:spPr>
          <a:xfrm>
            <a:off x="2332174" y="1642820"/>
            <a:ext cx="1189591" cy="1263112"/>
          </a:xfrm>
          <a:prstGeom prst="rect">
            <a:avLst/>
          </a:prstGeom>
          <a:solidFill>
            <a:srgbClr val="8F00FF"/>
          </a:solidFill>
          <a:ln cap="flat" cmpd="sng" w="25400">
            <a:solidFill>
              <a:srgbClr val="694B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/>
          </a:p>
        </p:txBody>
      </p:sp>
      <p:sp>
        <p:nvSpPr>
          <p:cNvPr id="270" name="Google Shape;270;p34"/>
          <p:cNvSpPr txBox="1"/>
          <p:nvPr/>
        </p:nvSpPr>
        <p:spPr>
          <a:xfrm>
            <a:off x="2333459" y="2905932"/>
            <a:ext cx="1369758" cy="660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ФИО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Роль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Компетенции</a:t>
            </a:r>
            <a:endParaRPr b="0" i="0" sz="1100" u="none" cap="none" strike="noStrik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1" name="Google Shape;271;p34"/>
          <p:cNvSpPr/>
          <p:nvPr/>
        </p:nvSpPr>
        <p:spPr>
          <a:xfrm>
            <a:off x="3950890" y="1642820"/>
            <a:ext cx="1189591" cy="1263112"/>
          </a:xfrm>
          <a:prstGeom prst="rect">
            <a:avLst/>
          </a:prstGeom>
          <a:solidFill>
            <a:srgbClr val="8F00FF"/>
          </a:solidFill>
          <a:ln cap="flat" cmpd="sng" w="25400">
            <a:solidFill>
              <a:srgbClr val="694B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/>
          </a:p>
        </p:txBody>
      </p:sp>
      <p:sp>
        <p:nvSpPr>
          <p:cNvPr id="272" name="Google Shape;272;p34"/>
          <p:cNvSpPr txBox="1"/>
          <p:nvPr/>
        </p:nvSpPr>
        <p:spPr>
          <a:xfrm>
            <a:off x="3952175" y="2905932"/>
            <a:ext cx="1369758" cy="660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ФИО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Роль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1100" u="none" cap="none" strike="noStrike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Компетенции</a:t>
            </a:r>
            <a:endParaRPr b="0" i="0" sz="1100" u="none" cap="none" strike="noStrike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5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8" name="Google Shape;27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1" name="Google Shape;28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2" name="Google Shape;28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3" name="Google Shape;28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5" name="Google Shape;28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5"/>
          <p:cNvSpPr txBox="1"/>
          <p:nvPr/>
        </p:nvSpPr>
        <p:spPr>
          <a:xfrm>
            <a:off x="401716" y="4140904"/>
            <a:ext cx="64476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t/>
            </a:r>
            <a:endParaRPr/>
          </a:p>
        </p:txBody>
      </p:sp>
      <p:sp>
        <p:nvSpPr>
          <p:cNvPr id="287" name="Google Shape;287;p35"/>
          <p:cNvSpPr txBox="1"/>
          <p:nvPr>
            <p:ph idx="1" type="body"/>
          </p:nvPr>
        </p:nvSpPr>
        <p:spPr>
          <a:xfrm>
            <a:off x="1144589" y="1433725"/>
            <a:ext cx="5403445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693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1)Поиск спонсоров и получение грантов на реализацию 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651" lvl="0" marL="96393" marR="141852" rtl="0" algn="l">
              <a:lnSpc>
                <a:spcPct val="112455"/>
              </a:lnSpc>
              <a:spcBef>
                <a:spcPts val="183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2)Сбор (найм) команды инженеров и программистов для создания пробного устройства 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5460" lvl="0" marL="91821" marR="699011" rtl="0" algn="l">
              <a:lnSpc>
                <a:spcPct val="112455"/>
              </a:lnSpc>
              <a:spcBef>
                <a:spcPts val="58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3)Презентация данного устройства клиникам, домам престарелых, хосписам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5460" lvl="0" marL="91821" marR="699011" rtl="0" algn="l">
              <a:lnSpc>
                <a:spcPct val="112455"/>
              </a:lnSpc>
              <a:spcBef>
                <a:spcPts val="58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4) Тестирование пробного устройства 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5460" lvl="0" marL="91821" marR="699011" rtl="0" algn="l">
              <a:lnSpc>
                <a:spcPct val="112455"/>
              </a:lnSpc>
              <a:spcBef>
                <a:spcPts val="58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4)Создание готового устройства с отрегулированными датчиками и системой беспроводной сети 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8171" rtl="0" algn="l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5)Выпуск устройства и набор клиентской базы 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7536" rtl="0" algn="l">
              <a:lnSpc>
                <a:spcPct val="100000"/>
              </a:lnSpc>
              <a:spcBef>
                <a:spcPts val="183"/>
              </a:spcBef>
              <a:spcAft>
                <a:spcPts val="0"/>
              </a:spcAft>
              <a:buSzPts val="1100"/>
              <a:buNone/>
            </a:pPr>
            <a:r>
              <a:rPr lang="ru-RU" sz="1300">
                <a:latin typeface="Trebuchet MS"/>
                <a:ea typeface="Trebuchet MS"/>
                <a:cs typeface="Trebuchet MS"/>
                <a:sym typeface="Trebuchet MS"/>
              </a:rPr>
              <a:t>6)Развитие маркетинга </a:t>
            </a:r>
            <a:endParaRPr sz="1300">
              <a:solidFill>
                <a:srgbClr val="132C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6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ЗАПРОС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3" name="Google Shape;29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4" name="Google Shape;29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6" name="Google Shape;29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7" name="Google Shape;29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8" name="Google Shape;29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9" name="Google Shape;29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0" name="Google Shape;3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6"/>
          <p:cNvSpPr txBox="1"/>
          <p:nvPr/>
        </p:nvSpPr>
        <p:spPr>
          <a:xfrm>
            <a:off x="401716" y="3974536"/>
            <a:ext cx="6447677" cy="1179568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Пояснения к слайду: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Запрос к экспертам/партнёрам/инвесторам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Чего вам не хватает для реализации планов (экспертиза, команда, ресурсы и доступ к оборудованию, финансы)?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Почему нужно именно это? Для чего это нужно? Как вы это будете использовать?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b="0" i="1" lang="ru-RU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Если это получить, то как это продвинет ваш стартап? К каким результатам приведёт?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37"/>
          <p:cNvSpPr txBox="1"/>
          <p:nvPr/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КОНТАКТЫ</a:t>
            </a:r>
            <a:endParaRPr/>
          </a:p>
        </p:txBody>
      </p:sp>
      <p:sp>
        <p:nvSpPr>
          <p:cNvPr id="315" name="Google Shape;315;p37"/>
          <p:cNvSpPr txBox="1"/>
          <p:nvPr/>
        </p:nvSpPr>
        <p:spPr>
          <a:xfrm>
            <a:off x="530716" y="1591954"/>
            <a:ext cx="6447600" cy="14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ru-RU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Кольцо здоровья</a:t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t/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ru-RU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89822411271</a:t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t/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None/>
            </a:pPr>
            <a:r>
              <a:rPr lang="ru-RU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Овчинникова Дарья Александровна</a:t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