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Comfortaa Light" panose="020B0604020202020204" charset="0"/>
      <p:regular r:id="rId10"/>
      <p:bold r:id="rId11"/>
    </p:embeddedFont>
    <p:embeddedFont>
      <p:font typeface="Comfortaa Medium" panose="020B0604020202020204" charset="0"/>
      <p:regular r:id="rId12"/>
      <p:bold r:id="rId13"/>
    </p:embeddedFont>
    <p:embeddedFont>
      <p:font typeface="Comfortaa SemiBold" panose="020B0604020202020204" charset="0"/>
      <p:regular r:id="rId14"/>
      <p:bold r:id="rId15"/>
    </p:embeddedFont>
    <p:embeddedFont>
      <p:font typeface="Lato" panose="020B0604020202020204" charset="0"/>
      <p:regular r:id="rId16"/>
      <p:bold r:id="rId17"/>
      <p:italic r:id="rId18"/>
      <p:boldItalic r:id="rId19"/>
    </p:embeddedFont>
    <p:embeddedFont>
      <p:font typeface="Montserrat" panose="020B0604020202020204" charset="-52"/>
      <p:regular r:id="rId20"/>
      <p:bold r:id="rId21"/>
      <p:italic r:id="rId22"/>
      <p:boldItalic r:id="rId23"/>
    </p:embeddedFont>
    <p:embeddedFont>
      <p:font typeface="Nunito" panose="020B0604020202020204" charset="-52"/>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30D08C6-8A4A-4A4B-B5BB-4098CA846597}">
  <a:tblStyle styleId="{330D08C6-8A4A-4A4B-B5BB-4098CA84659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756"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presProps" Target="presProps.xml"/><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Данный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5b67986b4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5b67986b4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b67986b4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5b67986b4d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5b67986b4d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870b5216db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870b5216db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086000" y="1293625"/>
            <a:ext cx="5017500" cy="1578900"/>
          </a:xfrm>
          <a:prstGeom prst="rect">
            <a:avLst/>
          </a:prstGeom>
          <a:ln>
            <a:noFill/>
          </a:ln>
        </p:spPr>
        <p:txBody>
          <a:bodyPr spcFirstLastPara="1" wrap="square" lIns="91425" tIns="91425" rIns="91425" bIns="91425" anchor="t" anchorCtr="0">
            <a:normAutofit fontScale="90000"/>
          </a:bodyPr>
          <a:lstStyle/>
          <a:p>
            <a:pPr marL="0" lvl="0" indent="0" algn="l" rtl="0">
              <a:lnSpc>
                <a:spcPct val="120000"/>
              </a:lnSpc>
              <a:spcBef>
                <a:spcPts val="1800"/>
              </a:spcBef>
              <a:spcAft>
                <a:spcPts val="0"/>
              </a:spcAft>
              <a:buNone/>
            </a:pPr>
            <a:r>
              <a:rPr lang="ru" sz="8333" b="1">
                <a:solidFill>
                  <a:srgbClr val="FFFFFF"/>
                </a:solidFill>
                <a:latin typeface="Arial"/>
                <a:ea typeface="Arial"/>
                <a:cs typeface="Arial"/>
                <a:sym typeface="Arial"/>
              </a:rPr>
              <a:t>Nefro Test</a:t>
            </a:r>
            <a:endParaRPr sz="8633" b="1">
              <a:solidFill>
                <a:srgbClr val="FFFFFF"/>
              </a:solidFill>
              <a:latin typeface="Arial"/>
              <a:ea typeface="Arial"/>
              <a:cs typeface="Arial"/>
              <a:sym typeface="Arial"/>
            </a:endParaRPr>
          </a:p>
          <a:p>
            <a:pPr marL="0" lvl="0" indent="0" algn="l" rtl="0">
              <a:lnSpc>
                <a:spcPct val="120000"/>
              </a:lnSpc>
              <a:spcBef>
                <a:spcPts val="1800"/>
              </a:spcBef>
              <a:spcAft>
                <a:spcPts val="400"/>
              </a:spcAft>
              <a:buNone/>
            </a:pPr>
            <a:endParaRPr sz="1700">
              <a:solidFill>
                <a:srgbClr val="FFFFFF"/>
              </a:solidFill>
              <a:latin typeface="Comfortaa SemiBold"/>
              <a:ea typeface="Comfortaa SemiBold"/>
              <a:cs typeface="Comfortaa SemiBold"/>
              <a:sym typeface="Comfortaa SemiBold"/>
            </a:endParaRPr>
          </a:p>
        </p:txBody>
      </p:sp>
      <p:sp>
        <p:nvSpPr>
          <p:cNvPr id="135" name="Google Shape;135;p13"/>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a:t>ФГБОУ ВО Южно-Уральский ГАУ</a:t>
            </a:r>
            <a:endParaRPr/>
          </a:p>
        </p:txBody>
      </p:sp>
      <p:sp>
        <p:nvSpPr>
          <p:cNvPr id="136" name="Google Shape;136;p13"/>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a:t>Инициативная разработка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140"/>
        <p:cNvGrpSpPr/>
        <p:nvPr/>
      </p:nvGrpSpPr>
      <p:grpSpPr>
        <a:xfrm>
          <a:off x="0" y="0"/>
          <a:ext cx="0" cy="0"/>
          <a:chOff x="0" y="0"/>
          <a:chExt cx="0" cy="0"/>
        </a:xfrm>
      </p:grpSpPr>
      <p:sp>
        <p:nvSpPr>
          <p:cNvPr id="141" name="Google Shape;141;p1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a:t>Пользователь и проблема</a:t>
            </a:r>
            <a:endParaRPr/>
          </a:p>
        </p:txBody>
      </p:sp>
      <p:sp>
        <p:nvSpPr>
          <p:cNvPr id="142" name="Google Shape;142;p14"/>
          <p:cNvSpPr txBox="1">
            <a:spLocks noGrp="1"/>
          </p:cNvSpPr>
          <p:nvPr>
            <p:ph type="body" idx="1"/>
          </p:nvPr>
        </p:nvSpPr>
        <p:spPr>
          <a:xfrm>
            <a:off x="1297500" y="1191550"/>
            <a:ext cx="7038900" cy="291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1800">
                <a:latin typeface="Comfortaa Medium"/>
                <a:ea typeface="Comfortaa Medium"/>
                <a:cs typeface="Comfortaa Medium"/>
                <a:sym typeface="Comfortaa Medium"/>
              </a:rPr>
              <a:t>Ветеринарные специалисты при диагностике нефрита проводят спектр диагностических обследований, что является затратным.</a:t>
            </a:r>
            <a:endParaRPr sz="1800">
              <a:latin typeface="Comfortaa Medium"/>
              <a:ea typeface="Comfortaa Medium"/>
              <a:cs typeface="Comfortaa Medium"/>
              <a:sym typeface="Comfortaa Medium"/>
            </a:endParaRPr>
          </a:p>
          <a:p>
            <a:pPr marL="0" lvl="0" indent="0" algn="l" rtl="0">
              <a:spcBef>
                <a:spcPts val="1200"/>
              </a:spcBef>
              <a:spcAft>
                <a:spcPts val="1200"/>
              </a:spcAft>
              <a:buNone/>
            </a:pPr>
            <a:r>
              <a:rPr lang="ru" sz="1600">
                <a:latin typeface="Comfortaa Medium"/>
                <a:ea typeface="Comfortaa Medium"/>
                <a:cs typeface="Comfortaa Medium"/>
                <a:sym typeface="Comfortaa Medium"/>
              </a:rPr>
              <a:t>Мы предлагаем новое решение этой проблемы.</a:t>
            </a:r>
            <a:endParaRPr sz="1700">
              <a:latin typeface="Comfortaa Medium"/>
              <a:ea typeface="Comfortaa Medium"/>
              <a:cs typeface="Comfortaa Medium"/>
              <a:sym typeface="Comfortaa Medium"/>
            </a:endParaRPr>
          </a:p>
        </p:txBody>
      </p:sp>
      <p:pic>
        <p:nvPicPr>
          <p:cNvPr id="143" name="Google Shape;143;p14"/>
          <p:cNvPicPr preferRelativeResize="0"/>
          <p:nvPr/>
        </p:nvPicPr>
        <p:blipFill>
          <a:blip r:embed="rId3">
            <a:alphaModFix/>
          </a:blip>
          <a:stretch>
            <a:fillRect/>
          </a:stretch>
        </p:blipFill>
        <p:spPr>
          <a:xfrm>
            <a:off x="2830300" y="2909100"/>
            <a:ext cx="3356100" cy="2234400"/>
          </a:xfrm>
          <a:prstGeom prst="ellipse">
            <a:avLst/>
          </a:prstGeom>
          <a:noFill/>
          <a:ln>
            <a:noFill/>
          </a:ln>
        </p:spPr>
      </p:pic>
      <p:pic>
        <p:nvPicPr>
          <p:cNvPr id="144" name="Google Shape;144;p14"/>
          <p:cNvPicPr preferRelativeResize="0"/>
          <p:nvPr/>
        </p:nvPicPr>
        <p:blipFill>
          <a:blip r:embed="rId4">
            <a:alphaModFix/>
          </a:blip>
          <a:stretch>
            <a:fillRect/>
          </a:stretch>
        </p:blipFill>
        <p:spPr>
          <a:xfrm>
            <a:off x="5722525" y="2571750"/>
            <a:ext cx="3356100" cy="22377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148"/>
        <p:cNvGrpSpPr/>
        <p:nvPr/>
      </p:nvGrpSpPr>
      <p:grpSpPr>
        <a:xfrm>
          <a:off x="0" y="0"/>
          <a:ext cx="0" cy="0"/>
          <a:chOff x="0" y="0"/>
          <a:chExt cx="0" cy="0"/>
        </a:xfrm>
      </p:grpSpPr>
      <p:sp>
        <p:nvSpPr>
          <p:cNvPr id="149" name="Google Shape;149;p1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a:t>Как уже решается проблема</a:t>
            </a:r>
            <a:endParaRPr/>
          </a:p>
        </p:txBody>
      </p:sp>
      <p:sp>
        <p:nvSpPr>
          <p:cNvPr id="150" name="Google Shape;150;p15"/>
          <p:cNvSpPr txBox="1">
            <a:spLocks noGrp="1"/>
          </p:cNvSpPr>
          <p:nvPr>
            <p:ph type="body" idx="1"/>
          </p:nvPr>
        </p:nvSpPr>
        <p:spPr>
          <a:xfrm>
            <a:off x="292625" y="1014975"/>
            <a:ext cx="7038900" cy="3920100"/>
          </a:xfrm>
          <a:prstGeom prst="rect">
            <a:avLst/>
          </a:prstGeom>
        </p:spPr>
        <p:txBody>
          <a:bodyPr spcFirstLastPara="1" wrap="square" lIns="91425" tIns="91425" rIns="91425" bIns="91425" anchor="t" anchorCtr="0">
            <a:normAutofit fontScale="85000"/>
          </a:bodyPr>
          <a:lstStyle/>
          <a:p>
            <a:pPr marL="0" lvl="0" indent="0" algn="l" rtl="0">
              <a:spcBef>
                <a:spcPts val="0"/>
              </a:spcBef>
              <a:spcAft>
                <a:spcPts val="0"/>
              </a:spcAft>
              <a:buNone/>
            </a:pPr>
            <a:r>
              <a:rPr lang="ru" sz="1600">
                <a:latin typeface="Comfortaa Medium"/>
                <a:ea typeface="Comfortaa Medium"/>
                <a:cs typeface="Comfortaa Medium"/>
                <a:sym typeface="Comfortaa Medium"/>
              </a:rPr>
              <a:t>В современном мире уже существуют аналоги тестов, такие как: </a:t>
            </a:r>
            <a:endParaRPr sz="1600">
              <a:latin typeface="Comfortaa Medium"/>
              <a:ea typeface="Comfortaa Medium"/>
              <a:cs typeface="Comfortaa Medium"/>
              <a:sym typeface="Comfortaa Medium"/>
            </a:endParaRPr>
          </a:p>
          <a:p>
            <a:pPr marL="0" lvl="0" indent="0" algn="l" rtl="0">
              <a:spcBef>
                <a:spcPts val="1200"/>
              </a:spcBef>
              <a:spcAft>
                <a:spcPts val="0"/>
              </a:spcAft>
              <a:buNone/>
            </a:pPr>
            <a:r>
              <a:rPr lang="ru" sz="1600">
                <a:latin typeface="Comfortaa Medium"/>
                <a:ea typeface="Comfortaa Medium"/>
                <a:cs typeface="Comfortaa Medium"/>
                <a:sym typeface="Comfortaa Medium"/>
              </a:rPr>
              <a:t>полоски для анализа мочи DIRUI Н11-МА фирмы DIRUI Industrial Со., Ltd. </a:t>
            </a:r>
            <a:endParaRPr sz="1600">
              <a:latin typeface="Comfortaa Medium"/>
              <a:ea typeface="Comfortaa Medium"/>
              <a:cs typeface="Comfortaa Medium"/>
              <a:sym typeface="Comfortaa Medium"/>
            </a:endParaRPr>
          </a:p>
          <a:p>
            <a:pPr marL="0" lvl="0" indent="0" algn="l" rtl="0">
              <a:spcBef>
                <a:spcPts val="1200"/>
              </a:spcBef>
              <a:spcAft>
                <a:spcPts val="0"/>
              </a:spcAft>
              <a:buNone/>
            </a:pPr>
            <a:endParaRPr sz="1600">
              <a:latin typeface="Comfortaa Medium"/>
              <a:ea typeface="Comfortaa Medium"/>
              <a:cs typeface="Comfortaa Medium"/>
              <a:sym typeface="Comfortaa Medium"/>
            </a:endParaRPr>
          </a:p>
          <a:p>
            <a:pPr marL="0" lvl="0" indent="0" algn="l" rtl="0">
              <a:spcBef>
                <a:spcPts val="1200"/>
              </a:spcBef>
              <a:spcAft>
                <a:spcPts val="0"/>
              </a:spcAft>
              <a:buNone/>
            </a:pPr>
            <a:r>
              <a:rPr lang="ru" sz="1600">
                <a:latin typeface="Comfortaa Medium"/>
                <a:ea typeface="Comfortaa Medium"/>
                <a:cs typeface="Comfortaa Medium"/>
                <a:sym typeface="Comfortaa Medium"/>
              </a:rPr>
              <a:t>Тест для определения успешности </a:t>
            </a:r>
            <a:endParaRPr sz="1600">
              <a:latin typeface="Comfortaa Medium"/>
              <a:ea typeface="Comfortaa Medium"/>
              <a:cs typeface="Comfortaa Medium"/>
              <a:sym typeface="Comfortaa Medium"/>
            </a:endParaRPr>
          </a:p>
          <a:p>
            <a:pPr marL="0" lvl="0" indent="0" algn="l" rtl="0">
              <a:spcBef>
                <a:spcPts val="1200"/>
              </a:spcBef>
              <a:spcAft>
                <a:spcPts val="0"/>
              </a:spcAft>
              <a:buNone/>
            </a:pPr>
            <a:r>
              <a:rPr lang="ru" sz="1600">
                <a:latin typeface="Comfortaa Medium"/>
                <a:ea typeface="Comfortaa Medium"/>
                <a:cs typeface="Comfortaa Medium"/>
                <a:sym typeface="Comfortaa Medium"/>
              </a:rPr>
              <a:t>трансплантации почек. </a:t>
            </a:r>
            <a:endParaRPr sz="1600">
              <a:latin typeface="Comfortaa Medium"/>
              <a:ea typeface="Comfortaa Medium"/>
              <a:cs typeface="Comfortaa Medium"/>
              <a:sym typeface="Comfortaa Medium"/>
            </a:endParaRPr>
          </a:p>
          <a:p>
            <a:pPr marL="0" lvl="0" indent="0" algn="l" rtl="0">
              <a:spcBef>
                <a:spcPts val="1200"/>
              </a:spcBef>
              <a:spcAft>
                <a:spcPts val="0"/>
              </a:spcAft>
              <a:buNone/>
            </a:pPr>
            <a:endParaRPr sz="1600">
              <a:latin typeface="Comfortaa Medium"/>
              <a:ea typeface="Comfortaa Medium"/>
              <a:cs typeface="Comfortaa Medium"/>
              <a:sym typeface="Comfortaa Medium"/>
            </a:endParaRPr>
          </a:p>
          <a:p>
            <a:pPr marL="0" lvl="0" indent="0" algn="l" rtl="0">
              <a:spcBef>
                <a:spcPts val="1200"/>
              </a:spcBef>
              <a:spcAft>
                <a:spcPts val="0"/>
              </a:spcAft>
              <a:buNone/>
            </a:pPr>
            <a:r>
              <a:rPr lang="ru" sz="1600">
                <a:latin typeface="Comfortaa Medium"/>
                <a:ea typeface="Comfortaa Medium"/>
                <a:cs typeface="Comfortaa Medium"/>
                <a:sym typeface="Comfortaa Medium"/>
              </a:rPr>
              <a:t>Тест для определения  беременности. </a:t>
            </a:r>
            <a:endParaRPr sz="1600">
              <a:latin typeface="Comfortaa Medium"/>
              <a:ea typeface="Comfortaa Medium"/>
              <a:cs typeface="Comfortaa Medium"/>
              <a:sym typeface="Comfortaa Medium"/>
            </a:endParaRPr>
          </a:p>
          <a:p>
            <a:pPr marL="0" lvl="0" indent="0" algn="l" rtl="0">
              <a:spcBef>
                <a:spcPts val="1200"/>
              </a:spcBef>
              <a:spcAft>
                <a:spcPts val="0"/>
              </a:spcAft>
              <a:buNone/>
            </a:pPr>
            <a:endParaRPr sz="1600">
              <a:latin typeface="Comfortaa Medium"/>
              <a:ea typeface="Comfortaa Medium"/>
              <a:cs typeface="Comfortaa Medium"/>
              <a:sym typeface="Comfortaa Medium"/>
            </a:endParaRPr>
          </a:p>
          <a:p>
            <a:pPr marL="0" lvl="0" indent="0" algn="l" rtl="0">
              <a:spcBef>
                <a:spcPts val="1200"/>
              </a:spcBef>
              <a:spcAft>
                <a:spcPts val="0"/>
              </a:spcAft>
              <a:buNone/>
            </a:pPr>
            <a:r>
              <a:rPr lang="ru" sz="1600">
                <a:latin typeface="Comfortaa Medium"/>
                <a:ea typeface="Comfortaa Medium"/>
                <a:cs typeface="Comfortaa Medium"/>
                <a:sym typeface="Comfortaa Medium"/>
              </a:rPr>
              <a:t>Тесты на  заболевание  нефрит - отсутствуют.</a:t>
            </a:r>
            <a:endParaRPr sz="1600">
              <a:latin typeface="Comfortaa Medium"/>
              <a:ea typeface="Comfortaa Medium"/>
              <a:cs typeface="Comfortaa Medium"/>
              <a:sym typeface="Comfortaa Medium"/>
            </a:endParaRPr>
          </a:p>
          <a:p>
            <a:pPr marL="0" lvl="0" indent="0" algn="l" rtl="0">
              <a:spcBef>
                <a:spcPts val="1200"/>
              </a:spcBef>
              <a:spcAft>
                <a:spcPts val="1200"/>
              </a:spcAft>
              <a:buNone/>
            </a:pPr>
            <a:endParaRPr>
              <a:latin typeface="Comfortaa Medium"/>
              <a:ea typeface="Comfortaa Medium"/>
              <a:cs typeface="Comfortaa Medium"/>
              <a:sym typeface="Comfortaa Medium"/>
            </a:endParaRPr>
          </a:p>
        </p:txBody>
      </p:sp>
      <p:pic>
        <p:nvPicPr>
          <p:cNvPr id="151" name="Google Shape;151;p15"/>
          <p:cNvPicPr preferRelativeResize="0"/>
          <p:nvPr/>
        </p:nvPicPr>
        <p:blipFill>
          <a:blip r:embed="rId3">
            <a:alphaModFix/>
          </a:blip>
          <a:stretch>
            <a:fillRect/>
          </a:stretch>
        </p:blipFill>
        <p:spPr>
          <a:xfrm>
            <a:off x="5751700" y="2461450"/>
            <a:ext cx="3091500" cy="1739100"/>
          </a:xfrm>
          <a:prstGeom prst="flowChartConnector">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155"/>
        <p:cNvGrpSpPr/>
        <p:nvPr/>
      </p:nvGrpSpPr>
      <p:grpSpPr>
        <a:xfrm>
          <a:off x="0" y="0"/>
          <a:ext cx="0" cy="0"/>
          <a:chOff x="0" y="0"/>
          <a:chExt cx="0" cy="0"/>
        </a:xfrm>
      </p:grpSpPr>
      <p:sp>
        <p:nvSpPr>
          <p:cNvPr id="156" name="Google Shape;156;p1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a:t>Решение</a:t>
            </a:r>
            <a:endParaRPr/>
          </a:p>
        </p:txBody>
      </p:sp>
      <p:sp>
        <p:nvSpPr>
          <p:cNvPr id="157" name="Google Shape;157;p16"/>
          <p:cNvSpPr txBox="1">
            <a:spLocks noGrp="1"/>
          </p:cNvSpPr>
          <p:nvPr>
            <p:ph type="body" idx="1"/>
          </p:nvPr>
        </p:nvSpPr>
        <p:spPr>
          <a:xfrm>
            <a:off x="545525" y="1053125"/>
            <a:ext cx="7038900" cy="3425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2200"/>
              <a:t>Тест на выявление нефрита:</a:t>
            </a:r>
            <a:endParaRPr sz="2200"/>
          </a:p>
          <a:p>
            <a:pPr marL="0" lvl="0" indent="0" algn="l" rtl="0">
              <a:spcBef>
                <a:spcPts val="1200"/>
              </a:spcBef>
              <a:spcAft>
                <a:spcPts val="0"/>
              </a:spcAft>
              <a:buNone/>
            </a:pPr>
            <a:r>
              <a:rPr lang="ru" sz="2200"/>
              <a:t>Преимущества:</a:t>
            </a:r>
            <a:endParaRPr sz="2200"/>
          </a:p>
          <a:p>
            <a:pPr marL="457200" lvl="0" indent="-368300" algn="l" rtl="0">
              <a:spcBef>
                <a:spcPts val="1200"/>
              </a:spcBef>
              <a:spcAft>
                <a:spcPts val="0"/>
              </a:spcAft>
              <a:buSzPts val="2200"/>
              <a:buChar char="-"/>
            </a:pPr>
            <a:r>
              <a:rPr lang="ru" sz="2200"/>
              <a:t>быстрота</a:t>
            </a:r>
            <a:endParaRPr sz="2200"/>
          </a:p>
          <a:p>
            <a:pPr marL="457200" lvl="0" indent="-368300" algn="l" rtl="0">
              <a:spcBef>
                <a:spcPts val="0"/>
              </a:spcBef>
              <a:spcAft>
                <a:spcPts val="0"/>
              </a:spcAft>
              <a:buSzPts val="2200"/>
              <a:buChar char="-"/>
            </a:pPr>
            <a:r>
              <a:rPr lang="ru" sz="2200"/>
              <a:t>простота</a:t>
            </a:r>
            <a:endParaRPr sz="2200"/>
          </a:p>
          <a:p>
            <a:pPr marL="457200" lvl="0" indent="-368300" algn="l" rtl="0">
              <a:spcBef>
                <a:spcPts val="0"/>
              </a:spcBef>
              <a:spcAft>
                <a:spcPts val="0"/>
              </a:spcAft>
              <a:buSzPts val="2200"/>
              <a:buChar char="-"/>
            </a:pPr>
            <a:r>
              <a:rPr lang="ru" sz="2200"/>
              <a:t>доступность</a:t>
            </a:r>
            <a:endParaRPr sz="2200"/>
          </a:p>
          <a:p>
            <a:pPr marL="457200" lvl="0" indent="-368300" algn="l" rtl="0">
              <a:spcBef>
                <a:spcPts val="0"/>
              </a:spcBef>
              <a:spcAft>
                <a:spcPts val="0"/>
              </a:spcAft>
              <a:buSzPts val="2200"/>
              <a:buChar char="-"/>
            </a:pPr>
            <a:r>
              <a:rPr lang="ru" sz="2200"/>
              <a:t>экономическая выгода</a:t>
            </a:r>
            <a:endParaRPr sz="2200"/>
          </a:p>
          <a:p>
            <a:pPr marL="0" lvl="0" indent="0" algn="l" rtl="0">
              <a:spcBef>
                <a:spcPts val="1200"/>
              </a:spcBef>
              <a:spcAft>
                <a:spcPts val="1200"/>
              </a:spcAft>
              <a:buNone/>
            </a:pPr>
            <a:endParaRPr/>
          </a:p>
        </p:txBody>
      </p:sp>
      <p:pic>
        <p:nvPicPr>
          <p:cNvPr id="158" name="Google Shape;158;p16"/>
          <p:cNvPicPr preferRelativeResize="0"/>
          <p:nvPr/>
        </p:nvPicPr>
        <p:blipFill rotWithShape="1">
          <a:blip r:embed="rId3">
            <a:alphaModFix amt="87000"/>
          </a:blip>
          <a:srcRect/>
          <a:stretch/>
        </p:blipFill>
        <p:spPr>
          <a:xfrm>
            <a:off x="6064500" y="887700"/>
            <a:ext cx="3079500" cy="2053500"/>
          </a:xfrm>
          <a:prstGeom prst="ellipse">
            <a:avLst/>
          </a:prstGeom>
          <a:noFill/>
          <a:ln>
            <a:noFill/>
          </a:ln>
        </p:spPr>
      </p:pic>
      <p:pic>
        <p:nvPicPr>
          <p:cNvPr id="159" name="Google Shape;159;p16"/>
          <p:cNvPicPr preferRelativeResize="0"/>
          <p:nvPr/>
        </p:nvPicPr>
        <p:blipFill>
          <a:blip r:embed="rId4">
            <a:alphaModFix/>
          </a:blip>
          <a:stretch>
            <a:fillRect/>
          </a:stretch>
        </p:blipFill>
        <p:spPr>
          <a:xfrm>
            <a:off x="4852750" y="2418124"/>
            <a:ext cx="3079500" cy="2060700"/>
          </a:xfrm>
          <a:prstGeom prst="ellipse">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163"/>
        <p:cNvGrpSpPr/>
        <p:nvPr/>
      </p:nvGrpSpPr>
      <p:grpSpPr>
        <a:xfrm>
          <a:off x="0" y="0"/>
          <a:ext cx="0" cy="0"/>
          <a:chOff x="0" y="0"/>
          <a:chExt cx="0" cy="0"/>
        </a:xfrm>
      </p:grpSpPr>
      <p:sp>
        <p:nvSpPr>
          <p:cNvPr id="164" name="Google Shape;164;p17"/>
          <p:cNvSpPr txBox="1">
            <a:spLocks noGrp="1"/>
          </p:cNvSpPr>
          <p:nvPr>
            <p:ph type="title"/>
          </p:nvPr>
        </p:nvSpPr>
        <p:spPr>
          <a:xfrm>
            <a:off x="1173825" y="61050"/>
            <a:ext cx="7038900" cy="610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a:t>Рынок</a:t>
            </a:r>
            <a:endParaRPr/>
          </a:p>
        </p:txBody>
      </p:sp>
      <p:sp>
        <p:nvSpPr>
          <p:cNvPr id="165" name="Google Shape;165;p17"/>
          <p:cNvSpPr txBox="1"/>
          <p:nvPr/>
        </p:nvSpPr>
        <p:spPr>
          <a:xfrm>
            <a:off x="4404988" y="1455125"/>
            <a:ext cx="870000" cy="207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Lato"/>
              <a:ea typeface="Lato"/>
              <a:cs typeface="Lato"/>
              <a:sym typeface="Lato"/>
            </a:endParaRPr>
          </a:p>
        </p:txBody>
      </p:sp>
      <p:sp>
        <p:nvSpPr>
          <p:cNvPr id="166" name="Google Shape;166;p17"/>
          <p:cNvSpPr/>
          <p:nvPr/>
        </p:nvSpPr>
        <p:spPr>
          <a:xfrm>
            <a:off x="3597975" y="2160625"/>
            <a:ext cx="2243400" cy="2075700"/>
          </a:xfrm>
          <a:prstGeom prst="pentagon">
            <a:avLst>
              <a:gd name="hf" fmla="val 105146"/>
              <a:gd name="vf" fmla="val 11055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u" sz="2300">
                <a:latin typeface="Lato"/>
                <a:ea typeface="Lato"/>
                <a:cs typeface="Lato"/>
                <a:sym typeface="Lato"/>
              </a:rPr>
              <a:t>нефрит</a:t>
            </a:r>
            <a:endParaRPr sz="2300">
              <a:latin typeface="Lato"/>
              <a:ea typeface="Lato"/>
              <a:cs typeface="Lato"/>
              <a:sym typeface="Lato"/>
            </a:endParaRPr>
          </a:p>
        </p:txBody>
      </p:sp>
      <p:sp>
        <p:nvSpPr>
          <p:cNvPr id="167" name="Google Shape;167;p17"/>
          <p:cNvSpPr/>
          <p:nvPr/>
        </p:nvSpPr>
        <p:spPr>
          <a:xfrm>
            <a:off x="1173825" y="893725"/>
            <a:ext cx="1808700" cy="1266900"/>
          </a:xfrm>
          <a:prstGeom prst="wedgeRectCallout">
            <a:avLst>
              <a:gd name="adj1" fmla="val 64347"/>
              <a:gd name="adj2" fmla="val 7890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ru">
                <a:latin typeface="Lato"/>
                <a:ea typeface="Lato"/>
                <a:cs typeface="Lato"/>
                <a:sym typeface="Lato"/>
              </a:rPr>
              <a:t>длительное и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комплексное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обследование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животных</a:t>
            </a:r>
            <a:endParaRPr>
              <a:latin typeface="Lato"/>
              <a:ea typeface="Lato"/>
              <a:cs typeface="Lato"/>
              <a:sym typeface="Lato"/>
            </a:endParaRPr>
          </a:p>
        </p:txBody>
      </p:sp>
      <p:sp>
        <p:nvSpPr>
          <p:cNvPr id="168" name="Google Shape;168;p17"/>
          <p:cNvSpPr/>
          <p:nvPr/>
        </p:nvSpPr>
        <p:spPr>
          <a:xfrm>
            <a:off x="1014125" y="3530825"/>
            <a:ext cx="1808700" cy="1266900"/>
          </a:xfrm>
          <a:prstGeom prst="wedgeRectCallout">
            <a:avLst>
              <a:gd name="adj1" fmla="val 82503"/>
              <a:gd name="adj2" fmla="val -5419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ru">
                <a:latin typeface="Lato"/>
                <a:ea typeface="Lato"/>
                <a:cs typeface="Lato"/>
                <a:sym typeface="Lato"/>
              </a:rPr>
              <a:t>недостаточное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оснащение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клиник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специальным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оборудованием</a:t>
            </a:r>
            <a:endParaRPr>
              <a:latin typeface="Lato"/>
              <a:ea typeface="Lato"/>
              <a:cs typeface="Lato"/>
              <a:sym typeface="Lato"/>
            </a:endParaRPr>
          </a:p>
        </p:txBody>
      </p:sp>
      <p:sp>
        <p:nvSpPr>
          <p:cNvPr id="169" name="Google Shape;169;p17"/>
          <p:cNvSpPr/>
          <p:nvPr/>
        </p:nvSpPr>
        <p:spPr>
          <a:xfrm>
            <a:off x="6697475" y="671550"/>
            <a:ext cx="1808700" cy="1266900"/>
          </a:xfrm>
          <a:prstGeom prst="wedgeRectCallout">
            <a:avLst>
              <a:gd name="adj1" fmla="val -71065"/>
              <a:gd name="adj2" fmla="val 93966"/>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ru">
                <a:latin typeface="Lato"/>
                <a:ea typeface="Lato"/>
                <a:cs typeface="Lato"/>
                <a:sym typeface="Lato"/>
              </a:rPr>
              <a:t>нехватка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кадров</a:t>
            </a:r>
            <a:endParaRPr>
              <a:latin typeface="Lato"/>
              <a:ea typeface="Lato"/>
              <a:cs typeface="Lato"/>
              <a:sym typeface="Lato"/>
            </a:endParaRPr>
          </a:p>
        </p:txBody>
      </p:sp>
      <p:sp>
        <p:nvSpPr>
          <p:cNvPr id="170" name="Google Shape;170;p17"/>
          <p:cNvSpPr/>
          <p:nvPr/>
        </p:nvSpPr>
        <p:spPr>
          <a:xfrm>
            <a:off x="6697475" y="3530825"/>
            <a:ext cx="1808700" cy="1266900"/>
          </a:xfrm>
          <a:prstGeom prst="wedgeRectCallout">
            <a:avLst>
              <a:gd name="adj1" fmla="val -96558"/>
              <a:gd name="adj2" fmla="val -4181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ru">
                <a:latin typeface="Lato"/>
                <a:ea typeface="Lato"/>
                <a:cs typeface="Lato"/>
                <a:sym typeface="Lato"/>
              </a:rPr>
              <a:t>дорогостоящие </a:t>
            </a:r>
            <a:endParaRPr>
              <a:latin typeface="Lato"/>
              <a:ea typeface="Lato"/>
              <a:cs typeface="Lato"/>
              <a:sym typeface="Lato"/>
            </a:endParaRPr>
          </a:p>
          <a:p>
            <a:pPr marL="0" marR="0" lvl="0" indent="0" algn="ctr" rtl="0">
              <a:spcBef>
                <a:spcPts val="0"/>
              </a:spcBef>
              <a:spcAft>
                <a:spcPts val="0"/>
              </a:spcAft>
              <a:buNone/>
            </a:pPr>
            <a:r>
              <a:rPr lang="ru">
                <a:latin typeface="Lato"/>
                <a:ea typeface="Lato"/>
                <a:cs typeface="Lato"/>
                <a:sym typeface="Lato"/>
              </a:rPr>
              <a:t>исследования</a:t>
            </a:r>
            <a:endParaRPr>
              <a:latin typeface="Lato"/>
              <a:ea typeface="Lato"/>
              <a:cs typeface="Lato"/>
              <a:sym typeface="Lato"/>
            </a:endParaRPr>
          </a:p>
        </p:txBody>
      </p:sp>
      <p:sp>
        <p:nvSpPr>
          <p:cNvPr id="171" name="Google Shape;171;p17"/>
          <p:cNvSpPr/>
          <p:nvPr/>
        </p:nvSpPr>
        <p:spPr>
          <a:xfrm>
            <a:off x="3718288" y="397950"/>
            <a:ext cx="2243400" cy="732600"/>
          </a:xfrm>
          <a:prstGeom prst="wedgeRectCallout">
            <a:avLst>
              <a:gd name="adj1" fmla="val -7029"/>
              <a:gd name="adj2" fmla="val 17829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u">
                <a:latin typeface="Lato"/>
                <a:ea typeface="Lato"/>
                <a:cs typeface="Lato"/>
                <a:sym typeface="Lato"/>
              </a:rPr>
              <a:t>ветеринарные клиники</a:t>
            </a:r>
            <a:endParaRPr>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175"/>
        <p:cNvGrpSpPr/>
        <p:nvPr/>
      </p:nvGrpSpPr>
      <p:grpSpPr>
        <a:xfrm>
          <a:off x="0" y="0"/>
          <a:ext cx="0" cy="0"/>
          <a:chOff x="0" y="0"/>
          <a:chExt cx="0" cy="0"/>
        </a:xfrm>
      </p:grpSpPr>
      <p:graphicFrame>
        <p:nvGraphicFramePr>
          <p:cNvPr id="176" name="Google Shape;176;p18"/>
          <p:cNvGraphicFramePr/>
          <p:nvPr/>
        </p:nvGraphicFramePr>
        <p:xfrm>
          <a:off x="300250" y="430800"/>
          <a:ext cx="3000000" cy="3000000"/>
        </p:xfrm>
        <a:graphic>
          <a:graphicData uri="http://schemas.openxmlformats.org/drawingml/2006/table">
            <a:tbl>
              <a:tblPr>
                <a:noFill/>
                <a:tableStyleId>{330D08C6-8A4A-4A4B-B5BB-4098CA846597}</a:tableStyleId>
              </a:tblPr>
              <a:tblGrid>
                <a:gridCol w="2135875">
                  <a:extLst>
                    <a:ext uri="{9D8B030D-6E8A-4147-A177-3AD203B41FA5}">
                      <a16:colId xmlns:a16="http://schemas.microsoft.com/office/drawing/2014/main" val="20000"/>
                    </a:ext>
                  </a:extLst>
                </a:gridCol>
                <a:gridCol w="2135875">
                  <a:extLst>
                    <a:ext uri="{9D8B030D-6E8A-4147-A177-3AD203B41FA5}">
                      <a16:colId xmlns:a16="http://schemas.microsoft.com/office/drawing/2014/main" val="20001"/>
                    </a:ext>
                  </a:extLst>
                </a:gridCol>
                <a:gridCol w="2931575">
                  <a:extLst>
                    <a:ext uri="{9D8B030D-6E8A-4147-A177-3AD203B41FA5}">
                      <a16:colId xmlns:a16="http://schemas.microsoft.com/office/drawing/2014/main" val="20002"/>
                    </a:ext>
                  </a:extLst>
                </a:gridCol>
                <a:gridCol w="1340175">
                  <a:extLst>
                    <a:ext uri="{9D8B030D-6E8A-4147-A177-3AD203B41FA5}">
                      <a16:colId xmlns:a16="http://schemas.microsoft.com/office/drawing/2014/main" val="20003"/>
                    </a:ext>
                  </a:extLst>
                </a:gridCol>
              </a:tblGrid>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Мижевикина Анна Сергеевна</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Наставник проекта</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Доцент кафедры инфекционных болезней и ветеринарно-санитарной экспертизы</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Пестрикова Софья</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Лидер команды</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3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Генератор идей</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Третьякова Валерия</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Администратор</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3 курса ЮУрГАУ</a:t>
                      </a:r>
                      <a:endParaRPr>
                        <a:solidFill>
                          <a:schemeClr val="lt1"/>
                        </a:solidFill>
                        <a:latin typeface="Comfortaa Light"/>
                        <a:ea typeface="Comfortaa Light"/>
                        <a:cs typeface="Comfortaa Light"/>
                        <a:sym typeface="Comfortaa Light"/>
                      </a:endParaRPr>
                    </a:p>
                    <a:p>
                      <a:pPr marL="0" lvl="0" indent="0" algn="l" rtl="0">
                        <a:spcBef>
                          <a:spcPts val="0"/>
                        </a:spcBef>
                        <a:spcAft>
                          <a:spcPts val="0"/>
                        </a:spcAft>
                        <a:buNone/>
                      </a:pP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Мастер презентаций</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Курченко Ксения</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Администратор</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Мастер презентаций</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Усынина Виктория</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Производитель</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Разработчик Front-end</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Ксения Рой</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Производитель</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Дизайнер</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180"/>
        <p:cNvGrpSpPr/>
        <p:nvPr/>
      </p:nvGrpSpPr>
      <p:grpSpPr>
        <a:xfrm>
          <a:off x="0" y="0"/>
          <a:ext cx="0" cy="0"/>
          <a:chOff x="0" y="0"/>
          <a:chExt cx="0" cy="0"/>
        </a:xfrm>
      </p:grpSpPr>
      <p:sp>
        <p:nvSpPr>
          <p:cNvPr id="181" name="Google Shape;181;p19"/>
          <p:cNvSpPr txBox="1">
            <a:spLocks noGrp="1"/>
          </p:cNvSpPr>
          <p:nvPr>
            <p:ph type="title"/>
          </p:nvPr>
        </p:nvSpPr>
        <p:spPr>
          <a:xfrm>
            <a:off x="805525" y="14030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a:latin typeface="Comfortaa Medium"/>
                <a:ea typeface="Comfortaa Medium"/>
                <a:cs typeface="Comfortaa Medium"/>
                <a:sym typeface="Comfortaa Medium"/>
              </a:rPr>
              <a:t>Команда</a:t>
            </a:r>
            <a:endParaRPr>
              <a:latin typeface="Comfortaa Medium"/>
              <a:ea typeface="Comfortaa Medium"/>
              <a:cs typeface="Comfortaa Medium"/>
              <a:sym typeface="Comfortaa Medium"/>
            </a:endParaRPr>
          </a:p>
        </p:txBody>
      </p:sp>
      <p:graphicFrame>
        <p:nvGraphicFramePr>
          <p:cNvPr id="182" name="Google Shape;182;p19"/>
          <p:cNvGraphicFramePr/>
          <p:nvPr/>
        </p:nvGraphicFramePr>
        <p:xfrm>
          <a:off x="300250" y="1054400"/>
          <a:ext cx="3000000" cy="3000000"/>
        </p:xfrm>
        <a:graphic>
          <a:graphicData uri="http://schemas.openxmlformats.org/drawingml/2006/table">
            <a:tbl>
              <a:tblPr>
                <a:noFill/>
                <a:tableStyleId>{330D08C6-8A4A-4A4B-B5BB-4098CA846597}</a:tableStyleId>
              </a:tblPr>
              <a:tblGrid>
                <a:gridCol w="2135875">
                  <a:extLst>
                    <a:ext uri="{9D8B030D-6E8A-4147-A177-3AD203B41FA5}">
                      <a16:colId xmlns:a16="http://schemas.microsoft.com/office/drawing/2014/main" val="20000"/>
                    </a:ext>
                  </a:extLst>
                </a:gridCol>
                <a:gridCol w="2135875">
                  <a:extLst>
                    <a:ext uri="{9D8B030D-6E8A-4147-A177-3AD203B41FA5}">
                      <a16:colId xmlns:a16="http://schemas.microsoft.com/office/drawing/2014/main" val="20001"/>
                    </a:ext>
                  </a:extLst>
                </a:gridCol>
                <a:gridCol w="2135875">
                  <a:extLst>
                    <a:ext uri="{9D8B030D-6E8A-4147-A177-3AD203B41FA5}">
                      <a16:colId xmlns:a16="http://schemas.microsoft.com/office/drawing/2014/main" val="20002"/>
                    </a:ext>
                  </a:extLst>
                </a:gridCol>
                <a:gridCol w="2135875">
                  <a:extLst>
                    <a:ext uri="{9D8B030D-6E8A-4147-A177-3AD203B41FA5}">
                      <a16:colId xmlns:a16="http://schemas.microsoft.com/office/drawing/2014/main" val="20003"/>
                    </a:ext>
                  </a:extLst>
                </a:gridCol>
              </a:tblGrid>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Беспалова Елизавета</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Производитель</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Тестировщик</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Левша Мария</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Производитель</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Советник</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Житенева Ангелина</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Администратор</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Маркетолог</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Димитрова Ольга</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Интегратор</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Маркетолог</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Кандратьева Алина</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Администратор</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Разработчик Fullstack</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Мельник Ксения</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Medium"/>
                          <a:ea typeface="Comfortaa Medium"/>
                          <a:cs typeface="Comfortaa Medium"/>
                          <a:sym typeface="Comfortaa Medium"/>
                        </a:rPr>
                        <a:t>Производитель</a:t>
                      </a:r>
                      <a:endParaRPr>
                        <a:solidFill>
                          <a:schemeClr val="lt1"/>
                        </a:solidFill>
                        <a:latin typeface="Comfortaa Medium"/>
                        <a:ea typeface="Comfortaa Medium"/>
                        <a:cs typeface="Comfortaa Medium"/>
                        <a:sym typeface="Comfortaa Medium"/>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Студентка 2 курса ЮУрГАУ</a:t>
                      </a:r>
                      <a:endParaRPr>
                        <a:solidFill>
                          <a:schemeClr val="lt1"/>
                        </a:solidFill>
                        <a:latin typeface="Comfortaa Light"/>
                        <a:ea typeface="Comfortaa Light"/>
                        <a:cs typeface="Comfortaa Light"/>
                        <a:sym typeface="Comfortaa Light"/>
                      </a:endParaRPr>
                    </a:p>
                  </a:txBody>
                  <a:tcPr marL="91425" marR="91425" marT="91425" marB="91425"/>
                </a:tc>
                <a:tc>
                  <a:txBody>
                    <a:bodyPr/>
                    <a:lstStyle/>
                    <a:p>
                      <a:pPr marL="0" lvl="0" indent="0" algn="l" rtl="0">
                        <a:spcBef>
                          <a:spcPts val="0"/>
                        </a:spcBef>
                        <a:spcAft>
                          <a:spcPts val="0"/>
                        </a:spcAft>
                        <a:buNone/>
                      </a:pPr>
                      <a:r>
                        <a:rPr lang="ru">
                          <a:solidFill>
                            <a:schemeClr val="lt1"/>
                          </a:solidFill>
                          <a:latin typeface="Comfortaa Light"/>
                          <a:ea typeface="Comfortaa Light"/>
                          <a:cs typeface="Comfortaa Light"/>
                          <a:sym typeface="Comfortaa Light"/>
                        </a:rPr>
                        <a:t>Тестировщик</a:t>
                      </a:r>
                      <a:endParaRPr>
                        <a:solidFill>
                          <a:schemeClr val="lt1"/>
                        </a:solidFill>
                        <a:latin typeface="Comfortaa Light"/>
                        <a:ea typeface="Comfortaa Light"/>
                        <a:cs typeface="Comfortaa Light"/>
                        <a:sym typeface="Comfortaa Light"/>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1120</Words>
  <Application>Microsoft Office PowerPoint</Application>
  <PresentationFormat>Экран (16:9)</PresentationFormat>
  <Paragraphs>143</Paragraphs>
  <Slides>7</Slides>
  <Notes>7</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7</vt:i4>
      </vt:variant>
    </vt:vector>
  </HeadingPairs>
  <TitlesOfParts>
    <vt:vector size="15" baseType="lpstr">
      <vt:lpstr>Nunito</vt:lpstr>
      <vt:lpstr>Comfortaa Medium</vt:lpstr>
      <vt:lpstr>Arial</vt:lpstr>
      <vt:lpstr>Comfortaa SemiBold</vt:lpstr>
      <vt:lpstr>Montserrat</vt:lpstr>
      <vt:lpstr>Comfortaa Light</vt:lpstr>
      <vt:lpstr>Lato</vt:lpstr>
      <vt:lpstr>Focus</vt:lpstr>
      <vt:lpstr>Nefro Test </vt:lpstr>
      <vt:lpstr>Пользователь и проблема</vt:lpstr>
      <vt:lpstr>Как уже решается проблема</vt:lpstr>
      <vt:lpstr>Решение</vt:lpstr>
      <vt:lpstr>Рынок</vt:lpstr>
      <vt:lpstr>Презентация PowerPoint</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Nefro Test </dc:title>
  <dc:creator>Comp</dc:creator>
  <cp:lastModifiedBy>Comp</cp:lastModifiedBy>
  <cp:revision>1</cp:revision>
  <dcterms:modified xsi:type="dcterms:W3CDTF">2023-10-13T07:14:07Z</dcterms:modified>
</cp:coreProperties>
</file>