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1" r:id="rId3"/>
    <p:sldId id="272" r:id="rId4"/>
    <p:sldId id="273" r:id="rId5"/>
    <p:sldId id="274" r:id="rId6"/>
    <p:sldId id="292" r:id="rId7"/>
    <p:sldId id="283" r:id="rId8"/>
    <p:sldId id="281" r:id="rId9"/>
    <p:sldId id="291" r:id="rId10"/>
    <p:sldId id="284" r:id="rId11"/>
    <p:sldId id="289" r:id="rId12"/>
    <p:sldId id="290" r:id="rId13"/>
    <p:sldId id="285" r:id="rId14"/>
    <p:sldId id="28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6666"/>
    <a:srgbClr val="8DACAE"/>
    <a:srgbClr val="DCECED"/>
    <a:srgbClr val="1A7A78"/>
    <a:srgbClr val="F2ECE5"/>
    <a:srgbClr val="2752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7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337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88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409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63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83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62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29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224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33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905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28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00B2D-7FFD-490E-BA1E-ED38321C24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098FD-869A-4856-B194-4BD28E9DD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95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4F41AA-7F62-4D0B-92C5-26B1935227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4A90E17-B97A-4649-AFDD-249270B7A97D}"/>
              </a:ext>
            </a:extLst>
          </p:cNvPr>
          <p:cNvSpPr/>
          <p:nvPr/>
        </p:nvSpPr>
        <p:spPr>
          <a:xfrm>
            <a:off x="121447" y="127000"/>
            <a:ext cx="11949105" cy="6604000"/>
          </a:xfrm>
          <a:prstGeom prst="roundRect">
            <a:avLst>
              <a:gd name="adj" fmla="val 4017"/>
            </a:avLst>
          </a:prstGeom>
          <a:solidFill>
            <a:srgbClr val="DC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3158" y="4264495"/>
            <a:ext cx="75857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TALENTSPOT</a:t>
            </a:r>
            <a:endParaRPr lang="ru-RU" sz="9000" b="1" dirty="0">
              <a:solidFill>
                <a:srgbClr val="1A7A78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548F55-736A-4631-AB90-8E322ECF90BD}"/>
              </a:ext>
            </a:extLst>
          </p:cNvPr>
          <p:cNvSpPr txBox="1"/>
          <p:nvPr/>
        </p:nvSpPr>
        <p:spPr>
          <a:xfrm>
            <a:off x="323159" y="5504988"/>
            <a:ext cx="61029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0" dirty="0">
                <a:solidFill>
                  <a:srgbClr val="1A7A78"/>
                </a:solidFill>
                <a:effectLst/>
                <a:latin typeface="Jost" pitchFamily="2" charset="-52"/>
                <a:ea typeface="Jost" pitchFamily="2" charset="-52"/>
              </a:rPr>
              <a:t>Инновационный портал для эффективного подбора</a:t>
            </a:r>
            <a:r>
              <a:rPr lang="en-US" sz="2000" i="0" dirty="0">
                <a:solidFill>
                  <a:srgbClr val="1A7A78"/>
                </a:solidFill>
                <a:effectLst/>
                <a:latin typeface="Jost" pitchFamily="2" charset="-52"/>
                <a:ea typeface="Jost" pitchFamily="2" charset="-52"/>
              </a:rPr>
              <a:t> </a:t>
            </a:r>
            <a:r>
              <a:rPr lang="ru-RU" sz="2000" i="0" dirty="0">
                <a:solidFill>
                  <a:srgbClr val="1A7A78"/>
                </a:solidFill>
                <a:effectLst/>
                <a:latin typeface="Jost" pitchFamily="2" charset="-52"/>
                <a:ea typeface="Jost" pitchFamily="2" charset="-52"/>
              </a:rPr>
              <a:t>квалифицированных специалистов и мониторинга карьерного роста выпускников</a:t>
            </a:r>
            <a:endParaRPr lang="ru-RU" sz="2000" dirty="0">
              <a:solidFill>
                <a:srgbClr val="1A7A78"/>
              </a:solidFill>
              <a:latin typeface="Jost" pitchFamily="2" charset="-52"/>
              <a:ea typeface="Jost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7343A1-D35F-486A-820E-35E56C98AC18}"/>
              </a:ext>
            </a:extLst>
          </p:cNvPr>
          <p:cNvSpPr txBox="1"/>
          <p:nvPr/>
        </p:nvSpPr>
        <p:spPr>
          <a:xfrm>
            <a:off x="11085104" y="604999"/>
            <a:ext cx="77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0" dirty="0">
                <a:solidFill>
                  <a:srgbClr val="1A7A78"/>
                </a:solidFill>
                <a:effectLst/>
                <a:latin typeface="Jost" pitchFamily="2" charset="-52"/>
                <a:ea typeface="Jost" pitchFamily="2" charset="-52"/>
              </a:rPr>
              <a:t>2025</a:t>
            </a:r>
            <a:endParaRPr lang="ru-RU" dirty="0">
              <a:solidFill>
                <a:srgbClr val="1A7A78"/>
              </a:solidFill>
              <a:latin typeface="Jost" pitchFamily="2" charset="-52"/>
              <a:ea typeface="Jost" pitchFamily="2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52A1E7-2EF3-4C0D-BAB8-5BC4B0693E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5104" y="5711767"/>
            <a:ext cx="649997" cy="8088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9E77FF-2B31-419B-BA47-1B0DEAC80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158" y="337349"/>
            <a:ext cx="613847" cy="61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73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01A997-7D6A-43D5-9C76-C3961FBB2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5B18AD-BEF3-4DC5-B85F-FE31BC88B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8" y="3206774"/>
            <a:ext cx="444452" cy="4444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FCA7E5E-2B40-4C01-9535-ADCB80D9D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381" y="3209155"/>
            <a:ext cx="442071" cy="4420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09EF66-528B-4CCA-B827-F22B810A4D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167" y="1074976"/>
            <a:ext cx="10037666" cy="578302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B7BBF0B-F5EA-4E77-A953-1AA0285FD219}"/>
              </a:ext>
            </a:extLst>
          </p:cNvPr>
          <p:cNvSpPr txBox="1"/>
          <p:nvPr/>
        </p:nvSpPr>
        <p:spPr>
          <a:xfrm>
            <a:off x="1354750" y="4606038"/>
            <a:ext cx="38074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ПРОБЛЕМА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C8DD41-A77E-40EB-976D-B7DDF1305104}"/>
              </a:ext>
            </a:extLst>
          </p:cNvPr>
          <p:cNvSpPr txBox="1"/>
          <p:nvPr/>
        </p:nvSpPr>
        <p:spPr>
          <a:xfrm>
            <a:off x="1354750" y="5311682"/>
            <a:ext cx="4741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Несоответствие предложения и спроса</a:t>
            </a:r>
            <a:r>
              <a:rPr lang="en-US" sz="2400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 </a:t>
            </a:r>
            <a:r>
              <a:rPr lang="ru-RU" sz="2400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квалифицированных кадров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19C5426A-E753-44A1-A98D-710FDEAC6B90}"/>
              </a:ext>
            </a:extLst>
          </p:cNvPr>
          <p:cNvSpPr/>
          <p:nvPr/>
        </p:nvSpPr>
        <p:spPr>
          <a:xfrm flipH="1">
            <a:off x="4967414" y="1401021"/>
            <a:ext cx="5845101" cy="3084659"/>
          </a:xfrm>
          <a:prstGeom prst="roundRect">
            <a:avLst>
              <a:gd name="adj" fmla="val 16453"/>
            </a:avLst>
          </a:prstGeom>
          <a:solidFill>
            <a:srgbClr val="F2EC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600" b="1" dirty="0">
              <a:solidFill>
                <a:srgbClr val="1D7C7C"/>
              </a:solidFill>
              <a:latin typeface="Calibri 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FF4CB7CA-5658-43CC-B2B8-BC40D5E253A3}"/>
              </a:ext>
            </a:extLst>
          </p:cNvPr>
          <p:cNvGrpSpPr/>
          <p:nvPr/>
        </p:nvGrpSpPr>
        <p:grpSpPr>
          <a:xfrm>
            <a:off x="5277741" y="1595330"/>
            <a:ext cx="5347229" cy="2369596"/>
            <a:chOff x="1006456" y="2039107"/>
            <a:chExt cx="5347229" cy="236959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581D7B-3170-4BBE-9EA1-69174F7B23B1}"/>
                </a:ext>
              </a:extLst>
            </p:cNvPr>
            <p:cNvSpPr txBox="1"/>
            <p:nvPr/>
          </p:nvSpPr>
          <p:spPr>
            <a:xfrm rot="21291979">
              <a:off x="1006456" y="2039107"/>
              <a:ext cx="3190297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>
                  <a:solidFill>
                    <a:srgbClr val="1A7A78"/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3 из 10 </a:t>
              </a:r>
              <a:endParaRPr lang="en-US" sz="3200" b="1" dirty="0">
                <a:solidFill>
                  <a:srgbClr val="1A7A78"/>
                </a:solidFill>
                <a:latin typeface="Inter" panose="02000503000000020004" pitchFamily="2" charset="0"/>
                <a:ea typeface="Inter" panose="02000503000000020004" pitchFamily="2" charset="0"/>
              </a:endParaRPr>
            </a:p>
            <a:p>
              <a:r>
                <a:rPr lang="ru-RU" sz="3200" b="1" dirty="0">
                  <a:solidFill>
                    <a:srgbClr val="1A7A78"/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сотрудников </a:t>
              </a:r>
              <a:r>
                <a:rPr lang="en-US" sz="3200" b="1" dirty="0">
                  <a:solidFill>
                    <a:srgbClr val="1A7A78"/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-</a:t>
              </a:r>
              <a:endParaRPr lang="ru-RU" sz="3200" b="1" dirty="0">
                <a:solidFill>
                  <a:srgbClr val="1A7A78"/>
                </a:solidFill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42E065D7-3C36-411A-B5DE-F898D9DE0DAA}"/>
                </a:ext>
              </a:extLst>
            </p:cNvPr>
            <p:cNvGrpSpPr/>
            <p:nvPr/>
          </p:nvGrpSpPr>
          <p:grpSpPr>
            <a:xfrm rot="20915008">
              <a:off x="3754017" y="3166745"/>
              <a:ext cx="2599668" cy="594196"/>
              <a:chOff x="4103813" y="4248219"/>
              <a:chExt cx="2599668" cy="594196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8338259C-9EC4-4B1E-9C9C-635F654DEFCE}"/>
                  </a:ext>
                </a:extLst>
              </p:cNvPr>
              <p:cNvSpPr/>
              <p:nvPr/>
            </p:nvSpPr>
            <p:spPr>
              <a:xfrm rot="923385">
                <a:off x="4103813" y="4248219"/>
                <a:ext cx="2572252" cy="594196"/>
              </a:xfrm>
              <a:prstGeom prst="roundRect">
                <a:avLst/>
              </a:prstGeom>
              <a:solidFill>
                <a:srgbClr val="1A7A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99D9BD5-532C-4F31-9949-DC2FFFAC9BB9}"/>
                  </a:ext>
                </a:extLst>
              </p:cNvPr>
              <p:cNvSpPr txBox="1"/>
              <p:nvPr/>
            </p:nvSpPr>
            <p:spPr>
              <a:xfrm rot="923385">
                <a:off x="4115913" y="4314487"/>
                <a:ext cx="2587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bg1"/>
                    </a:solidFill>
                    <a:latin typeface="Inter" panose="02000503000000020004" pitchFamily="2" charset="0"/>
                    <a:ea typeface="Inter" panose="02000503000000020004" pitchFamily="2" charset="0"/>
                  </a:rPr>
                  <a:t>соответствуют</a:t>
                </a:r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F0216C48-2A68-4DAC-BBF0-BEC71FA7AD6F}"/>
                </a:ext>
              </a:extLst>
            </p:cNvPr>
            <p:cNvGrpSpPr/>
            <p:nvPr/>
          </p:nvGrpSpPr>
          <p:grpSpPr>
            <a:xfrm rot="369586">
              <a:off x="2987420" y="3814507"/>
              <a:ext cx="2502257" cy="594196"/>
              <a:chOff x="3222078" y="4044049"/>
              <a:chExt cx="2160131" cy="594196"/>
            </a:xfrm>
          </p:grpSpPr>
          <p:sp>
            <p:nvSpPr>
              <p:cNvPr id="35" name="Прямоугольник: скругленные углы 34">
                <a:extLst>
                  <a:ext uri="{FF2B5EF4-FFF2-40B4-BE49-F238E27FC236}">
                    <a16:creationId xmlns:a16="http://schemas.microsoft.com/office/drawing/2014/main" id="{CD68439F-39D5-41F2-A28A-D9B2939689C6}"/>
                  </a:ext>
                </a:extLst>
              </p:cNvPr>
              <p:cNvSpPr/>
              <p:nvPr/>
            </p:nvSpPr>
            <p:spPr>
              <a:xfrm rot="20967661">
                <a:off x="3222078" y="4044049"/>
                <a:ext cx="2160131" cy="594196"/>
              </a:xfrm>
              <a:prstGeom prst="roundRect">
                <a:avLst/>
              </a:prstGeom>
              <a:solidFill>
                <a:srgbClr val="1A7A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EEA665F-EC1F-42FA-899F-82A8CFA55F00}"/>
                  </a:ext>
                </a:extLst>
              </p:cNvPr>
              <p:cNvSpPr txBox="1"/>
              <p:nvPr/>
            </p:nvSpPr>
            <p:spPr>
              <a:xfrm rot="20967661">
                <a:off x="3224276" y="4112356"/>
                <a:ext cx="21230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bg1"/>
                    </a:solidFill>
                    <a:latin typeface="Inter" panose="02000503000000020004" pitchFamily="2" charset="0"/>
                    <a:ea typeface="Inter" panose="02000503000000020004" pitchFamily="2" charset="0"/>
                  </a:rPr>
                  <a:t>квалификации</a:t>
                </a:r>
              </a:p>
            </p:txBody>
          </p:sp>
        </p:grpSp>
      </p:grp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2BC01919-5275-4A7E-9C28-C68E6E2EB8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481" y="6045548"/>
            <a:ext cx="1446034" cy="46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09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01A997-7D6A-43D5-9C76-C3961FBB2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5B18AD-BEF3-4DC5-B85F-FE31BC88B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8" y="3206774"/>
            <a:ext cx="444452" cy="4444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FCA7E5E-2B40-4C01-9535-ADCB80D9D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381" y="3209155"/>
            <a:ext cx="442071" cy="4420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09EF66-528B-4CCA-B827-F22B810A4D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167" y="900498"/>
            <a:ext cx="10037666" cy="595750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B7BBF0B-F5EA-4E77-A953-1AA0285FD219}"/>
              </a:ext>
            </a:extLst>
          </p:cNvPr>
          <p:cNvSpPr txBox="1"/>
          <p:nvPr/>
        </p:nvSpPr>
        <p:spPr>
          <a:xfrm>
            <a:off x="1354750" y="1550027"/>
            <a:ext cx="39148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РЕШЕНИЕ </a:t>
            </a:r>
            <a:endParaRPr lang="en-US" sz="4800" b="1" dirty="0">
              <a:solidFill>
                <a:srgbClr val="1A7A78"/>
              </a:solidFill>
              <a:latin typeface="Jost" pitchFamily="2" charset="-52"/>
              <a:ea typeface="Jost" pitchFamily="2" charset="-52"/>
            </a:endParaRPr>
          </a:p>
          <a:p>
            <a:r>
              <a:rPr lang="ru-RU" sz="48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ПРОБЛЕМЫ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D75EC7-4120-4B4C-B96E-7B18A0198BCA}"/>
              </a:ext>
            </a:extLst>
          </p:cNvPr>
          <p:cNvSpPr txBox="1"/>
          <p:nvPr/>
        </p:nvSpPr>
        <p:spPr>
          <a:xfrm>
            <a:off x="6705895" y="1550027"/>
            <a:ext cx="1486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Автоматизация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76ADB7-F492-4BA1-85A3-47BB4495673C}"/>
              </a:ext>
            </a:extLst>
          </p:cNvPr>
          <p:cNvSpPr txBox="1"/>
          <p:nvPr/>
        </p:nvSpPr>
        <p:spPr>
          <a:xfrm>
            <a:off x="8330281" y="1550027"/>
            <a:ext cx="23351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8DACAE"/>
                </a:solidFill>
                <a:latin typeface="Jost" pitchFamily="2" charset="-52"/>
                <a:ea typeface="Jost" pitchFamily="2" charset="-52"/>
              </a:rPr>
              <a:t>Ключевые особенности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32ACFEF-3374-4AF2-8852-0AAC33497AD1}"/>
              </a:ext>
            </a:extLst>
          </p:cNvPr>
          <p:cNvCxnSpPr>
            <a:cxnSpLocks/>
          </p:cNvCxnSpPr>
          <p:nvPr/>
        </p:nvCxnSpPr>
        <p:spPr>
          <a:xfrm>
            <a:off x="8262937" y="1614488"/>
            <a:ext cx="0" cy="200024"/>
          </a:xfrm>
          <a:prstGeom prst="line">
            <a:avLst/>
          </a:prstGeom>
          <a:ln w="15875">
            <a:solidFill>
              <a:srgbClr val="8DAC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2ED3ACC-6CB3-4542-BAF1-FACC7829935A}"/>
              </a:ext>
            </a:extLst>
          </p:cNvPr>
          <p:cNvSpPr txBox="1"/>
          <p:nvPr/>
        </p:nvSpPr>
        <p:spPr>
          <a:xfrm>
            <a:off x="6346771" y="2421944"/>
            <a:ext cx="43811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Цифровизация и автоматизация контура: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39A841-EB1F-4806-9472-EA0132A00C11}"/>
              </a:ext>
            </a:extLst>
          </p:cNvPr>
          <p:cNvSpPr txBox="1"/>
          <p:nvPr/>
        </p:nvSpPr>
        <p:spPr>
          <a:xfrm>
            <a:off x="6346771" y="4043183"/>
            <a:ext cx="4576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Университет – студент – работодатель</a:t>
            </a:r>
            <a:r>
              <a:rPr lang="en-US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,</a:t>
            </a:r>
          </a:p>
          <a:p>
            <a:r>
              <a:rPr lang="ru-RU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путем создания комплексного решения в интернет-портала с единой базой молодых специалистов</a:t>
            </a:r>
          </a:p>
        </p:txBody>
      </p:sp>
    </p:spTree>
    <p:extLst>
      <p:ext uri="{BB962C8B-B14F-4D97-AF65-F5344CB8AC3E}">
        <p14:creationId xmlns:p14="http://schemas.microsoft.com/office/powerpoint/2010/main" val="115776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01A997-7D6A-43D5-9C76-C3961FBB2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5B18AD-BEF3-4DC5-B85F-FE31BC88B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8" y="3206774"/>
            <a:ext cx="444452" cy="4444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FCA7E5E-2B40-4C01-9535-ADCB80D9D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381" y="3209155"/>
            <a:ext cx="442071" cy="4420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09EF66-528B-4CCA-B827-F22B810A4D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167" y="900498"/>
            <a:ext cx="10037666" cy="595750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B7BBF0B-F5EA-4E77-A953-1AA0285FD219}"/>
              </a:ext>
            </a:extLst>
          </p:cNvPr>
          <p:cNvSpPr txBox="1"/>
          <p:nvPr/>
        </p:nvSpPr>
        <p:spPr>
          <a:xfrm>
            <a:off x="1354750" y="1550027"/>
            <a:ext cx="39148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РЕШЕНИЕ </a:t>
            </a:r>
            <a:endParaRPr lang="en-US" sz="4800" b="1" dirty="0">
              <a:solidFill>
                <a:srgbClr val="1A7A78"/>
              </a:solidFill>
              <a:latin typeface="Jost" pitchFamily="2" charset="-52"/>
              <a:ea typeface="Jost" pitchFamily="2" charset="-52"/>
            </a:endParaRPr>
          </a:p>
          <a:p>
            <a:r>
              <a:rPr lang="ru-RU" sz="48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ПРОБЛЕМЫ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D75EC7-4120-4B4C-B96E-7B18A0198BCA}"/>
              </a:ext>
            </a:extLst>
          </p:cNvPr>
          <p:cNvSpPr txBox="1"/>
          <p:nvPr/>
        </p:nvSpPr>
        <p:spPr>
          <a:xfrm>
            <a:off x="6705895" y="1550027"/>
            <a:ext cx="1486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8DACAE"/>
                </a:solidFill>
                <a:latin typeface="Jost" pitchFamily="2" charset="-52"/>
                <a:ea typeface="Jost" pitchFamily="2" charset="-52"/>
              </a:rPr>
              <a:t>Автоматизация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76ADB7-F492-4BA1-85A3-47BB4495673C}"/>
              </a:ext>
            </a:extLst>
          </p:cNvPr>
          <p:cNvSpPr txBox="1"/>
          <p:nvPr/>
        </p:nvSpPr>
        <p:spPr>
          <a:xfrm>
            <a:off x="8330281" y="1550027"/>
            <a:ext cx="23351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2ECE5"/>
                </a:solidFill>
                <a:latin typeface="Jost" pitchFamily="2" charset="-52"/>
                <a:ea typeface="Jost" pitchFamily="2" charset="-52"/>
              </a:rPr>
              <a:t>Ключевые особенности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32ACFEF-3374-4AF2-8852-0AAC33497AD1}"/>
              </a:ext>
            </a:extLst>
          </p:cNvPr>
          <p:cNvCxnSpPr>
            <a:cxnSpLocks/>
          </p:cNvCxnSpPr>
          <p:nvPr/>
        </p:nvCxnSpPr>
        <p:spPr>
          <a:xfrm>
            <a:off x="8262937" y="1614488"/>
            <a:ext cx="0" cy="200024"/>
          </a:xfrm>
          <a:prstGeom prst="line">
            <a:avLst/>
          </a:prstGeom>
          <a:ln w="15875">
            <a:solidFill>
              <a:srgbClr val="8DAC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2ED3ACC-6CB3-4542-BAF1-FACC7829935A}"/>
              </a:ext>
            </a:extLst>
          </p:cNvPr>
          <p:cNvSpPr txBox="1"/>
          <p:nvPr/>
        </p:nvSpPr>
        <p:spPr>
          <a:xfrm>
            <a:off x="6329514" y="2222519"/>
            <a:ext cx="43811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Ключевые особенности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6772662-ABFB-4611-AD1A-2A20DDE271A6}"/>
              </a:ext>
            </a:extLst>
          </p:cNvPr>
          <p:cNvGrpSpPr/>
          <p:nvPr/>
        </p:nvGrpSpPr>
        <p:grpSpPr>
          <a:xfrm>
            <a:off x="6444343" y="3333527"/>
            <a:ext cx="4525827" cy="648958"/>
            <a:chOff x="6444343" y="3651226"/>
            <a:chExt cx="4525827" cy="648958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320DC672-7D07-4880-BF5E-10ED7E9348E5}"/>
                </a:ext>
              </a:extLst>
            </p:cNvPr>
            <p:cNvSpPr/>
            <p:nvPr/>
          </p:nvSpPr>
          <p:spPr>
            <a:xfrm>
              <a:off x="6444343" y="3651226"/>
              <a:ext cx="4381165" cy="648958"/>
            </a:xfrm>
            <a:prstGeom prst="roundRect">
              <a:avLst/>
            </a:prstGeom>
            <a:noFill/>
            <a:ln w="15875">
              <a:solidFill>
                <a:srgbClr val="1A7A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01B3AFD-20B5-46CB-B7B4-45001B704BE9}"/>
                </a:ext>
              </a:extLst>
            </p:cNvPr>
            <p:cNvSpPr txBox="1"/>
            <p:nvPr/>
          </p:nvSpPr>
          <p:spPr>
            <a:xfrm>
              <a:off x="6589005" y="3840777"/>
              <a:ext cx="43811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1. </a:t>
              </a:r>
              <a:r>
                <a:rPr lang="ru-RU" sz="1600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Только квалифицированные кадры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1299E19-E895-4901-9C3F-E451231B32A2}"/>
              </a:ext>
            </a:extLst>
          </p:cNvPr>
          <p:cNvGrpSpPr/>
          <p:nvPr/>
        </p:nvGrpSpPr>
        <p:grpSpPr>
          <a:xfrm>
            <a:off x="6444343" y="4154328"/>
            <a:ext cx="4381165" cy="958407"/>
            <a:chOff x="6444343" y="4589211"/>
            <a:chExt cx="4381165" cy="958407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EC0CCAEB-DCAE-4361-90D2-1751201DC289}"/>
                </a:ext>
              </a:extLst>
            </p:cNvPr>
            <p:cNvSpPr/>
            <p:nvPr/>
          </p:nvSpPr>
          <p:spPr>
            <a:xfrm>
              <a:off x="6444343" y="4589211"/>
              <a:ext cx="4381165" cy="958407"/>
            </a:xfrm>
            <a:prstGeom prst="roundRect">
              <a:avLst/>
            </a:prstGeom>
            <a:noFill/>
            <a:ln w="15875">
              <a:solidFill>
                <a:srgbClr val="1A7A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472D2E-4FCC-47B9-A0DE-9E4510534CD2}"/>
                </a:ext>
              </a:extLst>
            </p:cNvPr>
            <p:cNvSpPr txBox="1"/>
            <p:nvPr/>
          </p:nvSpPr>
          <p:spPr>
            <a:xfrm>
              <a:off x="6589005" y="4778762"/>
              <a:ext cx="42365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2. </a:t>
              </a:r>
              <a:r>
                <a:rPr lang="ru-RU" sz="1600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Мониторинг и аналитика трудоустройства студентов- выпускников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36E0CA2-8C54-44CE-AFD6-DDB4AA918A42}"/>
              </a:ext>
            </a:extLst>
          </p:cNvPr>
          <p:cNvGrpSpPr/>
          <p:nvPr/>
        </p:nvGrpSpPr>
        <p:grpSpPr>
          <a:xfrm>
            <a:off x="6444343" y="5281086"/>
            <a:ext cx="4670490" cy="969760"/>
            <a:chOff x="6444343" y="5710638"/>
            <a:chExt cx="4670490" cy="969760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621E3555-611C-4476-B325-A5A9E2747D80}"/>
                </a:ext>
              </a:extLst>
            </p:cNvPr>
            <p:cNvSpPr/>
            <p:nvPr/>
          </p:nvSpPr>
          <p:spPr>
            <a:xfrm>
              <a:off x="6444343" y="5710638"/>
              <a:ext cx="4381165" cy="969760"/>
            </a:xfrm>
            <a:prstGeom prst="roundRect">
              <a:avLst/>
            </a:prstGeom>
            <a:noFill/>
            <a:ln w="15875">
              <a:solidFill>
                <a:srgbClr val="1A7A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142DD94-0A10-49C1-86C7-86DC1FEACAD3}"/>
                </a:ext>
              </a:extLst>
            </p:cNvPr>
            <p:cNvSpPr txBox="1"/>
            <p:nvPr/>
          </p:nvSpPr>
          <p:spPr>
            <a:xfrm>
              <a:off x="6589005" y="5900189"/>
              <a:ext cx="45258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3. </a:t>
              </a:r>
              <a:r>
                <a:rPr lang="ru-RU" sz="1600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Упрощенный сбор данных для отчетности государственным органам</a:t>
              </a:r>
              <a:r>
                <a:rPr lang="en-US" sz="1600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 </a:t>
              </a:r>
              <a:endParaRPr lang="ru-RU" sz="1600" dirty="0">
                <a:solidFill>
                  <a:srgbClr val="1A7A78"/>
                </a:solidFill>
                <a:latin typeface="Jost" pitchFamily="2" charset="-52"/>
                <a:ea typeface="Jost" pitchFamily="2" charset="-52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E169AC1-8565-49E8-A4AE-772B8961ED6C}"/>
              </a:ext>
            </a:extLst>
          </p:cNvPr>
          <p:cNvGrpSpPr/>
          <p:nvPr/>
        </p:nvGrpSpPr>
        <p:grpSpPr>
          <a:xfrm>
            <a:off x="10322390" y="6484212"/>
            <a:ext cx="503118" cy="131650"/>
            <a:chOff x="10228120" y="6572891"/>
            <a:chExt cx="503118" cy="131650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973BB3F0-4CD9-4E9A-9753-B94B4CB1B669}"/>
                </a:ext>
              </a:extLst>
            </p:cNvPr>
            <p:cNvSpPr/>
            <p:nvPr/>
          </p:nvSpPr>
          <p:spPr>
            <a:xfrm>
              <a:off x="10413854" y="6572891"/>
              <a:ext cx="131650" cy="131650"/>
            </a:xfrm>
            <a:prstGeom prst="ellipse">
              <a:avLst/>
            </a:prstGeom>
            <a:solidFill>
              <a:srgbClr val="1A7A78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B93E1E3D-EC1F-48D9-9E3A-3F51A914518B}"/>
                </a:ext>
              </a:extLst>
            </p:cNvPr>
            <p:cNvSpPr/>
            <p:nvPr/>
          </p:nvSpPr>
          <p:spPr>
            <a:xfrm>
              <a:off x="10599588" y="6572891"/>
              <a:ext cx="131650" cy="131650"/>
            </a:xfrm>
            <a:prstGeom prst="ellipse">
              <a:avLst/>
            </a:prstGeom>
            <a:solidFill>
              <a:srgbClr val="1A7A78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01012ACB-AB17-4F8C-BDF9-A1837C449DB1}"/>
                </a:ext>
              </a:extLst>
            </p:cNvPr>
            <p:cNvSpPr/>
            <p:nvPr/>
          </p:nvSpPr>
          <p:spPr>
            <a:xfrm>
              <a:off x="10228120" y="6572891"/>
              <a:ext cx="131650" cy="131650"/>
            </a:xfrm>
            <a:prstGeom prst="ellipse">
              <a:avLst/>
            </a:prstGeom>
            <a:solidFill>
              <a:srgbClr val="1A7A78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8773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01A997-7D6A-43D5-9C76-C3961FBB2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5B18AD-BEF3-4DC5-B85F-FE31BC88B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8" y="3206774"/>
            <a:ext cx="444452" cy="4444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FCA7E5E-2B40-4C01-9535-ADCB80D9D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381" y="3209155"/>
            <a:ext cx="442071" cy="4420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09EF66-528B-4CCA-B827-F22B810A4D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167" y="1074976"/>
            <a:ext cx="10037666" cy="5783024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0B22FE1-BB00-4E3E-AC4F-B33A0D9C6440}"/>
              </a:ext>
            </a:extLst>
          </p:cNvPr>
          <p:cNvGrpSpPr/>
          <p:nvPr/>
        </p:nvGrpSpPr>
        <p:grpSpPr>
          <a:xfrm>
            <a:off x="1501222" y="1530881"/>
            <a:ext cx="4967379" cy="4739759"/>
            <a:chOff x="1501222" y="1530881"/>
            <a:chExt cx="4967379" cy="473975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7BBF0B-F5EA-4E77-A953-1AA0285FD219}"/>
                </a:ext>
              </a:extLst>
            </p:cNvPr>
            <p:cNvSpPr txBox="1"/>
            <p:nvPr/>
          </p:nvSpPr>
          <p:spPr>
            <a:xfrm>
              <a:off x="1501222" y="1530881"/>
              <a:ext cx="324479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b="1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ПРОДУКТ</a:t>
              </a:r>
            </a:p>
            <a:p>
              <a:r>
                <a:rPr lang="ru-RU" sz="4800" b="1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ПРОЕКТА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B63B31-0DF7-44EC-A540-D387376E3064}"/>
                </a:ext>
              </a:extLst>
            </p:cNvPr>
            <p:cNvSpPr txBox="1"/>
            <p:nvPr/>
          </p:nvSpPr>
          <p:spPr>
            <a:xfrm>
              <a:off x="1501222" y="3100541"/>
              <a:ext cx="4967379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Комплексное решение в виде интернет-портала, связывающего университеты, студентов-выпускников и работодателей, обеспечивая вузам мониторинг и аналитику трудоустройства, студентам – удобный поиск работы, а работодателям – доступ к квалифицированным кадрам. Тем самым – обеспечивая целевой подбор персонала и прозрачный процесс трудоустройства.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876318C-3510-4809-BC54-7986A91AE232}"/>
              </a:ext>
            </a:extLst>
          </p:cNvPr>
          <p:cNvGrpSpPr/>
          <p:nvPr/>
        </p:nvGrpSpPr>
        <p:grpSpPr>
          <a:xfrm>
            <a:off x="6611166" y="1530881"/>
            <a:ext cx="4079612" cy="4871213"/>
            <a:chOff x="6927560" y="1257300"/>
            <a:chExt cx="4079612" cy="4871213"/>
          </a:xfrm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88F864A5-D85D-4E0F-8FE6-58809979307B}"/>
                </a:ext>
              </a:extLst>
            </p:cNvPr>
            <p:cNvSpPr/>
            <p:nvPr/>
          </p:nvSpPr>
          <p:spPr>
            <a:xfrm flipH="1">
              <a:off x="6927560" y="1257300"/>
              <a:ext cx="4079612" cy="4871212"/>
            </a:xfrm>
            <a:prstGeom prst="roundRect">
              <a:avLst>
                <a:gd name="adj" fmla="val 11116"/>
              </a:avLst>
            </a:prstGeom>
            <a:solidFill>
              <a:srgbClr val="DCEC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600" b="1" dirty="0">
                <a:solidFill>
                  <a:srgbClr val="1D7C7C"/>
                </a:solidFill>
                <a:latin typeface="Calibri 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F903985-1F00-4ECF-9B84-A8B595D4D6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17" r="26011" b="23732"/>
            <a:stretch/>
          </p:blipFill>
          <p:spPr>
            <a:xfrm>
              <a:off x="7657605" y="1257301"/>
              <a:ext cx="2917081" cy="4871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4506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4F41AA-7F62-4D0B-92C5-26B1935227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4A90E17-B97A-4649-AFDD-249270B7A97D}"/>
              </a:ext>
            </a:extLst>
          </p:cNvPr>
          <p:cNvSpPr/>
          <p:nvPr/>
        </p:nvSpPr>
        <p:spPr>
          <a:xfrm>
            <a:off x="121447" y="127000"/>
            <a:ext cx="11949105" cy="6604000"/>
          </a:xfrm>
          <a:prstGeom prst="roundRect">
            <a:avLst>
              <a:gd name="adj" fmla="val 4017"/>
            </a:avLst>
          </a:prstGeom>
          <a:solidFill>
            <a:srgbClr val="DC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C03E66-82A7-44DB-83B9-6C5A60AF6E19}"/>
              </a:ext>
            </a:extLst>
          </p:cNvPr>
          <p:cNvSpPr txBox="1"/>
          <p:nvPr/>
        </p:nvSpPr>
        <p:spPr>
          <a:xfrm>
            <a:off x="666915" y="435139"/>
            <a:ext cx="4597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КОМАНДА ПРОЕКТА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7EC0532-778C-4520-B6E3-32D24C45726B}"/>
              </a:ext>
            </a:extLst>
          </p:cNvPr>
          <p:cNvGrpSpPr/>
          <p:nvPr/>
        </p:nvGrpSpPr>
        <p:grpSpPr>
          <a:xfrm>
            <a:off x="739225" y="1585556"/>
            <a:ext cx="2477261" cy="2959428"/>
            <a:chOff x="368522" y="1328053"/>
            <a:chExt cx="2477261" cy="295942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06767126-F5FB-4810-A9C5-F3B7DDE211AF}"/>
                </a:ext>
              </a:extLst>
            </p:cNvPr>
            <p:cNvSpPr/>
            <p:nvPr/>
          </p:nvSpPr>
          <p:spPr>
            <a:xfrm flipH="1">
              <a:off x="368522" y="1328053"/>
              <a:ext cx="2477261" cy="2959427"/>
            </a:xfrm>
            <a:prstGeom prst="roundRect">
              <a:avLst/>
            </a:prstGeom>
            <a:solidFill>
              <a:srgbClr val="1A7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600" b="1" dirty="0">
                <a:solidFill>
                  <a:srgbClr val="1D7C7C"/>
                </a:solidFill>
                <a:latin typeface="Calibri "/>
              </a:endParaRPr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BDEFC00-E035-425E-90DB-FD0CF421E6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4" t="-1290" r="1992"/>
            <a:stretch/>
          </p:blipFill>
          <p:spPr>
            <a:xfrm>
              <a:off x="368523" y="1328054"/>
              <a:ext cx="2477260" cy="2959427"/>
            </a:xfrm>
            <a:prstGeom prst="round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A3B083CB-46BB-4586-BC84-D231BB4F910B}"/>
              </a:ext>
            </a:extLst>
          </p:cNvPr>
          <p:cNvGrpSpPr/>
          <p:nvPr/>
        </p:nvGrpSpPr>
        <p:grpSpPr>
          <a:xfrm>
            <a:off x="6223953" y="1585556"/>
            <a:ext cx="2477259" cy="2959424"/>
            <a:chOff x="4582840" y="1843548"/>
            <a:chExt cx="3026319" cy="3615352"/>
          </a:xfrm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0AD3977A-09EC-45C0-BE7D-0A6B22C88862}"/>
                </a:ext>
              </a:extLst>
            </p:cNvPr>
            <p:cNvSpPr/>
            <p:nvPr/>
          </p:nvSpPr>
          <p:spPr>
            <a:xfrm flipH="1">
              <a:off x="4582840" y="1843549"/>
              <a:ext cx="3026319" cy="3615351"/>
            </a:xfrm>
            <a:prstGeom prst="roundRect">
              <a:avLst>
                <a:gd name="adj" fmla="val 11116"/>
              </a:avLst>
            </a:prstGeom>
            <a:solidFill>
              <a:srgbClr val="16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600" b="1" dirty="0">
                <a:solidFill>
                  <a:srgbClr val="1D7C7C"/>
                </a:solidFill>
                <a:latin typeface="Calibri "/>
              </a:endParaRPr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E55E9B6F-F701-441C-89AD-6A3535F8AF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13" t="29770" r="21073" b="11311"/>
            <a:stretch/>
          </p:blipFill>
          <p:spPr>
            <a:xfrm>
              <a:off x="4876801" y="1843548"/>
              <a:ext cx="2540000" cy="3615351"/>
            </a:xfrm>
            <a:prstGeom prst="rect">
              <a:avLst/>
            </a:prstGeom>
          </p:spPr>
        </p:pic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5E2C2580-1AA7-4F3F-9064-8B397689278B}"/>
              </a:ext>
            </a:extLst>
          </p:cNvPr>
          <p:cNvGrpSpPr/>
          <p:nvPr/>
        </p:nvGrpSpPr>
        <p:grpSpPr>
          <a:xfrm>
            <a:off x="3506065" y="1585555"/>
            <a:ext cx="2477261" cy="2959425"/>
            <a:chOff x="7863072" y="1843548"/>
            <a:chExt cx="3026320" cy="3615351"/>
          </a:xfrm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AF539A80-FB04-42EF-9945-DB42EEC36893}"/>
                </a:ext>
              </a:extLst>
            </p:cNvPr>
            <p:cNvSpPr/>
            <p:nvPr/>
          </p:nvSpPr>
          <p:spPr>
            <a:xfrm flipH="1">
              <a:off x="7863072" y="1843548"/>
              <a:ext cx="3026319" cy="3615351"/>
            </a:xfrm>
            <a:prstGeom prst="roundRect">
              <a:avLst>
                <a:gd name="adj" fmla="val 11116"/>
              </a:avLst>
            </a:prstGeom>
            <a:solidFill>
              <a:srgbClr val="16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600" b="1" dirty="0">
                <a:solidFill>
                  <a:srgbClr val="1D7C7C"/>
                </a:solidFill>
                <a:latin typeface="Calibri "/>
              </a:endParaRPr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57A2D63-B958-41AD-8469-D76203C4D1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17" t="21262" r="23012" b="9907"/>
            <a:stretch/>
          </p:blipFill>
          <p:spPr>
            <a:xfrm>
              <a:off x="7863072" y="1973943"/>
              <a:ext cx="3026320" cy="3484956"/>
            </a:xfrm>
            <a:prstGeom prst="roundRect">
              <a:avLst>
                <a:gd name="adj" fmla="val 10792"/>
              </a:avLst>
            </a:prstGeom>
          </p:spPr>
        </p:pic>
      </p:grp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6A8EA156-CB09-4AF6-BBE6-D24EBD94FF92}"/>
              </a:ext>
            </a:extLst>
          </p:cNvPr>
          <p:cNvSpPr/>
          <p:nvPr/>
        </p:nvSpPr>
        <p:spPr>
          <a:xfrm flipH="1">
            <a:off x="8991606" y="1585556"/>
            <a:ext cx="2477258" cy="2959422"/>
          </a:xfrm>
          <a:prstGeom prst="roundRect">
            <a:avLst>
              <a:gd name="adj" fmla="val 11116"/>
            </a:avLst>
          </a:prstGeom>
          <a:solidFill>
            <a:srgbClr val="1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600" b="1" dirty="0">
              <a:solidFill>
                <a:srgbClr val="1D7C7C"/>
              </a:solidFill>
              <a:latin typeface="Calibri 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578A51A-9D9C-4C2D-8A7C-7794CEA7A602}"/>
              </a:ext>
            </a:extLst>
          </p:cNvPr>
          <p:cNvSpPr txBox="1"/>
          <p:nvPr/>
        </p:nvSpPr>
        <p:spPr>
          <a:xfrm>
            <a:off x="1207718" y="4775189"/>
            <a:ext cx="1628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latin typeface="Jost" pitchFamily="2" charset="-52"/>
                <a:ea typeface="Jost" pitchFamily="2" charset="-52"/>
              </a:rPr>
              <a:t>Свазян</a:t>
            </a:r>
            <a:r>
              <a:rPr lang="ru-RU" b="1" dirty="0">
                <a:latin typeface="Jost" pitchFamily="2" charset="-52"/>
                <a:ea typeface="Jost" pitchFamily="2" charset="-52"/>
              </a:rPr>
              <a:t> Ашот</a:t>
            </a:r>
            <a:endParaRPr lang="en-US" b="1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91B074D-CB19-42DA-B8D2-1B0EB5B8D4DC}"/>
              </a:ext>
            </a:extLst>
          </p:cNvPr>
          <p:cNvSpPr txBox="1"/>
          <p:nvPr/>
        </p:nvSpPr>
        <p:spPr>
          <a:xfrm>
            <a:off x="666915" y="5202069"/>
            <a:ext cx="26019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Jost" pitchFamily="2" charset="-52"/>
                <a:ea typeface="Jost" pitchFamily="2" charset="-52"/>
              </a:rPr>
              <a:t>CEO, </a:t>
            </a:r>
            <a:r>
              <a:rPr lang="en-US" sz="1600" dirty="0" err="1">
                <a:latin typeface="Jost" pitchFamily="2" charset="-52"/>
                <a:ea typeface="Jost" pitchFamily="2" charset="-52"/>
              </a:rPr>
              <a:t>Fullstack</a:t>
            </a:r>
            <a:r>
              <a:rPr lang="en-US" sz="1600" dirty="0">
                <a:latin typeface="Jost" pitchFamily="2" charset="-52"/>
                <a:ea typeface="Jost" pitchFamily="2" charset="-52"/>
              </a:rPr>
              <a:t>-</a:t>
            </a:r>
            <a:r>
              <a:rPr lang="ru-RU" sz="1600" dirty="0">
                <a:latin typeface="Jost" pitchFamily="2" charset="-52"/>
                <a:ea typeface="Jost" pitchFamily="2" charset="-52"/>
              </a:rPr>
              <a:t>разработчик</a:t>
            </a:r>
            <a:endParaRPr lang="en-US" sz="1600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A29335C-CB10-4E23-BB22-00CA0FF6E628}"/>
              </a:ext>
            </a:extLst>
          </p:cNvPr>
          <p:cNvSpPr txBox="1"/>
          <p:nvPr/>
        </p:nvSpPr>
        <p:spPr>
          <a:xfrm>
            <a:off x="941028" y="5594518"/>
            <a:ext cx="2053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Jost" pitchFamily="2" charset="-52"/>
                <a:ea typeface="Jost" pitchFamily="2" charset="-52"/>
              </a:rPr>
              <a:t>Опыт работы: 4 года</a:t>
            </a:r>
            <a:endParaRPr lang="en-US" sz="1600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0B169E-E62A-4746-AF91-F2DBAAD4E9AA}"/>
              </a:ext>
            </a:extLst>
          </p:cNvPr>
          <p:cNvSpPr txBox="1"/>
          <p:nvPr/>
        </p:nvSpPr>
        <p:spPr>
          <a:xfrm>
            <a:off x="3507743" y="4775189"/>
            <a:ext cx="2529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Jost" pitchFamily="2" charset="-52"/>
                <a:ea typeface="Jost" pitchFamily="2" charset="-52"/>
              </a:rPr>
              <a:t>Корецкий Владимир</a:t>
            </a:r>
            <a:endParaRPr lang="en-US" b="1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48D48D4-69FF-44FE-8732-71635341AF30}"/>
              </a:ext>
            </a:extLst>
          </p:cNvPr>
          <p:cNvSpPr txBox="1"/>
          <p:nvPr/>
        </p:nvSpPr>
        <p:spPr>
          <a:xfrm>
            <a:off x="3736971" y="5198416"/>
            <a:ext cx="20714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Jost" pitchFamily="2" charset="-52"/>
                <a:ea typeface="Jost" pitchFamily="2" charset="-52"/>
              </a:rPr>
              <a:t>Backend-</a:t>
            </a:r>
            <a:r>
              <a:rPr lang="ru-RU" sz="1600" dirty="0">
                <a:latin typeface="Jost" pitchFamily="2" charset="-52"/>
                <a:ea typeface="Jost" pitchFamily="2" charset="-52"/>
              </a:rPr>
              <a:t>разработчик</a:t>
            </a:r>
            <a:endParaRPr lang="en-US" sz="1600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0675461-EA48-49C9-8FA1-F2DDA1644FA7}"/>
              </a:ext>
            </a:extLst>
          </p:cNvPr>
          <p:cNvSpPr txBox="1"/>
          <p:nvPr/>
        </p:nvSpPr>
        <p:spPr>
          <a:xfrm>
            <a:off x="3670446" y="5590865"/>
            <a:ext cx="2204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Jost" pitchFamily="2" charset="-52"/>
                <a:ea typeface="Jost" pitchFamily="2" charset="-52"/>
              </a:rPr>
              <a:t>Опыт работы: </a:t>
            </a:r>
            <a:r>
              <a:rPr lang="en-US" sz="1600" dirty="0">
                <a:latin typeface="Jost" pitchFamily="2" charset="-52"/>
                <a:ea typeface="Jost" pitchFamily="2" charset="-52"/>
              </a:rPr>
              <a:t>1,5</a:t>
            </a:r>
            <a:r>
              <a:rPr lang="ru-RU" sz="1600" dirty="0">
                <a:latin typeface="Jost" pitchFamily="2" charset="-52"/>
                <a:ea typeface="Jost" pitchFamily="2" charset="-52"/>
              </a:rPr>
              <a:t> года</a:t>
            </a:r>
            <a:endParaRPr lang="en-US" sz="1600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EEB813E-35B4-46BE-99CD-09FEACF73B45}"/>
              </a:ext>
            </a:extLst>
          </p:cNvPr>
          <p:cNvSpPr txBox="1"/>
          <p:nvPr/>
        </p:nvSpPr>
        <p:spPr>
          <a:xfrm>
            <a:off x="6308329" y="4775189"/>
            <a:ext cx="2380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Jost" pitchFamily="2" charset="-52"/>
                <a:ea typeface="Jost" pitchFamily="2" charset="-52"/>
              </a:rPr>
              <a:t>Предбанников Александр</a:t>
            </a:r>
            <a:endParaRPr lang="en-US" b="1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9FDE9DF-5C90-47AE-A34C-B786CC702F43}"/>
              </a:ext>
            </a:extLst>
          </p:cNvPr>
          <p:cNvSpPr txBox="1"/>
          <p:nvPr/>
        </p:nvSpPr>
        <p:spPr>
          <a:xfrm>
            <a:off x="6686616" y="5401974"/>
            <a:ext cx="16466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Jost" pitchFamily="2" charset="-52"/>
                <a:ea typeface="Jost" pitchFamily="2" charset="-52"/>
              </a:rPr>
              <a:t>UX/UI-</a:t>
            </a:r>
            <a:r>
              <a:rPr lang="ru-RU" sz="1600" dirty="0">
                <a:latin typeface="Jost" pitchFamily="2" charset="-52"/>
                <a:ea typeface="Jost" pitchFamily="2" charset="-52"/>
              </a:rPr>
              <a:t>дизайнер</a:t>
            </a:r>
            <a:endParaRPr lang="en-US" sz="1600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27680D7-BE03-4BAA-90FC-97F0C10FAA05}"/>
              </a:ext>
            </a:extLst>
          </p:cNvPr>
          <p:cNvSpPr txBox="1"/>
          <p:nvPr/>
        </p:nvSpPr>
        <p:spPr>
          <a:xfrm>
            <a:off x="6458494" y="5746034"/>
            <a:ext cx="2204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Jost" pitchFamily="2" charset="-52"/>
                <a:ea typeface="Jost" pitchFamily="2" charset="-52"/>
              </a:rPr>
              <a:t>Опыт работы: </a:t>
            </a:r>
            <a:r>
              <a:rPr lang="en-US" sz="1600" dirty="0">
                <a:latin typeface="Jost" pitchFamily="2" charset="-52"/>
                <a:ea typeface="Jost" pitchFamily="2" charset="-52"/>
              </a:rPr>
              <a:t>1,5</a:t>
            </a:r>
            <a:r>
              <a:rPr lang="ru-RU" sz="1600" dirty="0">
                <a:latin typeface="Jost" pitchFamily="2" charset="-52"/>
                <a:ea typeface="Jost" pitchFamily="2" charset="-52"/>
              </a:rPr>
              <a:t> года</a:t>
            </a:r>
            <a:endParaRPr lang="en-US" sz="1600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81A1F58-506A-4B58-8ACB-A433260A4D6F}"/>
              </a:ext>
            </a:extLst>
          </p:cNvPr>
          <p:cNvSpPr txBox="1"/>
          <p:nvPr/>
        </p:nvSpPr>
        <p:spPr>
          <a:xfrm>
            <a:off x="9228657" y="4775190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latin typeface="Jost" pitchFamily="2" charset="-52"/>
                <a:ea typeface="Jost" pitchFamily="2" charset="-52"/>
              </a:rPr>
              <a:t>Насибов</a:t>
            </a:r>
            <a:r>
              <a:rPr lang="ru-RU" b="1" dirty="0">
                <a:latin typeface="Jost" pitchFamily="2" charset="-52"/>
                <a:ea typeface="Jost" pitchFamily="2" charset="-52"/>
              </a:rPr>
              <a:t> </a:t>
            </a:r>
            <a:r>
              <a:rPr lang="ru-RU" b="1" dirty="0" err="1">
                <a:latin typeface="Jost" pitchFamily="2" charset="-52"/>
                <a:ea typeface="Jost" pitchFamily="2" charset="-52"/>
              </a:rPr>
              <a:t>Шахин</a:t>
            </a:r>
            <a:endParaRPr lang="en-US" b="1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A3389B-1F32-40C2-BD0C-585E169C237A}"/>
              </a:ext>
            </a:extLst>
          </p:cNvPr>
          <p:cNvSpPr txBox="1"/>
          <p:nvPr/>
        </p:nvSpPr>
        <p:spPr>
          <a:xfrm>
            <a:off x="9387354" y="5214084"/>
            <a:ext cx="1667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Jost" pitchFamily="2" charset="-52"/>
                <a:ea typeface="Jost" pitchFamily="2" charset="-52"/>
              </a:rPr>
              <a:t>Бизнес-аналитик</a:t>
            </a:r>
            <a:endParaRPr lang="en-US" sz="1600"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321E239-E9C8-4A4B-BB83-5312D7C3D25C}"/>
              </a:ext>
            </a:extLst>
          </p:cNvPr>
          <p:cNvSpPr txBox="1"/>
          <p:nvPr/>
        </p:nvSpPr>
        <p:spPr>
          <a:xfrm>
            <a:off x="9195795" y="5590866"/>
            <a:ext cx="2050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Jost" pitchFamily="2" charset="-52"/>
                <a:ea typeface="Jost" pitchFamily="2" charset="-52"/>
              </a:rPr>
              <a:t>Опыт работы: </a:t>
            </a:r>
            <a:r>
              <a:rPr lang="en-US" sz="1600" dirty="0">
                <a:latin typeface="Jost" pitchFamily="2" charset="-52"/>
                <a:ea typeface="Jost" pitchFamily="2" charset="-52"/>
              </a:rPr>
              <a:t>2</a:t>
            </a:r>
            <a:r>
              <a:rPr lang="ru-RU" sz="1600" dirty="0">
                <a:latin typeface="Jost" pitchFamily="2" charset="-52"/>
                <a:ea typeface="Jost" pitchFamily="2" charset="-52"/>
              </a:rPr>
              <a:t> года</a:t>
            </a:r>
            <a:endParaRPr lang="en-US" sz="1600" dirty="0">
              <a:latin typeface="Jost" pitchFamily="2" charset="-52"/>
              <a:ea typeface="Jost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5C0055-3A6A-455D-BBCD-A8431AA8875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9" t="17942" b="5841"/>
          <a:stretch/>
        </p:blipFill>
        <p:spPr>
          <a:xfrm>
            <a:off x="9189545" y="1576677"/>
            <a:ext cx="2063060" cy="296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98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01A997-7D6A-43D5-9C76-C3961FBB2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5B18AD-BEF3-4DC5-B85F-FE31BC88B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8" y="3206774"/>
            <a:ext cx="444452" cy="4444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FCA7E5E-2B40-4C01-9535-ADCB80D9D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381" y="3209155"/>
            <a:ext cx="442071" cy="4420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09EF66-528B-4CCA-B827-F22B810A4D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167" y="319314"/>
            <a:ext cx="10037666" cy="653868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397AC05-DAC7-492B-A6DC-F2C277D94B86}"/>
              </a:ext>
            </a:extLst>
          </p:cNvPr>
          <p:cNvSpPr txBox="1"/>
          <p:nvPr/>
        </p:nvSpPr>
        <p:spPr>
          <a:xfrm>
            <a:off x="1338179" y="550483"/>
            <a:ext cx="34448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РЫНОК РЕШЕНИЯ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B50F09D6-88CB-45C6-8311-69F3452CC5CB}"/>
              </a:ext>
            </a:extLst>
          </p:cNvPr>
          <p:cNvSpPr/>
          <p:nvPr/>
        </p:nvSpPr>
        <p:spPr>
          <a:xfrm flipH="1">
            <a:off x="5876315" y="319315"/>
            <a:ext cx="5238514" cy="6557844"/>
          </a:xfrm>
          <a:custGeom>
            <a:avLst/>
            <a:gdLst>
              <a:gd name="connsiteX0" fmla="*/ 0 w 5757909"/>
              <a:gd name="connsiteY0" fmla="*/ 360503 h 6538686"/>
              <a:gd name="connsiteX1" fmla="*/ 360503 w 5757909"/>
              <a:gd name="connsiteY1" fmla="*/ 0 h 6538686"/>
              <a:gd name="connsiteX2" fmla="*/ 5397406 w 5757909"/>
              <a:gd name="connsiteY2" fmla="*/ 0 h 6538686"/>
              <a:gd name="connsiteX3" fmla="*/ 5757909 w 5757909"/>
              <a:gd name="connsiteY3" fmla="*/ 360503 h 6538686"/>
              <a:gd name="connsiteX4" fmla="*/ 5757909 w 5757909"/>
              <a:gd name="connsiteY4" fmla="*/ 6178183 h 6538686"/>
              <a:gd name="connsiteX5" fmla="*/ 5397406 w 5757909"/>
              <a:gd name="connsiteY5" fmla="*/ 6538686 h 6538686"/>
              <a:gd name="connsiteX6" fmla="*/ 360503 w 5757909"/>
              <a:gd name="connsiteY6" fmla="*/ 6538686 h 6538686"/>
              <a:gd name="connsiteX7" fmla="*/ 0 w 5757909"/>
              <a:gd name="connsiteY7" fmla="*/ 6178183 h 6538686"/>
              <a:gd name="connsiteX8" fmla="*/ 0 w 5757909"/>
              <a:gd name="connsiteY8" fmla="*/ 360503 h 6538686"/>
              <a:gd name="connsiteX0" fmla="*/ 293 w 5758202"/>
              <a:gd name="connsiteY0" fmla="*/ 360503 h 6538686"/>
              <a:gd name="connsiteX1" fmla="*/ 360796 w 5758202"/>
              <a:gd name="connsiteY1" fmla="*/ 0 h 6538686"/>
              <a:gd name="connsiteX2" fmla="*/ 5397699 w 5758202"/>
              <a:gd name="connsiteY2" fmla="*/ 0 h 6538686"/>
              <a:gd name="connsiteX3" fmla="*/ 5758202 w 5758202"/>
              <a:gd name="connsiteY3" fmla="*/ 360503 h 6538686"/>
              <a:gd name="connsiteX4" fmla="*/ 5758202 w 5758202"/>
              <a:gd name="connsiteY4" fmla="*/ 6178183 h 6538686"/>
              <a:gd name="connsiteX5" fmla="*/ 5397699 w 5758202"/>
              <a:gd name="connsiteY5" fmla="*/ 6538686 h 6538686"/>
              <a:gd name="connsiteX6" fmla="*/ 360796 w 5758202"/>
              <a:gd name="connsiteY6" fmla="*/ 6538686 h 6538686"/>
              <a:gd name="connsiteX7" fmla="*/ 293 w 5758202"/>
              <a:gd name="connsiteY7" fmla="*/ 6178183 h 6538686"/>
              <a:gd name="connsiteX8" fmla="*/ 293 w 5758202"/>
              <a:gd name="connsiteY8" fmla="*/ 360503 h 6538686"/>
              <a:gd name="connsiteX0" fmla="*/ 293 w 5758202"/>
              <a:gd name="connsiteY0" fmla="*/ 360503 h 6538686"/>
              <a:gd name="connsiteX1" fmla="*/ 360796 w 5758202"/>
              <a:gd name="connsiteY1" fmla="*/ 0 h 6538686"/>
              <a:gd name="connsiteX2" fmla="*/ 5397699 w 5758202"/>
              <a:gd name="connsiteY2" fmla="*/ 0 h 6538686"/>
              <a:gd name="connsiteX3" fmla="*/ 5758202 w 5758202"/>
              <a:gd name="connsiteY3" fmla="*/ 360503 h 6538686"/>
              <a:gd name="connsiteX4" fmla="*/ 5758202 w 5758202"/>
              <a:gd name="connsiteY4" fmla="*/ 6178183 h 6538686"/>
              <a:gd name="connsiteX5" fmla="*/ 5397699 w 5758202"/>
              <a:gd name="connsiteY5" fmla="*/ 6538686 h 6538686"/>
              <a:gd name="connsiteX6" fmla="*/ 360796 w 5758202"/>
              <a:gd name="connsiteY6" fmla="*/ 6538686 h 6538686"/>
              <a:gd name="connsiteX7" fmla="*/ 293 w 5758202"/>
              <a:gd name="connsiteY7" fmla="*/ 6178183 h 6538686"/>
              <a:gd name="connsiteX8" fmla="*/ 293 w 5758202"/>
              <a:gd name="connsiteY8" fmla="*/ 360503 h 6538686"/>
              <a:gd name="connsiteX0" fmla="*/ 293 w 5758202"/>
              <a:gd name="connsiteY0" fmla="*/ 360503 h 6538686"/>
              <a:gd name="connsiteX1" fmla="*/ 360796 w 5758202"/>
              <a:gd name="connsiteY1" fmla="*/ 0 h 6538686"/>
              <a:gd name="connsiteX2" fmla="*/ 5397699 w 5758202"/>
              <a:gd name="connsiteY2" fmla="*/ 0 h 6538686"/>
              <a:gd name="connsiteX3" fmla="*/ 5758202 w 5758202"/>
              <a:gd name="connsiteY3" fmla="*/ 360503 h 6538686"/>
              <a:gd name="connsiteX4" fmla="*/ 5758202 w 5758202"/>
              <a:gd name="connsiteY4" fmla="*/ 6178183 h 6538686"/>
              <a:gd name="connsiteX5" fmla="*/ 5397699 w 5758202"/>
              <a:gd name="connsiteY5" fmla="*/ 6538686 h 6538686"/>
              <a:gd name="connsiteX6" fmla="*/ 360796 w 5758202"/>
              <a:gd name="connsiteY6" fmla="*/ 6538686 h 6538686"/>
              <a:gd name="connsiteX7" fmla="*/ 293 w 5758202"/>
              <a:gd name="connsiteY7" fmla="*/ 6178183 h 6538686"/>
              <a:gd name="connsiteX8" fmla="*/ 293 w 5758202"/>
              <a:gd name="connsiteY8" fmla="*/ 360503 h 6538686"/>
              <a:gd name="connsiteX0" fmla="*/ 293 w 5758202"/>
              <a:gd name="connsiteY0" fmla="*/ 360503 h 6538725"/>
              <a:gd name="connsiteX1" fmla="*/ 360796 w 5758202"/>
              <a:gd name="connsiteY1" fmla="*/ 0 h 6538725"/>
              <a:gd name="connsiteX2" fmla="*/ 5397699 w 5758202"/>
              <a:gd name="connsiteY2" fmla="*/ 0 h 6538725"/>
              <a:gd name="connsiteX3" fmla="*/ 5758202 w 5758202"/>
              <a:gd name="connsiteY3" fmla="*/ 360503 h 6538725"/>
              <a:gd name="connsiteX4" fmla="*/ 5758202 w 5758202"/>
              <a:gd name="connsiteY4" fmla="*/ 6178183 h 6538725"/>
              <a:gd name="connsiteX5" fmla="*/ 5397699 w 5758202"/>
              <a:gd name="connsiteY5" fmla="*/ 6538686 h 6538725"/>
              <a:gd name="connsiteX6" fmla="*/ 360796 w 5758202"/>
              <a:gd name="connsiteY6" fmla="*/ 6538686 h 6538725"/>
              <a:gd name="connsiteX7" fmla="*/ 293 w 5758202"/>
              <a:gd name="connsiteY7" fmla="*/ 6178183 h 6538725"/>
              <a:gd name="connsiteX8" fmla="*/ 293 w 5758202"/>
              <a:gd name="connsiteY8" fmla="*/ 360503 h 6538725"/>
              <a:gd name="connsiteX0" fmla="*/ 160198 w 5918107"/>
              <a:gd name="connsiteY0" fmla="*/ 360503 h 6551042"/>
              <a:gd name="connsiteX1" fmla="*/ 520701 w 5918107"/>
              <a:gd name="connsiteY1" fmla="*/ 0 h 6551042"/>
              <a:gd name="connsiteX2" fmla="*/ 5557604 w 5918107"/>
              <a:gd name="connsiteY2" fmla="*/ 0 h 6551042"/>
              <a:gd name="connsiteX3" fmla="*/ 5918107 w 5918107"/>
              <a:gd name="connsiteY3" fmla="*/ 360503 h 6551042"/>
              <a:gd name="connsiteX4" fmla="*/ 5918107 w 5918107"/>
              <a:gd name="connsiteY4" fmla="*/ 6178183 h 6551042"/>
              <a:gd name="connsiteX5" fmla="*/ 5557604 w 5918107"/>
              <a:gd name="connsiteY5" fmla="*/ 6538686 h 6551042"/>
              <a:gd name="connsiteX6" fmla="*/ 174712 w 5918107"/>
              <a:gd name="connsiteY6" fmla="*/ 6551042 h 6551042"/>
              <a:gd name="connsiteX7" fmla="*/ 160198 w 5918107"/>
              <a:gd name="connsiteY7" fmla="*/ 6178183 h 6551042"/>
              <a:gd name="connsiteX8" fmla="*/ 160198 w 5918107"/>
              <a:gd name="connsiteY8" fmla="*/ 360503 h 6551042"/>
              <a:gd name="connsiteX0" fmla="*/ 0 w 5757909"/>
              <a:gd name="connsiteY0" fmla="*/ 360503 h 6557844"/>
              <a:gd name="connsiteX1" fmla="*/ 360503 w 5757909"/>
              <a:gd name="connsiteY1" fmla="*/ 0 h 6557844"/>
              <a:gd name="connsiteX2" fmla="*/ 5397406 w 5757909"/>
              <a:gd name="connsiteY2" fmla="*/ 0 h 6557844"/>
              <a:gd name="connsiteX3" fmla="*/ 5757909 w 5757909"/>
              <a:gd name="connsiteY3" fmla="*/ 360503 h 6557844"/>
              <a:gd name="connsiteX4" fmla="*/ 5757909 w 5757909"/>
              <a:gd name="connsiteY4" fmla="*/ 6178183 h 6557844"/>
              <a:gd name="connsiteX5" fmla="*/ 5397406 w 5757909"/>
              <a:gd name="connsiteY5" fmla="*/ 6538686 h 6557844"/>
              <a:gd name="connsiteX6" fmla="*/ 14514 w 5757909"/>
              <a:gd name="connsiteY6" fmla="*/ 6551042 h 6557844"/>
              <a:gd name="connsiteX7" fmla="*/ 0 w 5757909"/>
              <a:gd name="connsiteY7" fmla="*/ 6178183 h 6557844"/>
              <a:gd name="connsiteX8" fmla="*/ 0 w 5757909"/>
              <a:gd name="connsiteY8" fmla="*/ 360503 h 6557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57909" h="6557844">
                <a:moveTo>
                  <a:pt x="0" y="360503"/>
                </a:moveTo>
                <a:cubicBezTo>
                  <a:pt x="0" y="161403"/>
                  <a:pt x="161403" y="0"/>
                  <a:pt x="360503" y="0"/>
                </a:cubicBezTo>
                <a:lnTo>
                  <a:pt x="5397406" y="0"/>
                </a:lnTo>
                <a:cubicBezTo>
                  <a:pt x="5596506" y="0"/>
                  <a:pt x="5757909" y="161403"/>
                  <a:pt x="5757909" y="360503"/>
                </a:cubicBezTo>
                <a:lnTo>
                  <a:pt x="5757909" y="6178183"/>
                </a:lnTo>
                <a:cubicBezTo>
                  <a:pt x="5757909" y="6377283"/>
                  <a:pt x="5596506" y="6538686"/>
                  <a:pt x="5397406" y="6538686"/>
                </a:cubicBezTo>
                <a:lnTo>
                  <a:pt x="14514" y="6551042"/>
                </a:lnTo>
                <a:cubicBezTo>
                  <a:pt x="13122" y="6575756"/>
                  <a:pt x="0" y="6550278"/>
                  <a:pt x="0" y="6178183"/>
                </a:cubicBezTo>
                <a:lnTo>
                  <a:pt x="0" y="360503"/>
                </a:lnTo>
                <a:close/>
              </a:path>
            </a:pathLst>
          </a:custGeom>
          <a:solidFill>
            <a:srgbClr val="DC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600" b="1" dirty="0">
              <a:solidFill>
                <a:srgbClr val="1D7C7C"/>
              </a:solidFill>
              <a:latin typeface="Calibri 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64A12AA-E19E-4EAB-8B7D-EB6A77FDFD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12" y="1351972"/>
            <a:ext cx="4634320" cy="4492530"/>
          </a:xfrm>
          <a:prstGeom prst="rect">
            <a:avLst/>
          </a:prstGeom>
        </p:spPr>
      </p:pic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F13DC81A-F714-4FB4-ADE7-46D4C036F0E7}"/>
              </a:ext>
            </a:extLst>
          </p:cNvPr>
          <p:cNvGrpSpPr/>
          <p:nvPr/>
        </p:nvGrpSpPr>
        <p:grpSpPr>
          <a:xfrm>
            <a:off x="1341433" y="1815817"/>
            <a:ext cx="4219716" cy="748434"/>
            <a:chOff x="6444343" y="3651226"/>
            <a:chExt cx="3840225" cy="748434"/>
          </a:xfrm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8156B8B3-187A-4B77-B8B1-CC946852B289}"/>
                </a:ext>
              </a:extLst>
            </p:cNvPr>
            <p:cNvSpPr/>
            <p:nvPr/>
          </p:nvSpPr>
          <p:spPr>
            <a:xfrm>
              <a:off x="6444343" y="3651226"/>
              <a:ext cx="3840225" cy="748434"/>
            </a:xfrm>
            <a:prstGeom prst="roundRect">
              <a:avLst/>
            </a:prstGeom>
            <a:noFill/>
            <a:ln w="15875">
              <a:solidFill>
                <a:srgbClr val="1A7A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F31A1CC-BDB4-4A7C-AE4B-6651FF3B1094}"/>
                </a:ext>
              </a:extLst>
            </p:cNvPr>
            <p:cNvSpPr txBox="1"/>
            <p:nvPr/>
          </p:nvSpPr>
          <p:spPr>
            <a:xfrm>
              <a:off x="6589005" y="3840777"/>
              <a:ext cx="36955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Глобальный объём: </a:t>
              </a:r>
              <a:r>
                <a:rPr lang="ru-RU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$32,6 млрд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E9B0278C-1488-40DB-A696-AF96EAB15CC6}"/>
              </a:ext>
            </a:extLst>
          </p:cNvPr>
          <p:cNvGrpSpPr/>
          <p:nvPr/>
        </p:nvGrpSpPr>
        <p:grpSpPr>
          <a:xfrm>
            <a:off x="1338179" y="2790170"/>
            <a:ext cx="4219716" cy="748434"/>
            <a:chOff x="6444343" y="3651226"/>
            <a:chExt cx="3840225" cy="748434"/>
          </a:xfrm>
        </p:grpSpPr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63E4D930-8EE3-4A1A-BDAE-13DE159A70F0}"/>
                </a:ext>
              </a:extLst>
            </p:cNvPr>
            <p:cNvSpPr/>
            <p:nvPr/>
          </p:nvSpPr>
          <p:spPr>
            <a:xfrm>
              <a:off x="6444343" y="3651226"/>
              <a:ext cx="3840225" cy="748434"/>
            </a:xfrm>
            <a:prstGeom prst="roundRect">
              <a:avLst/>
            </a:prstGeom>
            <a:noFill/>
            <a:ln w="15875">
              <a:solidFill>
                <a:srgbClr val="1A7A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181D86B-3DA8-4C86-950A-CA4E39E04777}"/>
                </a:ext>
              </a:extLst>
            </p:cNvPr>
            <p:cNvSpPr txBox="1"/>
            <p:nvPr/>
          </p:nvSpPr>
          <p:spPr>
            <a:xfrm>
              <a:off x="6589005" y="3840777"/>
              <a:ext cx="36955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Российский объём: </a:t>
              </a:r>
              <a:r>
                <a:rPr lang="ru-RU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40 млрд ₽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47F13D08-9DA5-421B-8C61-5539F83EFCDB}"/>
              </a:ext>
            </a:extLst>
          </p:cNvPr>
          <p:cNvGrpSpPr/>
          <p:nvPr/>
        </p:nvGrpSpPr>
        <p:grpSpPr>
          <a:xfrm>
            <a:off x="1334826" y="3764523"/>
            <a:ext cx="4219716" cy="1536526"/>
            <a:chOff x="6444343" y="3651226"/>
            <a:chExt cx="3840225" cy="1536526"/>
          </a:xfrm>
          <a:noFill/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81D9AC10-6FE9-42F2-A5D1-039C5C406FB5}"/>
                </a:ext>
              </a:extLst>
            </p:cNvPr>
            <p:cNvSpPr/>
            <p:nvPr/>
          </p:nvSpPr>
          <p:spPr>
            <a:xfrm>
              <a:off x="6444343" y="3651226"/>
              <a:ext cx="3840225" cy="1536526"/>
            </a:xfrm>
            <a:prstGeom prst="roundRect">
              <a:avLst>
                <a:gd name="adj" fmla="val 11708"/>
              </a:avLst>
            </a:prstGeom>
            <a:grpFill/>
            <a:ln w="15875">
              <a:solidFill>
                <a:srgbClr val="1A7A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A40CD81-02DC-465F-B1F0-E161EDEA9398}"/>
                </a:ext>
              </a:extLst>
            </p:cNvPr>
            <p:cNvSpPr txBox="1"/>
            <p:nvPr/>
          </p:nvSpPr>
          <p:spPr>
            <a:xfrm>
              <a:off x="6589005" y="3840777"/>
              <a:ext cx="3695563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Ключевые сегменты рынка:</a:t>
              </a:r>
            </a:p>
            <a:p>
              <a:r>
                <a:rPr lang="ru-RU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HR-</a:t>
              </a:r>
              <a:r>
                <a:rPr lang="ru-RU" dirty="0" err="1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агенства</a:t>
              </a:r>
              <a:r>
                <a:rPr lang="ru-RU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, </a:t>
              </a:r>
              <a:r>
                <a:rPr lang="ru-RU" dirty="0" err="1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онбординг</a:t>
              </a:r>
              <a:r>
                <a:rPr lang="ru-RU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rPr>
                <a:t>, подбор персонала, оценка и контроль сотрудников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5535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4F41AA-7F62-4D0B-92C5-26B1935227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4A90E17-B97A-4649-AFDD-249270B7A97D}"/>
              </a:ext>
            </a:extLst>
          </p:cNvPr>
          <p:cNvSpPr/>
          <p:nvPr/>
        </p:nvSpPr>
        <p:spPr>
          <a:xfrm>
            <a:off x="121447" y="127000"/>
            <a:ext cx="11949105" cy="6604000"/>
          </a:xfrm>
          <a:prstGeom prst="roundRect">
            <a:avLst>
              <a:gd name="adj" fmla="val 4017"/>
            </a:avLst>
          </a:prstGeom>
          <a:solidFill>
            <a:srgbClr val="DC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7682AC8-65BF-4B96-8EA1-153D4565C5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64" y="926788"/>
            <a:ext cx="10494236" cy="583383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4ECD933-61F5-4414-9AD7-ADDB1BFE59CB}"/>
              </a:ext>
            </a:extLst>
          </p:cNvPr>
          <p:cNvSpPr txBox="1"/>
          <p:nvPr/>
        </p:nvSpPr>
        <p:spPr>
          <a:xfrm>
            <a:off x="2052827" y="2367171"/>
            <a:ext cx="808634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Разработчик системы учета рабочего времени и контроля сотрудников </a:t>
            </a:r>
            <a:r>
              <a:rPr lang="ru-RU" sz="2200" b="1" dirty="0" err="1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Kickidler</a:t>
            </a:r>
            <a:r>
              <a:rPr lang="ru-RU" sz="2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 получил инвестицию от </a:t>
            </a:r>
            <a:r>
              <a:rPr lang="ru-RU" sz="2200" b="1" dirty="0" err="1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Softline</a:t>
            </a:r>
            <a:r>
              <a:rPr lang="ru-RU" sz="2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 в обмен на 40% компании </a:t>
            </a:r>
          </a:p>
          <a:p>
            <a:pPr algn="ctr"/>
            <a:r>
              <a:rPr lang="ru-RU" sz="2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	</a:t>
            </a:r>
            <a:r>
              <a:rPr lang="ru-RU" sz="2200" b="1" dirty="0" err="1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Softline</a:t>
            </a:r>
            <a:r>
              <a:rPr lang="ru-RU" sz="2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 приобрел контрольный пакет акций компании-разработчика HRM-системы АО «БОСС. Кадровые системы»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C03E66-82A7-44DB-83B9-6C5A60AF6E19}"/>
              </a:ext>
            </a:extLst>
          </p:cNvPr>
          <p:cNvSpPr txBox="1"/>
          <p:nvPr/>
        </p:nvSpPr>
        <p:spPr>
          <a:xfrm>
            <a:off x="368522" y="435139"/>
            <a:ext cx="7162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РЫНОК РЕШЕНИЯ</a:t>
            </a:r>
            <a:r>
              <a:rPr lang="en-US" sz="3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 (M&amp;A </a:t>
            </a:r>
            <a:r>
              <a:rPr lang="ru-RU" sz="3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сделки)</a:t>
            </a:r>
          </a:p>
        </p:txBody>
      </p:sp>
    </p:spTree>
    <p:extLst>
      <p:ext uri="{BB962C8B-B14F-4D97-AF65-F5344CB8AC3E}">
        <p14:creationId xmlns:p14="http://schemas.microsoft.com/office/powerpoint/2010/main" val="781192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4F41AA-7F62-4D0B-92C5-26B1935227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4A90E17-B97A-4649-AFDD-249270B7A97D}"/>
              </a:ext>
            </a:extLst>
          </p:cNvPr>
          <p:cNvSpPr/>
          <p:nvPr/>
        </p:nvSpPr>
        <p:spPr>
          <a:xfrm>
            <a:off x="121447" y="127000"/>
            <a:ext cx="11949105" cy="6604000"/>
          </a:xfrm>
          <a:prstGeom prst="roundRect">
            <a:avLst>
              <a:gd name="adj" fmla="val 4017"/>
            </a:avLst>
          </a:prstGeom>
          <a:solidFill>
            <a:srgbClr val="DC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BF8602-37E0-48F8-96F8-A91E5BF6D4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8" y="805736"/>
            <a:ext cx="11878642" cy="636040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9C03E66-82A7-44DB-83B9-6C5A60AF6E19}"/>
              </a:ext>
            </a:extLst>
          </p:cNvPr>
          <p:cNvSpPr txBox="1"/>
          <p:nvPr/>
        </p:nvSpPr>
        <p:spPr>
          <a:xfrm>
            <a:off x="368522" y="435139"/>
            <a:ext cx="7635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КАРТА ИНДУСТРИИ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E61334-6D75-4BA8-ABBE-85148DF6AC1A}"/>
              </a:ext>
            </a:extLst>
          </p:cNvPr>
          <p:cNvSpPr txBox="1"/>
          <p:nvPr/>
        </p:nvSpPr>
        <p:spPr>
          <a:xfrm>
            <a:off x="2148783" y="2705725"/>
            <a:ext cx="80863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Мы находимся в центре динамично развивающейся индустрии HR-технологий, которая охватывает широкий спектр сегментов рынка. Наше место среди ключевых направлений включает в себя следующие сегменты:</a:t>
            </a:r>
          </a:p>
        </p:txBody>
      </p:sp>
    </p:spTree>
    <p:extLst>
      <p:ext uri="{BB962C8B-B14F-4D97-AF65-F5344CB8AC3E}">
        <p14:creationId xmlns:p14="http://schemas.microsoft.com/office/powerpoint/2010/main" val="654971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01A997-7D6A-43D5-9C76-C3961FBB2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5B18AD-BEF3-4DC5-B85F-FE31BC88B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8" y="3206774"/>
            <a:ext cx="444452" cy="4444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FCA7E5E-2B40-4C01-9535-ADCB80D9D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381" y="3209155"/>
            <a:ext cx="442071" cy="44207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3348A3-EC45-40EA-B685-A159A84721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386" y="378232"/>
            <a:ext cx="7175228" cy="64797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56F5D71-7938-48AE-8FB1-4B3B2220D34C}"/>
              </a:ext>
            </a:extLst>
          </p:cNvPr>
          <p:cNvSpPr txBox="1"/>
          <p:nvPr/>
        </p:nvSpPr>
        <p:spPr>
          <a:xfrm>
            <a:off x="2719093" y="667424"/>
            <a:ext cx="12426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АНАЛОГИ</a:t>
            </a:r>
          </a:p>
        </p:txBody>
      </p:sp>
    </p:spTree>
    <p:extLst>
      <p:ext uri="{BB962C8B-B14F-4D97-AF65-F5344CB8AC3E}">
        <p14:creationId xmlns:p14="http://schemas.microsoft.com/office/powerpoint/2010/main" val="1379121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01A997-7D6A-43D5-9C76-C3961FBB2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5B18AD-BEF3-4DC5-B85F-FE31BC88B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8" y="3206774"/>
            <a:ext cx="444452" cy="4444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FCA7E5E-2B40-4C01-9535-ADCB80D9D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381" y="3209155"/>
            <a:ext cx="442071" cy="4420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09EF66-528B-4CCA-B827-F22B810A4D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167" y="900498"/>
            <a:ext cx="10037666" cy="595750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B7BBF0B-F5EA-4E77-A953-1AA0285FD219}"/>
              </a:ext>
            </a:extLst>
          </p:cNvPr>
          <p:cNvSpPr txBox="1"/>
          <p:nvPr/>
        </p:nvSpPr>
        <p:spPr>
          <a:xfrm>
            <a:off x="1270205" y="1714500"/>
            <a:ext cx="424667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КОММЕРЦИАЛИЗАЦИЯ</a:t>
            </a:r>
          </a:p>
          <a:p>
            <a:r>
              <a:rPr lang="ru-RU" sz="26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ПРОЕКТА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D75EC7-4120-4B4C-B96E-7B18A0198BCA}"/>
              </a:ext>
            </a:extLst>
          </p:cNvPr>
          <p:cNvSpPr txBox="1"/>
          <p:nvPr/>
        </p:nvSpPr>
        <p:spPr>
          <a:xfrm>
            <a:off x="6845241" y="1550027"/>
            <a:ext cx="1419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Работодатели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76ADB7-F492-4BA1-85A3-47BB4495673C}"/>
              </a:ext>
            </a:extLst>
          </p:cNvPr>
          <p:cNvSpPr txBox="1"/>
          <p:nvPr/>
        </p:nvSpPr>
        <p:spPr>
          <a:xfrm>
            <a:off x="8946532" y="1550027"/>
            <a:ext cx="1486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8DACAE"/>
                </a:solidFill>
                <a:latin typeface="Jost" pitchFamily="2" charset="-52"/>
                <a:ea typeface="Jost" pitchFamily="2" charset="-52"/>
              </a:rPr>
              <a:t>Университеты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32ACFEF-3374-4AF2-8852-0AAC33497AD1}"/>
              </a:ext>
            </a:extLst>
          </p:cNvPr>
          <p:cNvCxnSpPr>
            <a:cxnSpLocks/>
          </p:cNvCxnSpPr>
          <p:nvPr/>
        </p:nvCxnSpPr>
        <p:spPr>
          <a:xfrm>
            <a:off x="8635072" y="1614488"/>
            <a:ext cx="0" cy="200024"/>
          </a:xfrm>
          <a:prstGeom prst="line">
            <a:avLst/>
          </a:prstGeom>
          <a:ln w="15875">
            <a:solidFill>
              <a:srgbClr val="8DAC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2ED3ACC-6CB3-4542-BAF1-FACC7829935A}"/>
              </a:ext>
            </a:extLst>
          </p:cNvPr>
          <p:cNvSpPr txBox="1"/>
          <p:nvPr/>
        </p:nvSpPr>
        <p:spPr>
          <a:xfrm>
            <a:off x="6346771" y="2421944"/>
            <a:ext cx="4381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Для работодателей: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39A841-EB1F-4806-9472-EA0132A00C11}"/>
              </a:ext>
            </a:extLst>
          </p:cNvPr>
          <p:cNvSpPr txBox="1"/>
          <p:nvPr/>
        </p:nvSpPr>
        <p:spPr>
          <a:xfrm>
            <a:off x="6346771" y="3103383"/>
            <a:ext cx="45766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У нас есть несколько тарифов для работодателей: Лайт, Плюс и Премиум. Каждый тариф включает систему команд, кадровый резерв, студенческое эхо, </a:t>
            </a:r>
            <a:r>
              <a:rPr lang="ru-RU" dirty="0" err="1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TalentSwipe</a:t>
            </a:r>
            <a:r>
              <a:rPr lang="ru-RU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 (сервис находится в разработке) и </a:t>
            </a:r>
            <a:r>
              <a:rPr lang="ru-RU" dirty="0" err="1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авторекрутер</a:t>
            </a:r>
            <a:r>
              <a:rPr lang="ru-RU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. Количество вакансий и другие условия зависят от выбранного тарифа.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774A2D-CE6F-424E-98B7-2F58922B89B3}"/>
              </a:ext>
            </a:extLst>
          </p:cNvPr>
          <p:cNvSpPr txBox="1"/>
          <p:nvPr/>
        </p:nvSpPr>
        <p:spPr>
          <a:xfrm>
            <a:off x="1268627" y="2727455"/>
            <a:ext cx="47412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Мы предлагаем тарифы, адаптированные под разные типы бизнеса: малый, средний, крупный. Методы продвижения включают </a:t>
            </a:r>
            <a:r>
              <a:rPr lang="ru-RU" sz="2400" dirty="0" err="1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Telegram</a:t>
            </a:r>
            <a:r>
              <a:rPr lang="ru-RU" sz="2400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-канал, соцсети, работу с карьерными центрами вузов и участие в отраслевых конференциях.</a:t>
            </a:r>
          </a:p>
        </p:txBody>
      </p:sp>
    </p:spTree>
    <p:extLst>
      <p:ext uri="{BB962C8B-B14F-4D97-AF65-F5344CB8AC3E}">
        <p14:creationId xmlns:p14="http://schemas.microsoft.com/office/powerpoint/2010/main" val="2063244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01A997-7D6A-43D5-9C76-C3961FBB2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5B18AD-BEF3-4DC5-B85F-FE31BC88B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8" y="3206774"/>
            <a:ext cx="444452" cy="4444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FCA7E5E-2B40-4C01-9535-ADCB80D9D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381" y="3209155"/>
            <a:ext cx="442071" cy="4420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09EF66-528B-4CCA-B827-F22B810A4D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167" y="900498"/>
            <a:ext cx="10037666" cy="595750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B7BBF0B-F5EA-4E77-A953-1AA0285FD219}"/>
              </a:ext>
            </a:extLst>
          </p:cNvPr>
          <p:cNvSpPr txBox="1"/>
          <p:nvPr/>
        </p:nvSpPr>
        <p:spPr>
          <a:xfrm>
            <a:off x="1270205" y="1714500"/>
            <a:ext cx="424667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КОММЕРЦИАЛИЗАЦИЯ</a:t>
            </a:r>
          </a:p>
          <a:p>
            <a:r>
              <a:rPr lang="ru-RU" sz="26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ПРОЕКТА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D75EC7-4120-4B4C-B96E-7B18A0198BCA}"/>
              </a:ext>
            </a:extLst>
          </p:cNvPr>
          <p:cNvSpPr txBox="1"/>
          <p:nvPr/>
        </p:nvSpPr>
        <p:spPr>
          <a:xfrm>
            <a:off x="6845241" y="1550027"/>
            <a:ext cx="1419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8DACAE"/>
                </a:solidFill>
                <a:latin typeface="Jost" pitchFamily="2" charset="-52"/>
                <a:ea typeface="Jost" pitchFamily="2" charset="-52"/>
              </a:rPr>
              <a:t>Работодатели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76ADB7-F492-4BA1-85A3-47BB4495673C}"/>
              </a:ext>
            </a:extLst>
          </p:cNvPr>
          <p:cNvSpPr txBox="1"/>
          <p:nvPr/>
        </p:nvSpPr>
        <p:spPr>
          <a:xfrm>
            <a:off x="8946532" y="1550027"/>
            <a:ext cx="1486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Университеты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32ACFEF-3374-4AF2-8852-0AAC33497AD1}"/>
              </a:ext>
            </a:extLst>
          </p:cNvPr>
          <p:cNvCxnSpPr>
            <a:cxnSpLocks/>
          </p:cNvCxnSpPr>
          <p:nvPr/>
        </p:nvCxnSpPr>
        <p:spPr>
          <a:xfrm>
            <a:off x="8635072" y="1614488"/>
            <a:ext cx="0" cy="200024"/>
          </a:xfrm>
          <a:prstGeom prst="line">
            <a:avLst/>
          </a:prstGeom>
          <a:ln w="15875">
            <a:solidFill>
              <a:srgbClr val="8DAC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2ED3ACC-6CB3-4542-BAF1-FACC7829935A}"/>
              </a:ext>
            </a:extLst>
          </p:cNvPr>
          <p:cNvSpPr txBox="1"/>
          <p:nvPr/>
        </p:nvSpPr>
        <p:spPr>
          <a:xfrm>
            <a:off x="6346771" y="2421944"/>
            <a:ext cx="4381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Для университетов: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39A841-EB1F-4806-9472-EA0132A00C11}"/>
              </a:ext>
            </a:extLst>
          </p:cNvPr>
          <p:cNvSpPr txBox="1"/>
          <p:nvPr/>
        </p:nvSpPr>
        <p:spPr>
          <a:xfrm>
            <a:off x="6346771" y="3103383"/>
            <a:ext cx="45766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Тариф "</a:t>
            </a:r>
            <a:r>
              <a:rPr lang="ru-RU" dirty="0" err="1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Трекер</a:t>
            </a:r>
            <a:r>
              <a:rPr lang="ru-RU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" для университетов включает аналитику, студенческий </a:t>
            </a:r>
            <a:r>
              <a:rPr lang="ru-RU" dirty="0" err="1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трекер</a:t>
            </a:r>
            <a:r>
              <a:rPr lang="ru-RU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, базу работодателей и возможности брендирования. Некоторые сервисы, такие как мероприятия, карта компетенций и эхо работодателя, находятся в разработке.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774A2D-CE6F-424E-98B7-2F58922B89B3}"/>
              </a:ext>
            </a:extLst>
          </p:cNvPr>
          <p:cNvSpPr txBox="1"/>
          <p:nvPr/>
        </p:nvSpPr>
        <p:spPr>
          <a:xfrm>
            <a:off x="1268627" y="2727455"/>
            <a:ext cx="47412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Мы предлагаем тарифы, адаптированные под разные типы бизнеса: малый, средний, крупный. Методы продвижения включают </a:t>
            </a:r>
            <a:r>
              <a:rPr lang="ru-RU" sz="2400" dirty="0" err="1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Telegram</a:t>
            </a:r>
            <a:r>
              <a:rPr lang="ru-RU" sz="2400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-канал, соцсети, работу с карьерными центрами вузов и участие в отраслевых конференциях.</a:t>
            </a:r>
          </a:p>
        </p:txBody>
      </p:sp>
    </p:spTree>
    <p:extLst>
      <p:ext uri="{BB962C8B-B14F-4D97-AF65-F5344CB8AC3E}">
        <p14:creationId xmlns:p14="http://schemas.microsoft.com/office/powerpoint/2010/main" val="2028153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4F41AA-7F62-4D0B-92C5-26B1935227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4A90E17-B97A-4649-AFDD-249270B7A97D}"/>
              </a:ext>
            </a:extLst>
          </p:cNvPr>
          <p:cNvSpPr/>
          <p:nvPr/>
        </p:nvSpPr>
        <p:spPr>
          <a:xfrm>
            <a:off x="515243" y="436562"/>
            <a:ext cx="11161514" cy="5984875"/>
          </a:xfrm>
          <a:prstGeom prst="roundRect">
            <a:avLst>
              <a:gd name="adj" fmla="val 4017"/>
            </a:avLst>
          </a:prstGeom>
          <a:solidFill>
            <a:srgbClr val="DC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49F2927C-0604-42CC-A921-58C8AE6B48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4" r="243"/>
          <a:stretch/>
        </p:blipFill>
        <p:spPr>
          <a:xfrm>
            <a:off x="515242" y="436562"/>
            <a:ext cx="11161515" cy="5984875"/>
          </a:xfrm>
          <a:prstGeom prst="roundRect">
            <a:avLst>
              <a:gd name="adj" fmla="val 3935"/>
            </a:avLst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7D112F50-D39C-49CC-857E-B0AEC074DDC2}"/>
              </a:ext>
            </a:extLst>
          </p:cNvPr>
          <p:cNvSpPr txBox="1"/>
          <p:nvPr/>
        </p:nvSpPr>
        <p:spPr>
          <a:xfrm>
            <a:off x="766679" y="728283"/>
            <a:ext cx="4522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ТЕКУЩАЯ СИТУАЦИЯ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A0F55D8-9231-4BC2-89E3-2AD275BF32CA}"/>
              </a:ext>
            </a:extLst>
          </p:cNvPr>
          <p:cNvSpPr txBox="1"/>
          <p:nvPr/>
        </p:nvSpPr>
        <p:spPr>
          <a:xfrm>
            <a:off x="766679" y="1281614"/>
            <a:ext cx="64215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Мы находимся на этапе минимально жизнеспособного продукта (MVP). Сейчас ведем активные переговоры со Ставропольским государственным аграрным университетом (</a:t>
            </a:r>
            <a:r>
              <a:rPr lang="ru-RU" sz="2000" dirty="0" err="1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СтГАУ</a:t>
            </a:r>
            <a:r>
              <a:rPr lang="ru-RU" sz="2000" dirty="0">
                <a:solidFill>
                  <a:srgbClr val="1A7A78"/>
                </a:solidFill>
                <a:latin typeface="Jost" pitchFamily="2" charset="-52"/>
                <a:ea typeface="Jost" pitchFamily="2" charset="-52"/>
              </a:rPr>
              <a:t>) о внедрении нашего решения в структуру вуза. Портал уже доступен для тестирования. Среди наших текущих задач:</a:t>
            </a:r>
          </a:p>
        </p:txBody>
      </p:sp>
    </p:spTree>
    <p:extLst>
      <p:ext uri="{BB962C8B-B14F-4D97-AF65-F5344CB8AC3E}">
        <p14:creationId xmlns:p14="http://schemas.microsoft.com/office/powerpoint/2010/main" val="1664496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4F41AA-7F62-4D0B-92C5-26B1935227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4A90E17-B97A-4649-AFDD-249270B7A97D}"/>
              </a:ext>
            </a:extLst>
          </p:cNvPr>
          <p:cNvSpPr/>
          <p:nvPr/>
        </p:nvSpPr>
        <p:spPr>
          <a:xfrm>
            <a:off x="121447" y="127000"/>
            <a:ext cx="11949105" cy="6604000"/>
          </a:xfrm>
          <a:prstGeom prst="roundRect">
            <a:avLst>
              <a:gd name="adj" fmla="val 4017"/>
            </a:avLst>
          </a:prstGeom>
          <a:solidFill>
            <a:srgbClr val="1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E5D0BAC-1010-45B6-9D06-CDDB11930642}"/>
              </a:ext>
            </a:extLst>
          </p:cNvPr>
          <p:cNvGrpSpPr/>
          <p:nvPr/>
        </p:nvGrpSpPr>
        <p:grpSpPr>
          <a:xfrm>
            <a:off x="5361106" y="4368800"/>
            <a:ext cx="2057400" cy="1944546"/>
            <a:chOff x="7895338" y="2783633"/>
            <a:chExt cx="2057400" cy="1944546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CFDDAC7C-5B90-438C-8AE1-F7E570A3F20B}"/>
                </a:ext>
              </a:extLst>
            </p:cNvPr>
            <p:cNvSpPr/>
            <p:nvPr/>
          </p:nvSpPr>
          <p:spPr>
            <a:xfrm flipH="1">
              <a:off x="7895338" y="2783633"/>
              <a:ext cx="2057400" cy="1944546"/>
            </a:xfrm>
            <a:prstGeom prst="roundRect">
              <a:avLst>
                <a:gd name="adj" fmla="val 1276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600" b="1" dirty="0">
                <a:solidFill>
                  <a:srgbClr val="1D7C7C"/>
                </a:solidFill>
                <a:latin typeface="Calibri 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C73E609-A96D-4002-97D9-33F8A55F4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06009" y="2837877"/>
              <a:ext cx="1836057" cy="1836057"/>
            </a:xfrm>
            <a:prstGeom prst="rect">
              <a:avLst/>
            </a:prstGeom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A46F642-B40B-4C6F-BBF8-3DB09947623D}"/>
              </a:ext>
            </a:extLst>
          </p:cNvPr>
          <p:cNvGrpSpPr/>
          <p:nvPr/>
        </p:nvGrpSpPr>
        <p:grpSpPr>
          <a:xfrm>
            <a:off x="362858" y="4368800"/>
            <a:ext cx="4800492" cy="1944546"/>
            <a:chOff x="5475622" y="653812"/>
            <a:chExt cx="4800492" cy="1944546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9BDAA356-8803-45E9-BAE3-5F53A2153FE2}"/>
                </a:ext>
              </a:extLst>
            </p:cNvPr>
            <p:cNvGrpSpPr/>
            <p:nvPr/>
          </p:nvGrpSpPr>
          <p:grpSpPr>
            <a:xfrm>
              <a:off x="5475622" y="653812"/>
              <a:ext cx="4800492" cy="1944546"/>
              <a:chOff x="5339984" y="4584699"/>
              <a:chExt cx="4477116" cy="1944546"/>
            </a:xfrm>
          </p:grpSpPr>
          <p:sp>
            <p:nvSpPr>
              <p:cNvPr id="18" name="Прямоугольник: скругленные углы 17">
                <a:extLst>
                  <a:ext uri="{FF2B5EF4-FFF2-40B4-BE49-F238E27FC236}">
                    <a16:creationId xmlns:a16="http://schemas.microsoft.com/office/drawing/2014/main" id="{7D9B007C-AF18-4107-AC27-6735F91A5E26}"/>
                  </a:ext>
                </a:extLst>
              </p:cNvPr>
              <p:cNvSpPr/>
              <p:nvPr/>
            </p:nvSpPr>
            <p:spPr>
              <a:xfrm flipH="1">
                <a:off x="5339984" y="4584699"/>
                <a:ext cx="4477116" cy="1944546"/>
              </a:xfrm>
              <a:prstGeom prst="roundRect">
                <a:avLst>
                  <a:gd name="adj" fmla="val 1276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600" b="1" dirty="0">
                  <a:solidFill>
                    <a:srgbClr val="1D7C7C"/>
                  </a:solidFill>
                  <a:latin typeface="Calibri 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D649A3E-FC8B-45BA-B85C-0C6A0A47D69B}"/>
                  </a:ext>
                </a:extLst>
              </p:cNvPr>
              <p:cNvSpPr txBox="1"/>
              <p:nvPr/>
            </p:nvSpPr>
            <p:spPr>
              <a:xfrm>
                <a:off x="5525278" y="4952882"/>
                <a:ext cx="408461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b="1" i="0" dirty="0">
                    <a:solidFill>
                      <a:srgbClr val="1A7A78"/>
                    </a:solidFill>
                    <a:effectLst/>
                    <a:latin typeface="Jost" pitchFamily="2" charset="-52"/>
                    <a:ea typeface="Jost" pitchFamily="2" charset="-52"/>
                  </a:rPr>
                  <a:t>Узнать о нас подробнее</a:t>
                </a:r>
                <a:endParaRPr lang="en-US" sz="3600" b="1" dirty="0">
                  <a:solidFill>
                    <a:srgbClr val="1A7A78"/>
                  </a:solidFill>
                  <a:latin typeface="Jost" pitchFamily="2" charset="-52"/>
                  <a:ea typeface="Jost" pitchFamily="2" charset="-52"/>
                </a:endParaRPr>
              </a:p>
            </p:txBody>
          </p:sp>
        </p:grp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E8BD325-F0ED-4540-A928-B6B6C4AA6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30059" y="1203111"/>
              <a:ext cx="838095" cy="838095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9D50AA5-80B5-4207-BA56-5DE360AD5D37}"/>
              </a:ext>
            </a:extLst>
          </p:cNvPr>
          <p:cNvSpPr txBox="1"/>
          <p:nvPr/>
        </p:nvSpPr>
        <p:spPr>
          <a:xfrm>
            <a:off x="362858" y="652634"/>
            <a:ext cx="75746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b="1" i="0" dirty="0">
                <a:solidFill>
                  <a:schemeClr val="bg1"/>
                </a:solidFill>
                <a:effectLst/>
                <a:latin typeface="Jost" pitchFamily="2" charset="-52"/>
                <a:ea typeface="Jost" pitchFamily="2" charset="-52"/>
              </a:rPr>
              <a:t>СПАСИБО ЗА ВНИМАНИЕ</a:t>
            </a:r>
            <a:r>
              <a:rPr lang="en-US" sz="4200" b="1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298CC2-1D91-48DD-B46F-E96CDB650F99}"/>
              </a:ext>
            </a:extLst>
          </p:cNvPr>
          <p:cNvSpPr txBox="1"/>
          <p:nvPr/>
        </p:nvSpPr>
        <p:spPr>
          <a:xfrm>
            <a:off x="362858" y="1421326"/>
            <a:ext cx="7396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Jost" pitchFamily="2" charset="-52"/>
                <a:ea typeface="Jost" pitchFamily="2" charset="-52"/>
              </a:rPr>
              <a:t>МЫ ОТКРЫТЫ К ЛЮБЫМ ПРЕДЛОЖЕНИЯМ</a:t>
            </a:r>
            <a:endParaRPr lang="en-US" sz="2800" dirty="0">
              <a:solidFill>
                <a:schemeClr val="bg1"/>
              </a:solidFill>
              <a:latin typeface="Jost" pitchFamily="2" charset="-52"/>
              <a:ea typeface="Jos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22712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493</Words>
  <Application>Microsoft Office PowerPoint</Application>
  <PresentationFormat>Широкоэкранный</PresentationFormat>
  <Paragraphs>70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</vt:lpstr>
      <vt:lpstr>Calibri Light</vt:lpstr>
      <vt:lpstr>Inter</vt:lpstr>
      <vt:lpstr>Jost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student</dc:creator>
  <cp:lastModifiedBy>shinichiro</cp:lastModifiedBy>
  <cp:revision>72</cp:revision>
  <dcterms:created xsi:type="dcterms:W3CDTF">2024-10-28T07:48:47Z</dcterms:created>
  <dcterms:modified xsi:type="dcterms:W3CDTF">2025-01-20T07:57:42Z</dcterms:modified>
</cp:coreProperties>
</file>