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5" r:id="rId5"/>
    <p:sldId id="259" r:id="rId6"/>
    <p:sldId id="264" r:id="rId7"/>
    <p:sldId id="261" r:id="rId8"/>
    <p:sldId id="260" r:id="rId9"/>
    <p:sldId id="270" r:id="rId10"/>
    <p:sldId id="269" r:id="rId11"/>
    <p:sldId id="266" r:id="rId12"/>
    <p:sldId id="268" r:id="rId13"/>
    <p:sldId id="267" r:id="rId14"/>
    <p:sldId id="26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9D5BD"/>
    <a:srgbClr val="F6C09C"/>
    <a:srgbClr val="FF8585"/>
    <a:srgbClr val="FF9966"/>
    <a:srgbClr val="DEEBF7"/>
    <a:srgbClr val="CCCCFF"/>
    <a:srgbClr val="FF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75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48CAB-E009-4AB9-86C2-6704C7B64034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366F4-F6DB-4C13-9341-BA3F52D82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75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366F4-F6DB-4C13-9341-BA3F52D824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20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0381C-5F94-DCE1-42C9-90E5BB80B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4A47F46-6DD8-4CFA-0158-E8C9FC1A1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AB4A3A0-CBA1-E4C2-ECD8-4F73321E7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77E8847-429C-2276-0C54-CC7D9785F8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366F4-F6DB-4C13-9341-BA3F52D8240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321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366F4-F6DB-4C13-9341-BA3F52D8240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8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64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72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2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9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4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71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4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02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23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6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E14C9-2223-4DED-A811-31D7B81D2EEA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E7907-560A-4262-BA02-D09ECF00B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2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D:\&#1088;&#1072;&#1079;&#1088;&#1072;&#1073;&#1086;&#1090;&#1082;&#1072;%20&#1080;&#1085;&#1090;&#1077;&#1088;&#1092;&#1077;&#1081;&#1089;&#1072;%20&#1089;&#1072;&#1081;&#1090;&#1072;\StudyFlow_offline_portable\index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875" y="196946"/>
            <a:ext cx="7653051" cy="1885242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>
                <a:latin typeface="Century" panose="02040604050505020304" pitchFamily="18" charset="0"/>
              </a:rPr>
              <a:t>Разработка интерфейса сайта для самообучения студентов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75" y="2346117"/>
            <a:ext cx="4942901" cy="455450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latin typeface="Book Antiqua" panose="02040602050305030304" pitchFamily="18" charset="0"/>
              </a:rPr>
              <a:t>Трек: Предпринимательский</a:t>
            </a:r>
          </a:p>
          <a:p>
            <a:pPr algn="l"/>
            <a:endParaRPr lang="ru-RU" b="1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27055" y="0"/>
            <a:ext cx="3664945" cy="1685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527055" y="1685581"/>
            <a:ext cx="3664944" cy="16855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527055" y="3371162"/>
            <a:ext cx="3664945" cy="16855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27056" y="5056742"/>
            <a:ext cx="3664944" cy="180125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5056742"/>
            <a:ext cx="8527055" cy="180125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2" t="17045" r="7281" b="20326"/>
          <a:stretch/>
        </p:blipFill>
        <p:spPr>
          <a:xfrm>
            <a:off x="135875" y="3207535"/>
            <a:ext cx="2906085" cy="10009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0" t="52691" r="11595" b="27389"/>
          <a:stretch/>
        </p:blipFill>
        <p:spPr>
          <a:xfrm>
            <a:off x="3060676" y="3197079"/>
            <a:ext cx="2208796" cy="10615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129" y="3302663"/>
            <a:ext cx="2776523" cy="7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DF82C-2471-65DE-2F8B-0714E5604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D987F4-C907-BF55-5C1C-2335E806C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7000"/>
            <a:ext cx="6858000" cy="12191999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11BF650-FDB7-25AA-B185-4B26FAE63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9766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Book Antiqua" panose="02040602050305030304" pitchFamily="18" charset="0"/>
              </a:rPr>
              <a:t>Финансовый план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63F993-2361-DD45-D1BC-661E5896C9AA}"/>
              </a:ext>
            </a:extLst>
          </p:cNvPr>
          <p:cNvSpPr/>
          <p:nvPr/>
        </p:nvSpPr>
        <p:spPr>
          <a:xfrm>
            <a:off x="0" y="713393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86403C6-5692-3B57-7304-6C3AA90C6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693401"/>
              </p:ext>
            </p:extLst>
          </p:nvPr>
        </p:nvGraphicFramePr>
        <p:xfrm>
          <a:off x="276225" y="1073944"/>
          <a:ext cx="11077575" cy="29297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90887">
                  <a:extLst>
                    <a:ext uri="{9D8B030D-6E8A-4147-A177-3AD203B41FA5}">
                      <a16:colId xmlns:a16="http://schemas.microsoft.com/office/drawing/2014/main" val="1578340593"/>
                    </a:ext>
                  </a:extLst>
                </a:gridCol>
                <a:gridCol w="3640774">
                  <a:extLst>
                    <a:ext uri="{9D8B030D-6E8A-4147-A177-3AD203B41FA5}">
                      <a16:colId xmlns:a16="http://schemas.microsoft.com/office/drawing/2014/main" val="3498736874"/>
                    </a:ext>
                  </a:extLst>
                </a:gridCol>
                <a:gridCol w="3645914">
                  <a:extLst>
                    <a:ext uri="{9D8B030D-6E8A-4147-A177-3AD203B41FA5}">
                      <a16:colId xmlns:a16="http://schemas.microsoft.com/office/drawing/2014/main" val="1844795155"/>
                    </a:ext>
                  </a:extLst>
                </a:gridCol>
              </a:tblGrid>
              <a:tr h="325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Доходы (модель)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Попытки тренажёра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50–150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722208"/>
                  </a:ext>
                </a:extLst>
              </a:tr>
              <a:tr h="2998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Подписка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300–500 руб./мес.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996402"/>
                  </a:ext>
                </a:extLst>
              </a:tr>
              <a:tr h="478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Курсы ( техническое направление 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От 2500 руб.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ru-RU" sz="1600" dirty="0">
                          <a:effectLst/>
                        </a:rPr>
                        <a:t>мес.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441642"/>
                  </a:ext>
                </a:extLst>
              </a:tr>
              <a:tr h="5018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Курсы ( гуманитарное направление 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От 3500 руб.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ru-RU" sz="1600" dirty="0">
                          <a:effectLst/>
                        </a:rPr>
                        <a:t>мес.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193600"/>
                  </a:ext>
                </a:extLst>
              </a:tr>
              <a:tr h="3041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Прогноз (старт)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Пользователи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303886"/>
                  </a:ext>
                </a:extLst>
              </a:tr>
              <a:tr h="308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Платящие пользователи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100 (20%)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279248"/>
                  </a:ext>
                </a:extLst>
              </a:tr>
              <a:tr h="3556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Средний чек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350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982831"/>
                  </a:ext>
                </a:extLst>
              </a:tr>
              <a:tr h="3556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выручка в месяц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35 000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99141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63ADF43C-24F1-7687-5716-18B26526C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19407"/>
              </p:ext>
            </p:extLst>
          </p:nvPr>
        </p:nvGraphicFramePr>
        <p:xfrm>
          <a:off x="2394267" y="4376787"/>
          <a:ext cx="6841490" cy="19704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41245">
                  <a:extLst>
                    <a:ext uri="{9D8B030D-6E8A-4147-A177-3AD203B41FA5}">
                      <a16:colId xmlns:a16="http://schemas.microsoft.com/office/drawing/2014/main" val="855168645"/>
                    </a:ext>
                  </a:extLst>
                </a:gridCol>
                <a:gridCol w="2248535">
                  <a:extLst>
                    <a:ext uri="{9D8B030D-6E8A-4147-A177-3AD203B41FA5}">
                      <a16:colId xmlns:a16="http://schemas.microsoft.com/office/drawing/2014/main" val="2467158422"/>
                    </a:ext>
                  </a:extLst>
                </a:gridCol>
                <a:gridCol w="2251710">
                  <a:extLst>
                    <a:ext uri="{9D8B030D-6E8A-4147-A177-3AD203B41FA5}">
                      <a16:colId xmlns:a16="http://schemas.microsoft.com/office/drawing/2014/main" val="511460727"/>
                    </a:ext>
                  </a:extLst>
                </a:gridCol>
              </a:tblGrid>
              <a:tr h="446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Ежемесячные расходы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Серверы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2 000 – 10 000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003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Маркетинг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51600 – 54000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772431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Прочие расходы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10 000 – 20 000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282936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ИТОГО расходы/</a:t>
                      </a:r>
                      <a:r>
                        <a:rPr lang="ru-RU" sz="1600" b="1" dirty="0" err="1">
                          <a:effectLst/>
                        </a:rPr>
                        <a:t>мес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22 000 </a:t>
                      </a:r>
                      <a:r>
                        <a:rPr lang="ru-RU" sz="1600">
                          <a:effectLst/>
                        </a:rPr>
                        <a:t>– 85 </a:t>
                      </a:r>
                      <a:r>
                        <a:rPr lang="ru-RU" sz="1600" dirty="0">
                          <a:effectLst/>
                        </a:rPr>
                        <a:t>000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266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910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679C00-2FD7-5B3A-A282-E2EEEF2C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8001" cy="1219199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E2AF0-54CF-3610-8FD9-6F0EF340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1585" y="102479"/>
            <a:ext cx="6768830" cy="5590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Маркетинговый план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7660B93-5589-CA32-576D-2F6728FE39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216495"/>
              </p:ext>
            </p:extLst>
          </p:nvPr>
        </p:nvGraphicFramePr>
        <p:xfrm>
          <a:off x="145916" y="1245140"/>
          <a:ext cx="11965019" cy="53309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92511">
                  <a:extLst>
                    <a:ext uri="{9D8B030D-6E8A-4147-A177-3AD203B41FA5}">
                      <a16:colId xmlns:a16="http://schemas.microsoft.com/office/drawing/2014/main" val="925171309"/>
                    </a:ext>
                  </a:extLst>
                </a:gridCol>
                <a:gridCol w="898368">
                  <a:extLst>
                    <a:ext uri="{9D8B030D-6E8A-4147-A177-3AD203B41FA5}">
                      <a16:colId xmlns:a16="http://schemas.microsoft.com/office/drawing/2014/main" val="27382124"/>
                    </a:ext>
                  </a:extLst>
                </a:gridCol>
                <a:gridCol w="745704">
                  <a:extLst>
                    <a:ext uri="{9D8B030D-6E8A-4147-A177-3AD203B41FA5}">
                      <a16:colId xmlns:a16="http://schemas.microsoft.com/office/drawing/2014/main" val="2856975402"/>
                    </a:ext>
                  </a:extLst>
                </a:gridCol>
                <a:gridCol w="757447">
                  <a:extLst>
                    <a:ext uri="{9D8B030D-6E8A-4147-A177-3AD203B41FA5}">
                      <a16:colId xmlns:a16="http://schemas.microsoft.com/office/drawing/2014/main" val="3981234614"/>
                    </a:ext>
                  </a:extLst>
                </a:gridCol>
                <a:gridCol w="727354">
                  <a:extLst>
                    <a:ext uri="{9D8B030D-6E8A-4147-A177-3AD203B41FA5}">
                      <a16:colId xmlns:a16="http://schemas.microsoft.com/office/drawing/2014/main" val="2526617487"/>
                    </a:ext>
                  </a:extLst>
                </a:gridCol>
                <a:gridCol w="702400">
                  <a:extLst>
                    <a:ext uri="{9D8B030D-6E8A-4147-A177-3AD203B41FA5}">
                      <a16:colId xmlns:a16="http://schemas.microsoft.com/office/drawing/2014/main" val="2279123047"/>
                    </a:ext>
                  </a:extLst>
                </a:gridCol>
                <a:gridCol w="757447">
                  <a:extLst>
                    <a:ext uri="{9D8B030D-6E8A-4147-A177-3AD203B41FA5}">
                      <a16:colId xmlns:a16="http://schemas.microsoft.com/office/drawing/2014/main" val="1867147514"/>
                    </a:ext>
                  </a:extLst>
                </a:gridCol>
                <a:gridCol w="714143">
                  <a:extLst>
                    <a:ext uri="{9D8B030D-6E8A-4147-A177-3AD203B41FA5}">
                      <a16:colId xmlns:a16="http://schemas.microsoft.com/office/drawing/2014/main" val="404294388"/>
                    </a:ext>
                  </a:extLst>
                </a:gridCol>
                <a:gridCol w="926992">
                  <a:extLst>
                    <a:ext uri="{9D8B030D-6E8A-4147-A177-3AD203B41FA5}">
                      <a16:colId xmlns:a16="http://schemas.microsoft.com/office/drawing/2014/main" val="548560175"/>
                    </a:ext>
                  </a:extLst>
                </a:gridCol>
                <a:gridCol w="858734">
                  <a:extLst>
                    <a:ext uri="{9D8B030D-6E8A-4147-A177-3AD203B41FA5}">
                      <a16:colId xmlns:a16="http://schemas.microsoft.com/office/drawing/2014/main" val="763230092"/>
                    </a:ext>
                  </a:extLst>
                </a:gridCol>
                <a:gridCol w="758182">
                  <a:extLst>
                    <a:ext uri="{9D8B030D-6E8A-4147-A177-3AD203B41FA5}">
                      <a16:colId xmlns:a16="http://schemas.microsoft.com/office/drawing/2014/main" val="1600939304"/>
                    </a:ext>
                  </a:extLst>
                </a:gridCol>
                <a:gridCol w="827173">
                  <a:extLst>
                    <a:ext uri="{9D8B030D-6E8A-4147-A177-3AD203B41FA5}">
                      <a16:colId xmlns:a16="http://schemas.microsoft.com/office/drawing/2014/main" val="680836876"/>
                    </a:ext>
                  </a:extLst>
                </a:gridCol>
                <a:gridCol w="761851">
                  <a:extLst>
                    <a:ext uri="{9D8B030D-6E8A-4147-A177-3AD203B41FA5}">
                      <a16:colId xmlns:a16="http://schemas.microsoft.com/office/drawing/2014/main" val="2282555241"/>
                    </a:ext>
                  </a:extLst>
                </a:gridCol>
                <a:gridCol w="836713">
                  <a:extLst>
                    <a:ext uri="{9D8B030D-6E8A-4147-A177-3AD203B41FA5}">
                      <a16:colId xmlns:a16="http://schemas.microsoft.com/office/drawing/2014/main" val="1401071596"/>
                    </a:ext>
                  </a:extLst>
                </a:gridCol>
              </a:tblGrid>
              <a:tr h="7776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effectLst/>
                        </a:rPr>
                        <a:t>1-й год 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Февраль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Март</a:t>
                      </a:r>
                      <a:endParaRPr lang="ru-RU" sz="105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2026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Апрель</a:t>
                      </a:r>
                      <a:endParaRPr lang="ru-RU" sz="105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2026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Май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Июнь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Июль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Август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Сентябрь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Октябрь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Ноябрь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Декабрь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Январь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Всего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2026-2027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690206"/>
                  </a:ext>
                </a:extLst>
              </a:tr>
              <a:tr h="10236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Таргетированная реклама в ВКонтакте. = 5000 рублей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60000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081418"/>
                  </a:ext>
                </a:extLst>
              </a:tr>
              <a:tr h="11015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Реклама в сообществах НовГУ (ВК, Макс, </a:t>
                      </a:r>
                      <a:r>
                        <a:rPr lang="ru-RU" sz="1200" dirty="0" err="1">
                          <a:effectLst/>
                        </a:rPr>
                        <a:t>Тг</a:t>
                      </a:r>
                      <a:r>
                        <a:rPr lang="ru-RU" sz="1200" dirty="0">
                          <a:effectLst/>
                        </a:rPr>
                        <a:t>), стоим. = 0 рублей (по бартеру)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81325"/>
                  </a:ext>
                </a:extLst>
              </a:tr>
              <a:tr h="11015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Реклама в вузах Санкт-Петербурга (СПГУ, СПбГУ, ЛЭТИ)  стоим. = 10000 рублей</a:t>
                      </a:r>
                      <a:r>
                        <a:rPr lang="en-US" sz="1200" dirty="0">
                          <a:effectLst/>
                        </a:rPr>
                        <a:t>/</a:t>
                      </a:r>
                      <a:r>
                        <a:rPr lang="ru-RU" sz="1200" dirty="0">
                          <a:effectLst/>
                        </a:rPr>
                        <a:t>вуз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360000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149942"/>
                  </a:ext>
                </a:extLst>
              </a:tr>
              <a:tr h="10711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Реклама в вузах Пскова (</a:t>
                      </a:r>
                      <a:r>
                        <a:rPr lang="ru-RU" sz="1200" dirty="0" err="1">
                          <a:effectLst/>
                        </a:rPr>
                        <a:t>ПсковГУ</a:t>
                      </a:r>
                      <a:r>
                        <a:rPr lang="ru-RU" sz="1200" dirty="0">
                          <a:effectLst/>
                        </a:rPr>
                        <a:t>,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ПГПУ, ПВИ)  стоим. = 8000 рублей</a:t>
                      </a:r>
                      <a:r>
                        <a:rPr lang="en-US" sz="1200" dirty="0">
                          <a:effectLst/>
                        </a:rPr>
                        <a:t>/</a:t>
                      </a:r>
                      <a:r>
                        <a:rPr lang="ru-RU" sz="1200" dirty="0">
                          <a:effectLst/>
                        </a:rPr>
                        <a:t>вуз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96000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395829"/>
                  </a:ext>
                </a:extLst>
              </a:tr>
              <a:tr h="2555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Итого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43000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516000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42" marR="6334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61861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47AA15-6BAF-A11B-1912-682149399F4D}"/>
              </a:ext>
            </a:extLst>
          </p:cNvPr>
          <p:cNvSpPr/>
          <p:nvPr/>
        </p:nvSpPr>
        <p:spPr>
          <a:xfrm>
            <a:off x="0" y="713393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274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1F101-D5FF-DD6D-C7D2-3F54F86FD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062843-C2CB-91FD-5DCD-69F7E0AEF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8001" cy="1219199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6FC39-5350-29C5-F712-05B7028E9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1585" y="102479"/>
            <a:ext cx="6768830" cy="5590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Маркетинговый план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D274F5-33F8-8C71-5EDF-CB69449859C2}"/>
              </a:ext>
            </a:extLst>
          </p:cNvPr>
          <p:cNvSpPr/>
          <p:nvPr/>
        </p:nvSpPr>
        <p:spPr>
          <a:xfrm>
            <a:off x="0" y="713393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082CC7DF-3F86-9B60-CC4A-25CFA4399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25A8E224-3DF9-4037-2B09-34B56A4D0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650680"/>
              </p:ext>
            </p:extLst>
          </p:nvPr>
        </p:nvGraphicFramePr>
        <p:xfrm>
          <a:off x="145915" y="1245140"/>
          <a:ext cx="11984818" cy="53309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65557">
                  <a:extLst>
                    <a:ext uri="{9D8B030D-6E8A-4147-A177-3AD203B41FA5}">
                      <a16:colId xmlns:a16="http://schemas.microsoft.com/office/drawing/2014/main" val="2968050614"/>
                    </a:ext>
                  </a:extLst>
                </a:gridCol>
                <a:gridCol w="873983">
                  <a:extLst>
                    <a:ext uri="{9D8B030D-6E8A-4147-A177-3AD203B41FA5}">
                      <a16:colId xmlns:a16="http://schemas.microsoft.com/office/drawing/2014/main" val="3877628523"/>
                    </a:ext>
                  </a:extLst>
                </a:gridCol>
                <a:gridCol w="809350">
                  <a:extLst>
                    <a:ext uri="{9D8B030D-6E8A-4147-A177-3AD203B41FA5}">
                      <a16:colId xmlns:a16="http://schemas.microsoft.com/office/drawing/2014/main" val="2678043163"/>
                    </a:ext>
                  </a:extLst>
                </a:gridCol>
                <a:gridCol w="743281">
                  <a:extLst>
                    <a:ext uri="{9D8B030D-6E8A-4147-A177-3AD203B41FA5}">
                      <a16:colId xmlns:a16="http://schemas.microsoft.com/office/drawing/2014/main" val="4063192346"/>
                    </a:ext>
                  </a:extLst>
                </a:gridCol>
                <a:gridCol w="716016">
                  <a:extLst>
                    <a:ext uri="{9D8B030D-6E8A-4147-A177-3AD203B41FA5}">
                      <a16:colId xmlns:a16="http://schemas.microsoft.com/office/drawing/2014/main" val="2517864497"/>
                    </a:ext>
                  </a:extLst>
                </a:gridCol>
                <a:gridCol w="801116">
                  <a:extLst>
                    <a:ext uri="{9D8B030D-6E8A-4147-A177-3AD203B41FA5}">
                      <a16:colId xmlns:a16="http://schemas.microsoft.com/office/drawing/2014/main" val="1529763871"/>
                    </a:ext>
                  </a:extLst>
                </a:gridCol>
                <a:gridCol w="811504">
                  <a:extLst>
                    <a:ext uri="{9D8B030D-6E8A-4147-A177-3AD203B41FA5}">
                      <a16:colId xmlns:a16="http://schemas.microsoft.com/office/drawing/2014/main" val="330709679"/>
                    </a:ext>
                  </a:extLst>
                </a:gridCol>
                <a:gridCol w="701628">
                  <a:extLst>
                    <a:ext uri="{9D8B030D-6E8A-4147-A177-3AD203B41FA5}">
                      <a16:colId xmlns:a16="http://schemas.microsoft.com/office/drawing/2014/main" val="2640009622"/>
                    </a:ext>
                  </a:extLst>
                </a:gridCol>
                <a:gridCol w="911327">
                  <a:extLst>
                    <a:ext uri="{9D8B030D-6E8A-4147-A177-3AD203B41FA5}">
                      <a16:colId xmlns:a16="http://schemas.microsoft.com/office/drawing/2014/main" val="1857111464"/>
                    </a:ext>
                  </a:extLst>
                </a:gridCol>
                <a:gridCol w="843819">
                  <a:extLst>
                    <a:ext uri="{9D8B030D-6E8A-4147-A177-3AD203B41FA5}">
                      <a16:colId xmlns:a16="http://schemas.microsoft.com/office/drawing/2014/main" val="2539940296"/>
                    </a:ext>
                  </a:extLst>
                </a:gridCol>
                <a:gridCol w="745436">
                  <a:extLst>
                    <a:ext uri="{9D8B030D-6E8A-4147-A177-3AD203B41FA5}">
                      <a16:colId xmlns:a16="http://schemas.microsoft.com/office/drawing/2014/main" val="1898353405"/>
                    </a:ext>
                  </a:extLst>
                </a:gridCol>
                <a:gridCol w="812941">
                  <a:extLst>
                    <a:ext uri="{9D8B030D-6E8A-4147-A177-3AD203B41FA5}">
                      <a16:colId xmlns:a16="http://schemas.microsoft.com/office/drawing/2014/main" val="3683047030"/>
                    </a:ext>
                  </a:extLst>
                </a:gridCol>
                <a:gridCol w="749024">
                  <a:extLst>
                    <a:ext uri="{9D8B030D-6E8A-4147-A177-3AD203B41FA5}">
                      <a16:colId xmlns:a16="http://schemas.microsoft.com/office/drawing/2014/main" val="3540644278"/>
                    </a:ext>
                  </a:extLst>
                </a:gridCol>
                <a:gridCol w="899836">
                  <a:extLst>
                    <a:ext uri="{9D8B030D-6E8A-4147-A177-3AD203B41FA5}">
                      <a16:colId xmlns:a16="http://schemas.microsoft.com/office/drawing/2014/main" val="1357742692"/>
                    </a:ext>
                  </a:extLst>
                </a:gridCol>
              </a:tblGrid>
              <a:tr h="770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effectLst/>
                        </a:rPr>
                        <a:t>2-й год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Февраль 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Март</a:t>
                      </a:r>
                      <a:endParaRPr lang="ru-RU" sz="105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2027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Апрель 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Май 2027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Июнь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Июль</a:t>
                      </a:r>
                      <a:endParaRPr lang="ru-RU" sz="105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2027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Август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Сентябрь</a:t>
                      </a:r>
                      <a:endParaRPr lang="ru-RU" sz="105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</a:rPr>
                        <a:t>2027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Октябрь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Ноябрь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Декабрь 2027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Январь 2028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Всего</a:t>
                      </a:r>
                      <a:endParaRPr lang="ru-RU" sz="105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</a:rPr>
                        <a:t>2027-2028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33243"/>
                  </a:ext>
                </a:extLst>
              </a:tr>
              <a:tr h="8652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Таргетированная реклама в ВКонтакте. = 7000 рублей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7000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7000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7000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7000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7000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7000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84000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096207"/>
                  </a:ext>
                </a:extLst>
              </a:tr>
              <a:tr h="13033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Реклама в сообществах НовГУ (ВК, Макс, </a:t>
                      </a:r>
                      <a:r>
                        <a:rPr lang="ru-RU" sz="1200" dirty="0" err="1">
                          <a:effectLst/>
                        </a:rPr>
                        <a:t>Тг</a:t>
                      </a:r>
                      <a:r>
                        <a:rPr lang="ru-RU" sz="1200" dirty="0">
                          <a:effectLst/>
                        </a:rPr>
                        <a:t>), стоим. = 0 рублей (по бартеру)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06244"/>
                  </a:ext>
                </a:extLst>
              </a:tr>
              <a:tr h="1084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Реклама в вузах Санкт-Петербурга (СПГУ, СПбГУ, ЛЭТИ)  стоим. = 10000 рублей</a:t>
                      </a:r>
                      <a:r>
                        <a:rPr lang="en-US" sz="1200" dirty="0">
                          <a:effectLst/>
                        </a:rPr>
                        <a:t>/</a:t>
                      </a:r>
                      <a:r>
                        <a:rPr lang="ru-RU" sz="1200" dirty="0">
                          <a:effectLst/>
                        </a:rPr>
                        <a:t>вуз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30000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30000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30000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30000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30000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30000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360000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185222"/>
                  </a:ext>
                </a:extLst>
              </a:tr>
              <a:tr h="1084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Реклама в вузах Пскова (</a:t>
                      </a:r>
                      <a:r>
                        <a:rPr lang="ru-RU" sz="1200" dirty="0" err="1">
                          <a:effectLst/>
                        </a:rPr>
                        <a:t>ПсковГУ</a:t>
                      </a:r>
                      <a:r>
                        <a:rPr lang="ru-RU" sz="1200" dirty="0">
                          <a:effectLst/>
                        </a:rPr>
                        <a:t>,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ПГПУ, ПВИ)  стоим. = 8000 рублей/вуз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96000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10104"/>
                  </a:ext>
                </a:extLst>
              </a:tr>
              <a:tr h="223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effectLst/>
                        </a:rPr>
                        <a:t>Итого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45000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540000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2943" marR="6294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11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172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B694415-FDDE-9727-D589-5FB1DE874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42" y="0"/>
            <a:ext cx="1221524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5F911-7FA3-748C-6CFA-F65EC0009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3934" y="0"/>
            <a:ext cx="5984132" cy="68103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Риски проекта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A61B025-E2EC-86D4-ED14-9555202E2528}"/>
              </a:ext>
            </a:extLst>
          </p:cNvPr>
          <p:cNvSpPr/>
          <p:nvPr/>
        </p:nvSpPr>
        <p:spPr>
          <a:xfrm>
            <a:off x="0" y="734101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2E0B8845-D86E-A72B-8FFD-097C3D62E6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228850"/>
              </p:ext>
            </p:extLst>
          </p:nvPr>
        </p:nvGraphicFramePr>
        <p:xfrm>
          <a:off x="759163" y="1079770"/>
          <a:ext cx="10757169" cy="51640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5723">
                  <a:extLst>
                    <a:ext uri="{9D8B030D-6E8A-4147-A177-3AD203B41FA5}">
                      <a16:colId xmlns:a16="http://schemas.microsoft.com/office/drawing/2014/main" val="69591174"/>
                    </a:ext>
                  </a:extLst>
                </a:gridCol>
                <a:gridCol w="3585723">
                  <a:extLst>
                    <a:ext uri="{9D8B030D-6E8A-4147-A177-3AD203B41FA5}">
                      <a16:colId xmlns:a16="http://schemas.microsoft.com/office/drawing/2014/main" val="2377931491"/>
                    </a:ext>
                  </a:extLst>
                </a:gridCol>
                <a:gridCol w="3585723">
                  <a:extLst>
                    <a:ext uri="{9D8B030D-6E8A-4147-A177-3AD203B41FA5}">
                      <a16:colId xmlns:a16="http://schemas.microsoft.com/office/drawing/2014/main" val="554118935"/>
                    </a:ext>
                  </a:extLst>
                </a:gridCol>
              </a:tblGrid>
              <a:tr h="1682886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Изменение спроса</a:t>
                      </a:r>
                      <a:b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(Сезонность)</a:t>
                      </a:r>
                      <a:endParaRPr lang="ru-RU" sz="2800" dirty="0"/>
                    </a:p>
                  </a:txBody>
                  <a:tcPr>
                    <a:solidFill>
                      <a:srgbClr val="F9D5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Несоблюдение законов о персональных данных</a:t>
                      </a:r>
                    </a:p>
                  </a:txBody>
                  <a:tcP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Низкое качество </a:t>
                      </a:r>
                    </a:p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контента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8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771818"/>
                  </a:ext>
                </a:extLst>
              </a:tr>
              <a:tr h="1682886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Превышение бюджета на разработку проекта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Низкая востребованность</a:t>
                      </a:r>
                    </a:p>
                  </a:txBody>
                  <a:tcPr>
                    <a:solidFill>
                      <a:srgbClr val="F9D5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Долгий выход на окупаемость</a:t>
                      </a:r>
                    </a:p>
                  </a:txBody>
                  <a:tcP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456643"/>
                  </a:ext>
                </a:extLst>
              </a:tr>
              <a:tr h="1682886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Ограниченный охват предметов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Неудобный </a:t>
                      </a:r>
                    </a:p>
                    <a:p>
                      <a:pPr algn="ctr"/>
                      <a:r>
                        <a:rPr lang="ru-RU" sz="2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интерфейс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/>
                        <a:t>Высокая конкуренция</a:t>
                      </a:r>
                    </a:p>
                  </a:txBody>
                  <a:tcPr>
                    <a:solidFill>
                      <a:srgbClr val="F9D5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683983"/>
                  </a:ext>
                </a:extLst>
              </a:tr>
            </a:tbl>
          </a:graphicData>
        </a:graphic>
      </p:graphicFrame>
      <p:sp>
        <p:nvSpPr>
          <p:cNvPr id="16" name="Стрелка: вверх 15">
            <a:extLst>
              <a:ext uri="{FF2B5EF4-FFF2-40B4-BE49-F238E27FC236}">
                <a16:creationId xmlns:a16="http://schemas.microsoft.com/office/drawing/2014/main" id="{9BF1A14F-3E94-A2D7-71CD-436F37E7B990}"/>
              </a:ext>
            </a:extLst>
          </p:cNvPr>
          <p:cNvSpPr/>
          <p:nvPr/>
        </p:nvSpPr>
        <p:spPr>
          <a:xfrm>
            <a:off x="335200" y="961741"/>
            <a:ext cx="340468" cy="5282119"/>
          </a:xfrm>
          <a:prstGeom prst="up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верх 16">
            <a:extLst>
              <a:ext uri="{FF2B5EF4-FFF2-40B4-BE49-F238E27FC236}">
                <a16:creationId xmlns:a16="http://schemas.microsoft.com/office/drawing/2014/main" id="{5EEC44BB-1AD4-B898-0809-F15C5865F456}"/>
              </a:ext>
            </a:extLst>
          </p:cNvPr>
          <p:cNvSpPr/>
          <p:nvPr/>
        </p:nvSpPr>
        <p:spPr>
          <a:xfrm rot="5400000" flipH="1">
            <a:off x="5967512" y="671127"/>
            <a:ext cx="340468" cy="11485937"/>
          </a:xfrm>
          <a:prstGeom prst="up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E3BC47-D652-F8B8-5C00-B971374F57A7}"/>
              </a:ext>
            </a:extLst>
          </p:cNvPr>
          <p:cNvSpPr txBox="1"/>
          <p:nvPr/>
        </p:nvSpPr>
        <p:spPr>
          <a:xfrm>
            <a:off x="5400538" y="6453859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 л и я н и е</a:t>
            </a:r>
            <a:endParaRPr lang="ru-RU" sz="20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DD47FA-3C16-4EC0-54D8-54B9E574BA24}"/>
              </a:ext>
            </a:extLst>
          </p:cNvPr>
          <p:cNvSpPr txBox="1"/>
          <p:nvPr/>
        </p:nvSpPr>
        <p:spPr>
          <a:xfrm>
            <a:off x="-23242" y="1606894"/>
            <a:ext cx="549894" cy="410984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ru-RU" sz="2000" b="1" dirty="0"/>
              <a:t>Вероятность</a:t>
            </a:r>
          </a:p>
        </p:txBody>
      </p:sp>
    </p:spTree>
    <p:extLst>
      <p:ext uri="{BB962C8B-B14F-4D97-AF65-F5344CB8AC3E}">
        <p14:creationId xmlns:p14="http://schemas.microsoft.com/office/powerpoint/2010/main" val="201786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>
            <a:extLst>
              <a:ext uri="{FF2B5EF4-FFF2-40B4-BE49-F238E27FC236}">
                <a16:creationId xmlns:a16="http://schemas.microsoft.com/office/drawing/2014/main" id="{8CB2B5F2-C1FF-F09E-A282-453C7F6FF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35887" r="24195" b="36738"/>
          <a:stretch>
            <a:fillRect/>
          </a:stretch>
        </p:blipFill>
        <p:spPr bwMode="auto">
          <a:xfrm>
            <a:off x="364282" y="2900613"/>
            <a:ext cx="2495651" cy="187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DEEB044-56F9-E5B1-8127-72B21FA7C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95" y="0"/>
            <a:ext cx="1959268" cy="195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Изображение пина-истории">
            <a:extLst>
              <a:ext uri="{FF2B5EF4-FFF2-40B4-BE49-F238E27FC236}">
                <a16:creationId xmlns:a16="http://schemas.microsoft.com/office/drawing/2014/main" id="{26BAF517-EB7F-0A39-FBA4-77B8A0744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765" y="407750"/>
            <a:ext cx="1887164" cy="188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6110197-3A4C-9ADE-FC57-E28BD8375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82" y="483350"/>
            <a:ext cx="1664496" cy="164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0CECB5-AF9A-C3CB-DCE3-824BB02E08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99" y="2461098"/>
            <a:ext cx="3429000" cy="3429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11C04A-3A74-3D3A-01C8-B244C5A77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1819"/>
            <a:ext cx="9144000" cy="1377646"/>
          </a:xfrm>
        </p:spPr>
        <p:txBody>
          <a:bodyPr/>
          <a:lstStyle/>
          <a:p>
            <a:r>
              <a:rPr lang="ru-RU" b="1" dirty="0">
                <a:latin typeface="Century" panose="02040604050505020304" pitchFamily="18" charset="0"/>
              </a:rPr>
              <a:t>Спасибо за внимание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0F4F3FCF-874D-6435-649A-F3A6F3D6D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79786"/>
            <a:ext cx="9144000" cy="70039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Book Antiqua" panose="02040602050305030304" pitchFamily="18" charset="0"/>
              </a:rPr>
              <a:t>Институт экономики, 2026 год</a:t>
            </a:r>
            <a:br>
              <a:rPr lang="ru-RU" dirty="0">
                <a:latin typeface="Book Antiqua" panose="02040602050305030304" pitchFamily="18" charset="0"/>
              </a:rPr>
            </a:br>
            <a:r>
              <a:rPr lang="ru-RU" dirty="0">
                <a:latin typeface="Book Antiqua" panose="02040602050305030304" pitchFamily="18" charset="0"/>
              </a:rPr>
              <a:t>Великий Новгород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0001D3B-997C-2E6C-4DAB-66B4823AF545}"/>
              </a:ext>
            </a:extLst>
          </p:cNvPr>
          <p:cNvCxnSpPr/>
          <p:nvPr/>
        </p:nvCxnSpPr>
        <p:spPr>
          <a:xfrm>
            <a:off x="643646" y="5953327"/>
            <a:ext cx="1090470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3C4C228-E11A-B716-7BD4-C2C812B76A8D}"/>
              </a:ext>
            </a:extLst>
          </p:cNvPr>
          <p:cNvSpPr txBox="1"/>
          <p:nvPr/>
        </p:nvSpPr>
        <p:spPr>
          <a:xfrm>
            <a:off x="4381499" y="2461257"/>
            <a:ext cx="338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Учиться, учиться и учиться!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38E2C5-3C41-94F0-671E-AEBFB0374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35887" r="24195" b="36738"/>
          <a:stretch>
            <a:fillRect/>
          </a:stretch>
        </p:blipFill>
        <p:spPr bwMode="auto">
          <a:xfrm flipH="1">
            <a:off x="9332065" y="2912701"/>
            <a:ext cx="2495651" cy="187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3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EC344047-7010-4E97-4682-7895A0F2C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16740" y="-2678253"/>
            <a:ext cx="6858001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39D7222-A5FD-8E23-92E5-074A231B44C0}"/>
              </a:ext>
            </a:extLst>
          </p:cNvPr>
          <p:cNvSpPr/>
          <p:nvPr/>
        </p:nvSpPr>
        <p:spPr>
          <a:xfrm>
            <a:off x="299937" y="3762865"/>
            <a:ext cx="11491606" cy="27513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Century Schoolbook" panose="02040604050505020304" pitchFamily="18" charset="0"/>
              </a:rPr>
              <a:t>Проект предлагает сайт, который не просто ждёт ответы, а ведёт студента по логике решения, формируя навыки самостоятельной работы и формулировки объяснения задачи. Такой подход не только повышает качество образования, но и открывает студентам возможности для реализации собственных инициатив, развития предпринимательских компетенций и создания востребованных образовательных продуктов. Интерактивные методы обучения становятся основой для формирования нового поколения специалистов, способных не только усваивать знания, но и применять их на практике, запускать собственные проекты и вносить вклад в развитие экономики.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E349289-0A66-E3A2-E64C-F545002259D7}"/>
              </a:ext>
            </a:extLst>
          </p:cNvPr>
          <p:cNvSpPr/>
          <p:nvPr/>
        </p:nvSpPr>
        <p:spPr>
          <a:xfrm>
            <a:off x="350197" y="817124"/>
            <a:ext cx="11491606" cy="24124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Century Schoolbook" panose="02040604050505020304" pitchFamily="18" charset="0"/>
              </a:rPr>
              <a:t>Развитие студенческого предпринимательства особенно актуально в условиях, когда современные образовательные форматы требуют новых решений для персонализированной поддержки каждого обучающегося. Отсутствие индивидуального подхода и эффективных инструментов для удалённого и смешанного обучения снижает качество усвоения знаний. Существующие ГДЗ приучают к бездумному списыванию, а поиск репетитора часто оказывается долгим и дорогостоящим.</a:t>
            </a:r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8571" y="11252"/>
            <a:ext cx="6274340" cy="45274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Century" panose="02040604050505020304" pitchFamily="18" charset="0"/>
              </a:rPr>
              <a:t>Актуальность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73725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9FB0551-6574-084A-166D-D0D6400B5BD1}"/>
              </a:ext>
            </a:extLst>
          </p:cNvPr>
          <p:cNvSpPr/>
          <p:nvPr/>
        </p:nvSpPr>
        <p:spPr>
          <a:xfrm>
            <a:off x="-25129" y="3440541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9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>
            <a:extLst>
              <a:ext uri="{FF2B5EF4-FFF2-40B4-BE49-F238E27FC236}">
                <a16:creationId xmlns:a16="http://schemas.microsoft.com/office/drawing/2014/main" id="{E39170C1-76C7-C8AA-9C46-BE16750C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2904" y="-2668605"/>
            <a:ext cx="6854791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5C7CC39C-133C-E524-4982-0E16995E2EDC}"/>
              </a:ext>
            </a:extLst>
          </p:cNvPr>
          <p:cNvSpPr/>
          <p:nvPr/>
        </p:nvSpPr>
        <p:spPr>
          <a:xfrm>
            <a:off x="88917" y="1004978"/>
            <a:ext cx="5380744" cy="27753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C426C4B4-508A-7297-7A05-57F4D03FFC1C}"/>
              </a:ext>
            </a:extLst>
          </p:cNvPr>
          <p:cNvSpPr/>
          <p:nvPr/>
        </p:nvSpPr>
        <p:spPr>
          <a:xfrm>
            <a:off x="5577062" y="974413"/>
            <a:ext cx="6500750" cy="2466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257738A7-8E3B-5D11-022A-CED9B97A6414}"/>
              </a:ext>
            </a:extLst>
          </p:cNvPr>
          <p:cNvSpPr/>
          <p:nvPr/>
        </p:nvSpPr>
        <p:spPr>
          <a:xfrm>
            <a:off x="88254" y="3862156"/>
            <a:ext cx="6354281" cy="29611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B9750C22-8B38-196C-34B0-2578DFADB750}"/>
              </a:ext>
            </a:extLst>
          </p:cNvPr>
          <p:cNvSpPr/>
          <p:nvPr/>
        </p:nvSpPr>
        <p:spPr>
          <a:xfrm>
            <a:off x="6577972" y="4856887"/>
            <a:ext cx="5340003" cy="19664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F8C5DA80-14E5-094D-1A92-7DF74F4972B0}"/>
              </a:ext>
            </a:extLst>
          </p:cNvPr>
          <p:cNvSpPr/>
          <p:nvPr/>
        </p:nvSpPr>
        <p:spPr>
          <a:xfrm>
            <a:off x="6525215" y="3524102"/>
            <a:ext cx="5360769" cy="12339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26678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058521" y="4028876"/>
            <a:ext cx="77598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Цель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3406" y="1426122"/>
            <a:ext cx="495471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Разработать схему интерфейса сайта, которое поможет студентам в учебной деятельности путем предоставления алгоритма решения задач до стадии MVP, а также проработка бизнес-модели по созданию и практическому функционированию сайта для дальнейшего извлечения прибыли.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98133" y="1016686"/>
            <a:ext cx="11705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Команда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2647" y="1288120"/>
            <a:ext cx="190308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Ниязов </a:t>
            </a:r>
            <a:r>
              <a:rPr lang="ru-RU" dirty="0" err="1">
                <a:latin typeface="Century" panose="02040604050505020304" pitchFamily="18" charset="0"/>
              </a:rPr>
              <a:t>Давран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32647" y="2199024"/>
            <a:ext cx="190148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Быкова Ксения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03922" y="2504400"/>
            <a:ext cx="257388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Кондратьева Марина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6419" y="1329172"/>
            <a:ext cx="17940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Ефимов Борис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77062" y="1371084"/>
            <a:ext cx="215796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Ефимова Марина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52404" y="2489624"/>
            <a:ext cx="208262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Герасимов Юрий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59097" y="4973712"/>
            <a:ext cx="129394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Проблема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723654" y="5288136"/>
            <a:ext cx="511164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Школьники и студенты часто нуждаются в помощи при выполнении учебных заданий, но не всегда рядом найдётся человек, способный помочь, и не любую информацию можно найти в Интернете.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6526" y="3625111"/>
            <a:ext cx="25042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Ожидаемый продукт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626526" y="3979017"/>
            <a:ext cx="518223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Создание сайта </a:t>
            </a:r>
            <a:r>
              <a:rPr lang="en-US" dirty="0">
                <a:latin typeface="Century" panose="02040604050505020304" pitchFamily="18" charset="0"/>
              </a:rPr>
              <a:t>StudyFlow </a:t>
            </a:r>
            <a:r>
              <a:rPr lang="ru-RU" dirty="0">
                <a:latin typeface="Century" panose="02040604050505020304" pitchFamily="18" charset="0"/>
              </a:rPr>
              <a:t>с интерактивным методом обучения до стадии </a:t>
            </a:r>
            <a:r>
              <a:rPr lang="en-US" dirty="0">
                <a:latin typeface="Century" panose="02040604050505020304" pitchFamily="18" charset="0"/>
              </a:rPr>
              <a:t>MVP</a:t>
            </a:r>
            <a:r>
              <a:rPr lang="ru-RU" dirty="0">
                <a:latin typeface="Century" panose="020406040505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4923" y="4348866"/>
            <a:ext cx="597594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- Школьники, обучающиеся в старших классах, которым необходим помощник для подготовки к ЕГЭ и ОГЭ (9, 10, 11 классы)</a:t>
            </a:r>
          </a:p>
          <a:p>
            <a:r>
              <a:rPr lang="ru-RU" dirty="0">
                <a:latin typeface="Century" panose="02040604050505020304" pitchFamily="18" charset="0"/>
              </a:rPr>
              <a:t>- Студенты среднего профессионального образования (молодые люди 16-20 лет)</a:t>
            </a:r>
          </a:p>
          <a:p>
            <a:r>
              <a:rPr lang="ru-RU" dirty="0">
                <a:latin typeface="Century" panose="02040604050505020304" pitchFamily="18" charset="0"/>
              </a:rPr>
              <a:t>- Студенты высшего образования (молодые люди 18-24 года), НовГУ</a:t>
            </a:r>
          </a:p>
          <a:p>
            <a:r>
              <a:rPr lang="ru-RU" dirty="0">
                <a:latin typeface="Century" panose="02040604050505020304" pitchFamily="18" charset="0"/>
              </a:rPr>
              <a:t>- Магистры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8835" y="4016042"/>
            <a:ext cx="236154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Целевая аудитория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5E89FB5-40AA-AC20-8211-CD6A711746F5}"/>
              </a:ext>
            </a:extLst>
          </p:cNvPr>
          <p:cNvSpPr txBox="1"/>
          <p:nvPr/>
        </p:nvSpPr>
        <p:spPr>
          <a:xfrm>
            <a:off x="3800268" y="84165"/>
            <a:ext cx="398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" panose="02040604050505020304" pitchFamily="18" charset="0"/>
              </a:rPr>
              <a:t>Вводная информация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8314A3-7C29-9C5B-5BBB-28F338D78C6B}"/>
              </a:ext>
            </a:extLst>
          </p:cNvPr>
          <p:cNvSpPr txBox="1"/>
          <p:nvPr/>
        </p:nvSpPr>
        <p:spPr>
          <a:xfrm>
            <a:off x="8122812" y="1569864"/>
            <a:ext cx="1433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entury Schoolbook" panose="02040604050505020304" pitchFamily="18" charset="0"/>
              </a:rPr>
              <a:t>Лидер, спикер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FAF5C-5E1D-78CF-ADBC-007C660B5F57}"/>
              </a:ext>
            </a:extLst>
          </p:cNvPr>
          <p:cNvSpPr txBox="1"/>
          <p:nvPr/>
        </p:nvSpPr>
        <p:spPr>
          <a:xfrm>
            <a:off x="9765649" y="1606627"/>
            <a:ext cx="2372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Century Schoolbook" panose="02040604050505020304" pitchFamily="18" charset="0"/>
              </a:rPr>
              <a:t>Разработчик сайта,</a:t>
            </a:r>
            <a:br>
              <a:rPr lang="ru-RU" sz="1400" dirty="0">
                <a:latin typeface="Century Schoolbook" panose="02040604050505020304" pitchFamily="18" charset="0"/>
              </a:rPr>
            </a:br>
            <a:r>
              <a:rPr lang="ru-RU" sz="1400" dirty="0">
                <a:latin typeface="Century Schoolbook" panose="02040604050505020304" pitchFamily="18" charset="0"/>
              </a:rPr>
              <a:t>технический специалист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EEB8D2-A132-93B9-C68B-FDBD119A0653}"/>
              </a:ext>
            </a:extLst>
          </p:cNvPr>
          <p:cNvSpPr txBox="1"/>
          <p:nvPr/>
        </p:nvSpPr>
        <p:spPr>
          <a:xfrm>
            <a:off x="5655185" y="1666834"/>
            <a:ext cx="19014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Century Schoolbook" panose="02040604050505020304" pitchFamily="18" charset="0"/>
              </a:rPr>
              <a:t>Разработчик сайта,</a:t>
            </a:r>
            <a:br>
              <a:rPr lang="ru-RU" sz="1400" dirty="0">
                <a:latin typeface="Century Schoolbook" panose="02040604050505020304" pitchFamily="18" charset="0"/>
              </a:rPr>
            </a:br>
            <a:r>
              <a:rPr lang="ru-RU" sz="1400" dirty="0">
                <a:latin typeface="Century Schoolbook" panose="02040604050505020304" pitchFamily="18" charset="0"/>
              </a:rPr>
              <a:t>дизайнер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DD415C-06FA-CF9B-1475-BDB24F0C779A}"/>
              </a:ext>
            </a:extLst>
          </p:cNvPr>
          <p:cNvSpPr txBox="1"/>
          <p:nvPr/>
        </p:nvSpPr>
        <p:spPr>
          <a:xfrm>
            <a:off x="5652404" y="2798747"/>
            <a:ext cx="2082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Century Schoolbook" panose="02040604050505020304" pitchFamily="18" charset="0"/>
              </a:rPr>
              <a:t>Разработчик сайта</a:t>
            </a:r>
            <a:endParaRPr lang="ru-RU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C2FB37-113E-0068-BB17-B7AA6BDABE60}"/>
              </a:ext>
            </a:extLst>
          </p:cNvPr>
          <p:cNvSpPr txBox="1"/>
          <p:nvPr/>
        </p:nvSpPr>
        <p:spPr>
          <a:xfrm>
            <a:off x="9811785" y="2788770"/>
            <a:ext cx="21579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Century Schoolbook" panose="02040604050505020304" pitchFamily="18" charset="0"/>
              </a:rPr>
              <a:t>Дизайнер, спикер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066610-03B0-3685-037A-BDA258B51025}"/>
              </a:ext>
            </a:extLst>
          </p:cNvPr>
          <p:cNvSpPr txBox="1"/>
          <p:nvPr/>
        </p:nvSpPr>
        <p:spPr>
          <a:xfrm>
            <a:off x="7799040" y="2509333"/>
            <a:ext cx="19686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>
                <a:latin typeface="Century Schoolbook" panose="02040604050505020304" pitchFamily="18" charset="0"/>
              </a:rPr>
              <a:t>Технический директор</a:t>
            </a:r>
            <a:endParaRPr lang="ru-RU" sz="1400" dirty="0">
              <a:latin typeface="Century Schoolbook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22AF84-8319-E4A6-93EF-0C25B9EE85FE}"/>
              </a:ext>
            </a:extLst>
          </p:cNvPr>
          <p:cNvSpPr txBox="1"/>
          <p:nvPr/>
        </p:nvSpPr>
        <p:spPr>
          <a:xfrm>
            <a:off x="307705" y="1092289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Цель</a:t>
            </a:r>
          </a:p>
        </p:txBody>
      </p:sp>
    </p:spTree>
    <p:extLst>
      <p:ext uri="{BB962C8B-B14F-4D97-AF65-F5344CB8AC3E}">
        <p14:creationId xmlns:p14="http://schemas.microsoft.com/office/powerpoint/2010/main" val="2040911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554F-128B-7A6B-950E-CF766A402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>
            <a:extLst>
              <a:ext uri="{FF2B5EF4-FFF2-40B4-BE49-F238E27FC236}">
                <a16:creationId xmlns:a16="http://schemas.microsoft.com/office/drawing/2014/main" id="{3541D066-6B1A-A68A-4255-E051E95C1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2904" y="-2668605"/>
            <a:ext cx="6854791" cy="121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EE3AB27D-15A0-359B-B6E9-329CC7315A96}"/>
              </a:ext>
            </a:extLst>
          </p:cNvPr>
          <p:cNvSpPr/>
          <p:nvPr/>
        </p:nvSpPr>
        <p:spPr>
          <a:xfrm>
            <a:off x="88917" y="1004979"/>
            <a:ext cx="5380744" cy="25191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D8562B54-6BBA-7B49-B589-AD36AC3FC7AB}"/>
              </a:ext>
            </a:extLst>
          </p:cNvPr>
          <p:cNvSpPr/>
          <p:nvPr/>
        </p:nvSpPr>
        <p:spPr>
          <a:xfrm>
            <a:off x="5577062" y="974413"/>
            <a:ext cx="6500750" cy="25191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E8327E61-0D2E-3557-1A6E-18E1AE2B45B1}"/>
              </a:ext>
            </a:extLst>
          </p:cNvPr>
          <p:cNvSpPr/>
          <p:nvPr/>
        </p:nvSpPr>
        <p:spPr>
          <a:xfrm>
            <a:off x="88254" y="3681219"/>
            <a:ext cx="6354281" cy="30842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5356E67E-3F81-61C6-D0C4-4557224A952C}"/>
              </a:ext>
            </a:extLst>
          </p:cNvPr>
          <p:cNvSpPr/>
          <p:nvPr/>
        </p:nvSpPr>
        <p:spPr>
          <a:xfrm>
            <a:off x="6577972" y="3567563"/>
            <a:ext cx="5340003" cy="3255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A7F528-BC53-DE73-E225-13B377FB63C4}"/>
              </a:ext>
            </a:extLst>
          </p:cNvPr>
          <p:cNvSpPr/>
          <p:nvPr/>
        </p:nvSpPr>
        <p:spPr>
          <a:xfrm>
            <a:off x="0" y="726678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96975A2-5C77-AADD-5868-7E33CC2D54A1}"/>
              </a:ext>
            </a:extLst>
          </p:cNvPr>
          <p:cNvSpPr/>
          <p:nvPr/>
        </p:nvSpPr>
        <p:spPr>
          <a:xfrm>
            <a:off x="313406" y="1426122"/>
            <a:ext cx="49547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823BE5-4ED1-5BF6-2C6A-7ACEEFA9F7C6}"/>
              </a:ext>
            </a:extLst>
          </p:cNvPr>
          <p:cNvSpPr txBox="1"/>
          <p:nvPr/>
        </p:nvSpPr>
        <p:spPr>
          <a:xfrm>
            <a:off x="7750951" y="1004979"/>
            <a:ext cx="195616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entury" panose="02040604050505020304" pitchFamily="18" charset="0"/>
              </a:rPr>
              <a:t>Финансовый старт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3A89A0-8663-0CE5-58F5-4E9EBF1C23F2}"/>
              </a:ext>
            </a:extLst>
          </p:cNvPr>
          <p:cNvSpPr txBox="1"/>
          <p:nvPr/>
        </p:nvSpPr>
        <p:spPr>
          <a:xfrm>
            <a:off x="6741589" y="3804795"/>
            <a:ext cx="99738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Задачи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F5E3FAD-00CA-AF80-3DB9-E8D0095712A8}"/>
              </a:ext>
            </a:extLst>
          </p:cNvPr>
          <p:cNvSpPr/>
          <p:nvPr/>
        </p:nvSpPr>
        <p:spPr>
          <a:xfrm>
            <a:off x="6741589" y="4227653"/>
            <a:ext cx="511164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-анализ аналогов и конкурентов;</a:t>
            </a:r>
          </a:p>
          <a:p>
            <a:r>
              <a:rPr lang="ru-RU" dirty="0">
                <a:latin typeface="Century" panose="02040604050505020304" pitchFamily="18" charset="0"/>
              </a:rPr>
              <a:t>-анализ рынка;</a:t>
            </a:r>
          </a:p>
          <a:p>
            <a:r>
              <a:rPr lang="ru-RU" dirty="0">
                <a:latin typeface="Century" panose="02040604050505020304" pitchFamily="18" charset="0"/>
              </a:rPr>
              <a:t>-анализ рисков;</a:t>
            </a:r>
          </a:p>
          <a:p>
            <a:r>
              <a:rPr lang="ru-RU" dirty="0">
                <a:latin typeface="Century" panose="02040604050505020304" pitchFamily="18" charset="0"/>
              </a:rPr>
              <a:t>-проработка SWOT-анализа;</a:t>
            </a:r>
          </a:p>
          <a:p>
            <a:r>
              <a:rPr lang="ru-RU" dirty="0">
                <a:latin typeface="Century" panose="02040604050505020304" pitchFamily="18" charset="0"/>
              </a:rPr>
              <a:t>-проработка финансового плана;</a:t>
            </a:r>
          </a:p>
          <a:p>
            <a:r>
              <a:rPr lang="ru-RU" dirty="0">
                <a:latin typeface="Century" panose="02040604050505020304" pitchFamily="18" charset="0"/>
              </a:rPr>
              <a:t>-проработка маркетингового плана;</a:t>
            </a:r>
          </a:p>
          <a:p>
            <a:r>
              <a:rPr lang="ru-RU" dirty="0">
                <a:latin typeface="Century" panose="02040604050505020304" pitchFamily="18" charset="0"/>
              </a:rPr>
              <a:t>-разработка функционала схемы интерфейс до стадии MVP.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2AC181-80CD-5800-751C-EA0403B93BDE}"/>
              </a:ext>
            </a:extLst>
          </p:cNvPr>
          <p:cNvSpPr/>
          <p:nvPr/>
        </p:nvSpPr>
        <p:spPr>
          <a:xfrm>
            <a:off x="274025" y="4227653"/>
            <a:ext cx="597594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В отличие от поисковиков и банков готовых решений, сайт предлагает интерактивный алгоритм. Вместо статичного текста — пошаговый конструктор, который подстраивается под уровень знаний пользователя (адаптивность) и объясняет "почему", а не только "что". А введенный на сайт ИИ поможет в дальнейшем распознавать ответы в любом формате.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B2EF60-97C6-F546-41DE-52EF3826300A}"/>
              </a:ext>
            </a:extLst>
          </p:cNvPr>
          <p:cNvSpPr txBox="1"/>
          <p:nvPr/>
        </p:nvSpPr>
        <p:spPr>
          <a:xfrm>
            <a:off x="313406" y="3859432"/>
            <a:ext cx="113845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Новизна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DFD1AE5-7198-E107-1A9B-49D5CB46A0B4}"/>
              </a:ext>
            </a:extLst>
          </p:cNvPr>
          <p:cNvSpPr txBox="1"/>
          <p:nvPr/>
        </p:nvSpPr>
        <p:spPr>
          <a:xfrm>
            <a:off x="3800268" y="84165"/>
            <a:ext cx="398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" panose="02040604050505020304" pitchFamily="18" charset="0"/>
              </a:rPr>
              <a:t>Вводная информация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F55BDB-6FDB-CBEA-CCEC-44CCD716E68C}"/>
              </a:ext>
            </a:extLst>
          </p:cNvPr>
          <p:cNvSpPr txBox="1"/>
          <p:nvPr/>
        </p:nvSpPr>
        <p:spPr>
          <a:xfrm>
            <a:off x="307706" y="1103454"/>
            <a:ext cx="2911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Оборудование и ресурсы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0FFA77-E0A8-8501-7B8E-6329C8E1CA31}"/>
              </a:ext>
            </a:extLst>
          </p:cNvPr>
          <p:cNvSpPr txBox="1"/>
          <p:nvPr/>
        </p:nvSpPr>
        <p:spPr>
          <a:xfrm>
            <a:off x="265666" y="1569864"/>
            <a:ext cx="4863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Антоново аудитории 219,220,324 и 308.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4 проектора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10 компьютеров,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4 плазмы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2 меловые доски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Библиотека ВШЭ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61B82C-84A8-3FC7-239B-CD1BB1BAF7AE}"/>
              </a:ext>
            </a:extLst>
          </p:cNvPr>
          <p:cNvSpPr txBox="1"/>
          <p:nvPr/>
        </p:nvSpPr>
        <p:spPr>
          <a:xfrm>
            <a:off x="5823294" y="1553427"/>
            <a:ext cx="5791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Участие в грантовом конкурсе студенческих стартапов от центра «Мой Бизнес» по направлению «Цифровые технологии» до 1 млн рублей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" panose="02040604050505020304" pitchFamily="18" charset="0"/>
              </a:rPr>
              <a:t>Подписание социального контракта «</a:t>
            </a:r>
            <a:r>
              <a:rPr lang="ru-RU" dirty="0" err="1">
                <a:latin typeface="Century" panose="02040604050505020304" pitchFamily="18" charset="0"/>
              </a:rPr>
              <a:t>КонтурЭльба</a:t>
            </a:r>
            <a:r>
              <a:rPr lang="ru-RU" dirty="0">
                <a:latin typeface="Century" panose="02040604050505020304" pitchFamily="18" charset="0"/>
              </a:rPr>
              <a:t>» на 300 000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654485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F18C18-75D0-175F-9531-B17AE2A14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EE09F0-06D9-16B7-4AD4-E156642A3F04}"/>
              </a:ext>
            </a:extLst>
          </p:cNvPr>
          <p:cNvSpPr txBox="1"/>
          <p:nvPr/>
        </p:nvSpPr>
        <p:spPr>
          <a:xfrm>
            <a:off x="3786582" y="5398849"/>
            <a:ext cx="362673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Century" panose="02040604050505020304" pitchFamily="18" charset="0"/>
              </a:rPr>
              <a:t>Бизнес-Модель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7358" y="145916"/>
            <a:ext cx="3627507" cy="14396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Ценностное предложение: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Сайт для самообучения студентов с интерактивным методом </a:t>
            </a:r>
            <a:r>
              <a:rPr lang="en-US" i="1" dirty="0">
                <a:solidFill>
                  <a:schemeClr val="tx1"/>
                </a:solidFill>
              </a:rPr>
              <a:t>StudyFlow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6792" y="163608"/>
            <a:ext cx="4331222" cy="21618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Каналы сбыта:</a:t>
            </a: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Прямой канал: </a:t>
            </a:r>
            <a:r>
              <a:rPr lang="ru-RU" i="1" dirty="0">
                <a:ln w="0"/>
                <a:solidFill>
                  <a:schemeClr val="tx1"/>
                </a:solidFill>
              </a:rPr>
              <a:t>Платный контент сайта по подготовке к ЕГЭ и ОГЭ, платные курсы и попытки тренажёра</a:t>
            </a: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Косвенный</a:t>
            </a:r>
            <a:r>
              <a:rPr lang="ru-RU" i="1" dirty="0">
                <a:ln w="0"/>
                <a:solidFill>
                  <a:schemeClr val="tx1"/>
                </a:solidFill>
              </a:rPr>
              <a:t>: продажа франшизы (системы работы сайта, адаптированный под заказчика)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7358" y="3891064"/>
            <a:ext cx="3626733" cy="1422590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Взаимодействие с клиентами: </a:t>
            </a:r>
            <a:r>
              <a:rPr lang="ru-RU" i="1" dirty="0">
                <a:ln w="0"/>
                <a:solidFill>
                  <a:schemeClr val="tx1"/>
                </a:solidFill>
              </a:rPr>
              <a:t>Обратная связь по работе сайта, пожелания по добавлению контента и материалов на платформе</a:t>
            </a:r>
            <a:endParaRPr lang="ru-RU" dirty="0">
              <a:ln w="0"/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26793" y="2388291"/>
            <a:ext cx="4331221" cy="17626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Источники доходов: </a:t>
            </a:r>
            <a:r>
              <a:rPr lang="ru-RU" i="1" dirty="0">
                <a:ln w="0"/>
                <a:solidFill>
                  <a:schemeClr val="tx1"/>
                </a:solidFill>
              </a:rPr>
              <a:t>Платный контент сайта, а именно: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i="1" dirty="0">
                <a:ln w="0"/>
                <a:solidFill>
                  <a:schemeClr val="tx1"/>
                </a:solidFill>
              </a:rPr>
              <a:t>Платные попытки тренажёра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i="1" dirty="0">
                <a:ln w="0"/>
                <a:solidFill>
                  <a:schemeClr val="tx1"/>
                </a:solidFill>
              </a:rPr>
              <a:t>Платные курсы по подготовке к ЕГЭ/ОГЭ, а также курсы по повышению квалификации</a:t>
            </a:r>
            <a:endParaRPr lang="ru-RU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3860" y="4150988"/>
            <a:ext cx="3450796" cy="26265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Ключевые ресурсы</a:t>
            </a:r>
            <a:r>
              <a:rPr lang="ru-RU" b="1" i="1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Материальные</a:t>
            </a:r>
            <a:r>
              <a:rPr lang="ru-RU" i="1" dirty="0">
                <a:ln w="0"/>
                <a:solidFill>
                  <a:schemeClr val="tx1"/>
                </a:solidFill>
              </a:rPr>
              <a:t>: Оборудование</a:t>
            </a: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Интеллектуальные</a:t>
            </a:r>
            <a:r>
              <a:rPr lang="ru-RU" i="1" dirty="0">
                <a:ln w="0"/>
                <a:solidFill>
                  <a:schemeClr val="tx1"/>
                </a:solidFill>
              </a:rPr>
              <a:t>: Программный код</a:t>
            </a:r>
            <a:br>
              <a:rPr lang="ru-RU" i="1" dirty="0">
                <a:ln w="0"/>
                <a:solidFill>
                  <a:schemeClr val="tx1"/>
                </a:solidFill>
              </a:rPr>
            </a:br>
            <a:r>
              <a:rPr lang="ru-RU" b="1" i="1" dirty="0">
                <a:ln w="0"/>
                <a:solidFill>
                  <a:schemeClr val="tx1"/>
                </a:solidFill>
              </a:rPr>
              <a:t>Человеческие</a:t>
            </a:r>
            <a:r>
              <a:rPr lang="ru-RU" i="1" dirty="0">
                <a:ln w="0"/>
                <a:solidFill>
                  <a:schemeClr val="tx1"/>
                </a:solidFill>
              </a:rPr>
              <a:t>: Разработчики сайта, технические специалисты</a:t>
            </a: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Финансовые</a:t>
            </a:r>
            <a:r>
              <a:rPr lang="ru-RU" i="1" dirty="0">
                <a:ln w="0"/>
                <a:solidFill>
                  <a:schemeClr val="tx1"/>
                </a:solidFill>
              </a:rPr>
              <a:t>: Грант и социальный контракт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3860" y="1226864"/>
            <a:ext cx="3450796" cy="2812548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Ключевые процессы: </a:t>
            </a:r>
            <a:r>
              <a:rPr lang="ru-RU" b="1" i="1" dirty="0">
                <a:solidFill>
                  <a:schemeClr val="tx1"/>
                </a:solidFill>
              </a:rPr>
              <a:t>Производственные:</a:t>
            </a:r>
            <a:r>
              <a:rPr lang="ru-RU" i="1" dirty="0">
                <a:solidFill>
                  <a:schemeClr val="tx1"/>
                </a:solidFill>
              </a:rPr>
              <a:t> Создание продукта, разработка, дизайн, производственные операции.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</a:rPr>
              <a:t>Сеть/Платформа:</a:t>
            </a:r>
            <a:r>
              <a:rPr lang="ru-RU" i="1" dirty="0">
                <a:solidFill>
                  <a:schemeClr val="tx1"/>
                </a:solidFill>
              </a:rPr>
              <a:t> Управление инфраструктурой, IT-системами, франчайзинг, маркетинговые каналы и продвижение.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3860" y="153880"/>
            <a:ext cx="3450796" cy="9614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Ключевые партнеры</a:t>
            </a:r>
            <a:r>
              <a:rPr lang="ru-RU" i="1" dirty="0">
                <a:ln w="0"/>
                <a:solidFill>
                  <a:schemeClr val="tx1"/>
                </a:solidFill>
              </a:rPr>
              <a:t>: Школы, ВУЗы и СПО</a:t>
            </a:r>
            <a:endParaRPr lang="ru-RU" dirty="0">
              <a:ln w="0"/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26792" y="4231466"/>
            <a:ext cx="4331221" cy="2546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Структура затрат:</a:t>
            </a: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Постоянные затраты: </a:t>
            </a:r>
            <a:r>
              <a:rPr lang="ru-RU" i="1" dirty="0">
                <a:ln w="0"/>
                <a:solidFill>
                  <a:schemeClr val="tx1"/>
                </a:solidFill>
              </a:rPr>
              <a:t>Поддержка сайта, амортизация вычислительной техники, лицензии на программное обеспечение</a:t>
            </a:r>
            <a:endParaRPr lang="ru-RU" b="1" i="1" dirty="0">
              <a:ln w="0"/>
              <a:solidFill>
                <a:schemeClr val="tx1"/>
              </a:solidFill>
            </a:endParaRPr>
          </a:p>
          <a:p>
            <a:pPr algn="ctr"/>
            <a:r>
              <a:rPr lang="ru-RU" b="1" i="1" dirty="0">
                <a:ln w="0"/>
                <a:solidFill>
                  <a:schemeClr val="tx1"/>
                </a:solidFill>
              </a:rPr>
              <a:t>Переменные затраты: </a:t>
            </a:r>
            <a:r>
              <a:rPr lang="ru-RU" i="1" dirty="0">
                <a:ln w="0"/>
                <a:solidFill>
                  <a:schemeClr val="tx1"/>
                </a:solidFill>
              </a:rPr>
              <a:t>Оплата труда привлеченных специалистов, маркетинг и реклама, трафик и масштабирование серверов</a:t>
            </a:r>
            <a:endParaRPr lang="ru-RU" b="1" dirty="0">
              <a:ln w="0"/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7358" y="1712067"/>
            <a:ext cx="3626733" cy="2093803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76616" y="1774545"/>
            <a:ext cx="32482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Сегмент рынка:</a:t>
            </a:r>
          </a:p>
          <a:p>
            <a:pPr algn="ctr"/>
            <a:r>
              <a:rPr lang="ru-RU" i="1" dirty="0"/>
              <a:t>Обучающиеся 9-11 классов, студенты СПО и студенты ВО, магистры, желающие заниматься саморазвитием и самообучением в различных сферах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1603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654BBC-0415-7E26-B296-74A1991E1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BD191F3-6D88-301E-E2E1-F5C49BDE53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731906"/>
              </p:ext>
            </p:extLst>
          </p:nvPr>
        </p:nvGraphicFramePr>
        <p:xfrm>
          <a:off x="136187" y="645152"/>
          <a:ext cx="11965022" cy="59319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52996">
                  <a:extLst>
                    <a:ext uri="{9D8B030D-6E8A-4147-A177-3AD203B41FA5}">
                      <a16:colId xmlns:a16="http://schemas.microsoft.com/office/drawing/2014/main" val="1152075679"/>
                    </a:ext>
                  </a:extLst>
                </a:gridCol>
                <a:gridCol w="6012026">
                  <a:extLst>
                    <a:ext uri="{9D8B030D-6E8A-4147-A177-3AD203B41FA5}">
                      <a16:colId xmlns:a16="http://schemas.microsoft.com/office/drawing/2014/main" val="1379901957"/>
                    </a:ext>
                  </a:extLst>
                </a:gridCol>
              </a:tblGrid>
              <a:tr h="365261">
                <a:tc>
                  <a:txBody>
                    <a:bodyPr/>
                    <a:lstStyle/>
                    <a:p>
                      <a:r>
                        <a:rPr lang="ru-RU" b="1" dirty="0"/>
                        <a:t>Сильные стороны (</a:t>
                      </a:r>
                      <a:r>
                        <a:rPr lang="en-US" b="1" dirty="0"/>
                        <a:t>Strengths)</a:t>
                      </a: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Слабые стороны</a:t>
                      </a:r>
                      <a:r>
                        <a:rPr lang="en-US" b="1" dirty="0"/>
                        <a:t> (Weakness)</a:t>
                      </a: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43418"/>
                  </a:ext>
                </a:extLst>
              </a:tr>
              <a:tr h="209144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Формат обучения с интерактивным методом (даже списывая, человек должен вникнуть, что списывает, а не просто так вставить ответ, программа иначе не пропустит)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Возможность добавления модулей по дисциплинам ВУЗов и СПО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Удобный формат сайта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Сам сайт является пока файлом с программным кодом, в дальнейшем для сильных изменений и выведение сайта на поисковые платформы нужен более сложный код и другое программное обеспечение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Временно нет возможности открыть сайт на смартфоне, так как это демо-версия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599310"/>
                  </a:ext>
                </a:extLst>
              </a:tr>
              <a:tr h="365261">
                <a:tc>
                  <a:txBody>
                    <a:bodyPr/>
                    <a:lstStyle/>
                    <a:p>
                      <a:r>
                        <a:rPr lang="ru-RU" b="1" dirty="0"/>
                        <a:t>Возможности </a:t>
                      </a:r>
                      <a:r>
                        <a:rPr lang="en-US" b="1" dirty="0"/>
                        <a:t>(Opportunities)</a:t>
                      </a: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Угрозы</a:t>
                      </a:r>
                      <a:r>
                        <a:rPr lang="en-US" b="1" dirty="0"/>
                        <a:t> (Threats) </a:t>
                      </a:r>
                      <a:endParaRPr lang="ru-RU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764941"/>
                  </a:ext>
                </a:extLst>
              </a:tr>
              <a:tr h="277869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Использование более сильного программного обеспечения для открытия сайта без лишних программ и введений команд в командную строку на ПК, а также ввести возможность открыть сайт на смартфоне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dirty="0"/>
                        <a:t>Внедрение ИИ для распознавания ответов различного написания и форматов, а также добавление пояснений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Перспектива прохождения ДО на базе НовГУ с последующей выдачей сертификатов о повышении квалификации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Перспектива учреждения юридического лица для легализации процесса продаж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Высокая конкуренция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Курсы на сайте потребителям могут показаться дорогими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Проблемы с нагрузкой сайта (При высокой загруженности сайт может «упасть»)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Проблемы с легализацией и сертификацией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79067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85C1CC-AAA7-5A94-54A6-26DEA8998D19}"/>
              </a:ext>
            </a:extLst>
          </p:cNvPr>
          <p:cNvSpPr/>
          <p:nvPr/>
        </p:nvSpPr>
        <p:spPr>
          <a:xfrm>
            <a:off x="0" y="442019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455E1-F7EA-9BCC-4C29-ACC4B304A5CD}"/>
              </a:ext>
            </a:extLst>
          </p:cNvPr>
          <p:cNvSpPr txBox="1"/>
          <p:nvPr/>
        </p:nvSpPr>
        <p:spPr>
          <a:xfrm>
            <a:off x="4331241" y="-14862"/>
            <a:ext cx="3207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Book Antiqua" panose="02040602050305030304" pitchFamily="18" charset="0"/>
              </a:rPr>
              <a:t>SWOT-</a:t>
            </a:r>
            <a:r>
              <a:rPr lang="ru-RU" sz="2400" b="1" dirty="0">
                <a:latin typeface="Book Antiqua" panose="02040602050305030304" pitchFamily="18" charset="0"/>
              </a:rPr>
              <a:t>анализ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44893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0A71E0-368B-7316-5109-162DF9085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F40662D-2CD0-5276-0617-CB196B2EA1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81225"/>
              </p:ext>
            </p:extLst>
          </p:nvPr>
        </p:nvGraphicFramePr>
        <p:xfrm>
          <a:off x="155643" y="136188"/>
          <a:ext cx="11780195" cy="6614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0936">
                  <a:extLst>
                    <a:ext uri="{9D8B030D-6E8A-4147-A177-3AD203B41FA5}">
                      <a16:colId xmlns:a16="http://schemas.microsoft.com/office/drawing/2014/main" val="1660672879"/>
                    </a:ext>
                  </a:extLst>
                </a:gridCol>
                <a:gridCol w="2225795">
                  <a:extLst>
                    <a:ext uri="{9D8B030D-6E8A-4147-A177-3AD203B41FA5}">
                      <a16:colId xmlns:a16="http://schemas.microsoft.com/office/drawing/2014/main" val="2417476291"/>
                    </a:ext>
                  </a:extLst>
                </a:gridCol>
                <a:gridCol w="1963366">
                  <a:extLst>
                    <a:ext uri="{9D8B030D-6E8A-4147-A177-3AD203B41FA5}">
                      <a16:colId xmlns:a16="http://schemas.microsoft.com/office/drawing/2014/main" val="1619023305"/>
                    </a:ext>
                  </a:extLst>
                </a:gridCol>
                <a:gridCol w="1963366">
                  <a:extLst>
                    <a:ext uri="{9D8B030D-6E8A-4147-A177-3AD203B41FA5}">
                      <a16:colId xmlns:a16="http://schemas.microsoft.com/office/drawing/2014/main" val="3941638916"/>
                    </a:ext>
                  </a:extLst>
                </a:gridCol>
                <a:gridCol w="1963366">
                  <a:extLst>
                    <a:ext uri="{9D8B030D-6E8A-4147-A177-3AD203B41FA5}">
                      <a16:colId xmlns:a16="http://schemas.microsoft.com/office/drawing/2014/main" val="1742442106"/>
                    </a:ext>
                  </a:extLst>
                </a:gridCol>
                <a:gridCol w="1963366">
                  <a:extLst>
                    <a:ext uri="{9D8B030D-6E8A-4147-A177-3AD203B41FA5}">
                      <a16:colId xmlns:a16="http://schemas.microsoft.com/office/drawing/2014/main" val="186612297"/>
                    </a:ext>
                  </a:extLst>
                </a:gridCol>
              </a:tblGrid>
              <a:tr h="15247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Ключевые факторы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Skillbox</a:t>
                      </a:r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Сайты ВУЗов для самообучения студентов дистанционного формата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Photomath</a:t>
                      </a:r>
                      <a:endParaRPr lang="ru-RU" sz="18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Нейросети (</a:t>
                      </a:r>
                      <a:r>
                        <a:rPr lang="ru-RU" sz="1800" dirty="0" err="1"/>
                        <a:t>ГигаЧат</a:t>
                      </a:r>
                      <a:r>
                        <a:rPr lang="ru-RU" sz="1800" dirty="0"/>
                        <a:t>, </a:t>
                      </a:r>
                      <a:r>
                        <a:rPr lang="en-US" sz="1800" dirty="0"/>
                        <a:t>DeepSeek, Claude, </a:t>
                      </a:r>
                      <a:r>
                        <a:rPr lang="ru-RU" sz="1800" dirty="0"/>
                        <a:t>Чат </a:t>
                      </a:r>
                      <a:r>
                        <a:rPr lang="en-US" sz="1800" dirty="0"/>
                        <a:t>GPT </a:t>
                      </a:r>
                      <a:r>
                        <a:rPr lang="ru-RU" sz="1800" dirty="0"/>
                        <a:t>и </a:t>
                      </a:r>
                      <a:r>
                        <a:rPr lang="ru-RU" sz="1800" dirty="0" err="1"/>
                        <a:t>т.д</a:t>
                      </a:r>
                      <a:r>
                        <a:rPr lang="ru-RU" sz="1800" dirty="0"/>
                        <a:t>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Онлайн-школы к ЕГЭ/ОГЭ (99 баллов, </a:t>
                      </a:r>
                      <a:r>
                        <a:rPr lang="ru-RU" sz="1800" dirty="0" err="1"/>
                        <a:t>Умскул</a:t>
                      </a:r>
                      <a:r>
                        <a:rPr lang="ru-RU" sz="1800" dirty="0"/>
                        <a:t>, про100, </a:t>
                      </a:r>
                      <a:r>
                        <a:rPr lang="ru-RU" sz="1800" dirty="0" err="1"/>
                        <a:t>Фоксфорд</a:t>
                      </a:r>
                      <a:r>
                        <a:rPr lang="ru-RU" sz="1800" dirty="0"/>
                        <a:t> и т.д.)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93665"/>
                  </a:ext>
                </a:extLst>
              </a:tr>
              <a:tr h="1666167">
                <a:tc>
                  <a:txBody>
                    <a:bodyPr/>
                    <a:lstStyle/>
                    <a:p>
                      <a:r>
                        <a:rPr lang="ru-RU" sz="1800" dirty="0"/>
                        <a:t>Содержание платформы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Образовательные программы по различным направлениям с сертификацией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Образовательные модули по дисциплинам, созданные преподавателями ВУЗов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Быстрое решение математических примеров с пошаговым объяснением решения с помощью приложения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Поисковая система с быстрым ответом на различные вопросы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Образовательные программы по различным школьным предметам для подготовки к ЕГЭ/ОГЭ с видео-лекциями и заданиями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915196"/>
                  </a:ext>
                </a:extLst>
              </a:tr>
              <a:tr h="1838246">
                <a:tc>
                  <a:txBody>
                    <a:bodyPr/>
                    <a:lstStyle/>
                    <a:p>
                      <a:r>
                        <a:rPr lang="ru-RU" sz="1800" dirty="0"/>
                        <a:t>Преимущества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Skillbox</a:t>
                      </a:r>
                      <a:r>
                        <a:rPr lang="ru-RU" sz="1400" dirty="0"/>
                        <a:t>: Более 500 образовательных программ + сертификация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Преподаватели могут адаптировать модуль под программу направления обучения студентов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Доступное пошаговое объяснение каждого действия примера с показом, как шло решение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Подробное пояснение каждого пункта в ответе на вопрос, иногда не требуется конкретная формулировка, чтоб ИИ понял запрос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Видео-лекции с преподавателями, общение с кураторами, наличие конспектов под видео-лекциями, решение задач на каждую тему с дедлайнами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910494"/>
                  </a:ext>
                </a:extLst>
              </a:tr>
              <a:tr h="1286023">
                <a:tc>
                  <a:txBody>
                    <a:bodyPr/>
                    <a:lstStyle/>
                    <a:p>
                      <a:r>
                        <a:rPr lang="ru-RU" sz="1800" dirty="0"/>
                        <a:t>Недостатки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Высокая цена на курсы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Чаще всего для проверки знаний используются форматы тестов, которые списывают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Обычно на решение примера не смотрят и списывают только ответ, не разбираясь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Чаще всего объяснительные пункты игнорируются или не читаются, а просто копируются, а также ИИ может ошибаться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Направление и упор только на программу ЕГЭ/ОГЭ согласно ФИПИ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82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19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3DEABD-1BA7-2798-0AD4-46F9A2EFF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2666999" y="-2667001"/>
            <a:ext cx="6858001" cy="12192000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D007CB3-A19F-740B-41BF-853DAB2E22AB}"/>
              </a:ext>
            </a:extLst>
          </p:cNvPr>
          <p:cNvSpPr/>
          <p:nvPr/>
        </p:nvSpPr>
        <p:spPr>
          <a:xfrm>
            <a:off x="1181939" y="1077931"/>
            <a:ext cx="10123223" cy="78793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5610" y="80030"/>
            <a:ext cx="3960779" cy="6225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Book Antiqua" panose="02040602050305030304" pitchFamily="18" charset="0"/>
              </a:rPr>
              <a:t>Демонстрация сайта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47579E5-35E8-BFA7-A39B-5B5F3D2CB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966" y="1222884"/>
            <a:ext cx="9875196" cy="49803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Century Schoolbook" panose="02040604050505020304" pitchFamily="18" charset="0"/>
              </a:rPr>
              <a:t>Наш сайт </a:t>
            </a:r>
            <a:r>
              <a:rPr lang="en-US" dirty="0">
                <a:latin typeface="Century Schoolbook" panose="02040604050505020304" pitchFamily="18" charset="0"/>
                <a:hlinkClick r:id="rId3"/>
              </a:rPr>
              <a:t>StudyFlow</a:t>
            </a:r>
            <a:endParaRPr lang="ru-RU" dirty="0">
              <a:latin typeface="Century Schoolbook" panose="020406040505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D186F4-CE5F-7160-B36F-8A59E1594EB7}"/>
              </a:ext>
            </a:extLst>
          </p:cNvPr>
          <p:cNvSpPr/>
          <p:nvPr/>
        </p:nvSpPr>
        <p:spPr>
          <a:xfrm>
            <a:off x="0" y="684560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B233D1-B759-1791-015C-0002BA969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2998" y="2138055"/>
            <a:ext cx="6386002" cy="439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42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A4FCD-AC89-0ED1-5BDC-CB448F235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B887CF-7A72-727B-2E87-7E813092D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7000"/>
            <a:ext cx="6858000" cy="12191999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6B9DBCB-F4B7-20FC-112B-B4B9B34B6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9766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Book Antiqua" panose="02040602050305030304" pitchFamily="18" charset="0"/>
              </a:rPr>
              <a:t>Финансовый план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1E5108-A2B6-49D7-20A9-55A3557E836F}"/>
              </a:ext>
            </a:extLst>
          </p:cNvPr>
          <p:cNvSpPr/>
          <p:nvPr/>
        </p:nvSpPr>
        <p:spPr>
          <a:xfrm>
            <a:off x="0" y="713393"/>
            <a:ext cx="12192000" cy="121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94F46A21-B6C4-D123-B5F7-B69D423F6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120438"/>
              </p:ext>
            </p:extLst>
          </p:nvPr>
        </p:nvGraphicFramePr>
        <p:xfrm>
          <a:off x="1152525" y="3663140"/>
          <a:ext cx="10602594" cy="26574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09120">
                  <a:extLst>
                    <a:ext uri="{9D8B030D-6E8A-4147-A177-3AD203B41FA5}">
                      <a16:colId xmlns:a16="http://schemas.microsoft.com/office/drawing/2014/main" val="4293927516"/>
                    </a:ext>
                  </a:extLst>
                </a:gridCol>
                <a:gridCol w="3903888">
                  <a:extLst>
                    <a:ext uri="{9D8B030D-6E8A-4147-A177-3AD203B41FA5}">
                      <a16:colId xmlns:a16="http://schemas.microsoft.com/office/drawing/2014/main" val="4005258248"/>
                    </a:ext>
                  </a:extLst>
                </a:gridCol>
                <a:gridCol w="3489586">
                  <a:extLst>
                    <a:ext uri="{9D8B030D-6E8A-4147-A177-3AD203B41FA5}">
                      <a16:colId xmlns:a16="http://schemas.microsoft.com/office/drawing/2014/main" val="19877805"/>
                    </a:ext>
                  </a:extLst>
                </a:gridCol>
              </a:tblGrid>
              <a:tr h="361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Стартовые инвестиции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сайта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207760"/>
                  </a:ext>
                </a:extLst>
              </a:tr>
              <a:tr h="3568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Дизайн интерфейса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643125"/>
                  </a:ext>
                </a:extLst>
              </a:tr>
              <a:tr h="353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Серверы и хостинг (6 мес.)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 – 15 000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84975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Маркетинг (запуск)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50 000 – 100 000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53815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Юридические расходы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10 000 – 30 000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93207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Прочие расходы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20 000 – 50 000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085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стартовые вложения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85 000 – 195 000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575308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8D1921F7-A640-325E-4C54-8C5C62217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764497"/>
              </p:ext>
            </p:extLst>
          </p:nvPr>
        </p:nvGraphicFramePr>
        <p:xfrm>
          <a:off x="1152525" y="1068720"/>
          <a:ext cx="10602594" cy="23602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48861">
                  <a:extLst>
                    <a:ext uri="{9D8B030D-6E8A-4147-A177-3AD203B41FA5}">
                      <a16:colId xmlns:a16="http://schemas.microsoft.com/office/drawing/2014/main" val="858487097"/>
                    </a:ext>
                  </a:extLst>
                </a:gridCol>
                <a:gridCol w="4185338">
                  <a:extLst>
                    <a:ext uri="{9D8B030D-6E8A-4147-A177-3AD203B41FA5}">
                      <a16:colId xmlns:a16="http://schemas.microsoft.com/office/drawing/2014/main" val="2376363190"/>
                    </a:ext>
                  </a:extLst>
                </a:gridCol>
                <a:gridCol w="3068395">
                  <a:extLst>
                    <a:ext uri="{9D8B030D-6E8A-4147-A177-3AD203B41FA5}">
                      <a16:colId xmlns:a16="http://schemas.microsoft.com/office/drawing/2014/main" val="1491923846"/>
                    </a:ext>
                  </a:extLst>
                </a:gridCol>
              </a:tblGrid>
              <a:tr h="1159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Источники финансирования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Грант до 1 млн рублей для студенческих стартапов по направлению «Цифровые технологии»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1 000 000 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870604"/>
                  </a:ext>
                </a:extLst>
              </a:tr>
              <a:tr h="60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Социальный контракт «Контур Эльба»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300 000 руб.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215577"/>
                  </a:ext>
                </a:extLst>
              </a:tr>
              <a:tr h="6000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ИТОГО финансирование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effectLst/>
                        </a:rPr>
                        <a:t>1 300 000 руб.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970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276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1718</Words>
  <Application>Microsoft Office PowerPoint</Application>
  <PresentationFormat>Широкоэкранный</PresentationFormat>
  <Paragraphs>396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Book Antiqua</vt:lpstr>
      <vt:lpstr>Calibri</vt:lpstr>
      <vt:lpstr>Calibri Light</vt:lpstr>
      <vt:lpstr>Century</vt:lpstr>
      <vt:lpstr>Century Schoolbook</vt:lpstr>
      <vt:lpstr>Тема Office</vt:lpstr>
      <vt:lpstr>Разработка интерфейса сайта для самообучения студентов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Демонстрация сайта</vt:lpstr>
      <vt:lpstr>Финансовый план</vt:lpstr>
      <vt:lpstr>Финансовый план</vt:lpstr>
      <vt:lpstr>Маркетинговый план</vt:lpstr>
      <vt:lpstr>Маркетинговый план</vt:lpstr>
      <vt:lpstr>Риски проекта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интерфейса приложения для самообучения студентов</dc:title>
  <dc:creator>Institute</dc:creator>
  <cp:lastModifiedBy>Морская Лея</cp:lastModifiedBy>
  <cp:revision>33</cp:revision>
  <cp:lastPrinted>2026-03-25T18:17:02Z</cp:lastPrinted>
  <dcterms:created xsi:type="dcterms:W3CDTF">2026-03-11T12:05:54Z</dcterms:created>
  <dcterms:modified xsi:type="dcterms:W3CDTF">2026-05-05T21:45:53Z</dcterms:modified>
</cp:coreProperties>
</file>