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9" r:id="rId2"/>
    <p:sldId id="310" r:id="rId3"/>
    <p:sldId id="286" r:id="rId4"/>
    <p:sldId id="281" r:id="rId5"/>
    <p:sldId id="291" r:id="rId6"/>
    <p:sldId id="311" r:id="rId7"/>
    <p:sldId id="312" r:id="rId8"/>
    <p:sldId id="296" r:id="rId9"/>
    <p:sldId id="301" r:id="rId10"/>
    <p:sldId id="307" r:id="rId11"/>
    <p:sldId id="306" r:id="rId12"/>
    <p:sldId id="308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173277"/>
    <a:srgbClr val="FF2F2D"/>
    <a:srgbClr val="FCAF17"/>
    <a:srgbClr val="9F00FF"/>
    <a:srgbClr val="B5D8E1"/>
    <a:srgbClr val="FD493D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B4B2A6-D60B-40AF-81BE-CF07CE115736}" v="206" dt="2023-11-27T12:47:55.586"/>
    <p1510:client id="{98B0EE55-9762-4ACB-A1E3-3B8B7C31F9E6}" v="1512" dt="2023-11-14T23:24:08.24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466" y="77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712020" y="3136566"/>
            <a:ext cx="91440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- 2023»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06" y="1430752"/>
            <a:ext cx="1574761" cy="1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913" y="1475420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3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4895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30649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07289" y="3088732"/>
            <a:ext cx="71179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6000" noProof="1" smtClean="0">
                <a:solidFill>
                  <a:srgbClr val="173277"/>
                </a:solidFill>
                <a:latin typeface="Calibri"/>
                <a:cs typeface="Calibri"/>
              </a:rPr>
              <a:t>Волна мечты</a:t>
            </a:r>
            <a:endParaRPr lang="ru-RU" sz="6000" noProof="1">
              <a:solidFill>
                <a:srgbClr val="173277"/>
              </a:solidFill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423592" y="4264735"/>
            <a:ext cx="741682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dirty="0" smtClean="0">
                <a:solidFill>
                  <a:srgbClr val="173277"/>
                </a:solidFill>
                <a:latin typeface="Geometria"/>
              </a:rPr>
              <a:t>Лидер проекта</a:t>
            </a:r>
          </a:p>
          <a:p>
            <a:pPr algn="ctr" eaLnBrk="1" hangingPunct="1"/>
            <a:r>
              <a:rPr lang="ru-RU" altLang="ru-RU" sz="2800" dirty="0" err="1" smtClean="0">
                <a:solidFill>
                  <a:srgbClr val="173277"/>
                </a:solidFill>
                <a:latin typeface="Geometria"/>
              </a:rPr>
              <a:t>Юдочка</a:t>
            </a:r>
            <a:r>
              <a:rPr lang="ru-RU" altLang="ru-RU" sz="2800" dirty="0" smtClean="0">
                <a:solidFill>
                  <a:srgbClr val="173277"/>
                </a:solidFill>
                <a:latin typeface="Geometria"/>
              </a:rPr>
              <a:t>-Легкая Екатерина</a:t>
            </a:r>
            <a:endParaRPr lang="ru-RU" altLang="ru-RU" sz="2400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8" name="Picture 2" descr="C:\Users\gabidullin\Downloads\logo_KI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368" y="736605"/>
            <a:ext cx="1748177" cy="14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940" y="969161"/>
            <a:ext cx="2226757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1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78313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Актуальность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77671" y="2005639"/>
            <a:ext cx="82427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Проект представляет собой </a:t>
            </a:r>
            <a:r>
              <a:rPr lang="ru-RU" sz="2800" dirty="0">
                <a:solidFill>
                  <a:srgbClr val="8F00FF"/>
                </a:solidFill>
              </a:rPr>
              <a:t>онлайн-ресурс</a:t>
            </a:r>
            <a:r>
              <a:rPr lang="ru-RU" sz="2800" dirty="0"/>
              <a:t>, где собрана полная информация о банкетных залах, различных вариантах развлекательных программ, услугах дизайнеров и других необходимых сервисах для успешного проведения торжественных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523740" y="283061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Проблема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20955" y="2018833"/>
            <a:ext cx="94801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Поиск </a:t>
            </a:r>
            <a:r>
              <a:rPr lang="ru-RU" sz="2400" dirty="0"/>
              <a:t>и </a:t>
            </a:r>
            <a:r>
              <a:rPr lang="ru-RU" sz="2400" dirty="0" smtClean="0"/>
              <a:t>выбор </a:t>
            </a:r>
            <a:r>
              <a:rPr lang="ru-RU" sz="2400" dirty="0"/>
              <a:t>подходящего места для проведения </a:t>
            </a:r>
            <a:r>
              <a:rPr lang="ru-RU" sz="2400" dirty="0" smtClean="0"/>
              <a:t>банкета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Отсутствие </a:t>
            </a:r>
            <a:r>
              <a:rPr lang="ru-RU" sz="2400" dirty="0"/>
              <a:t>единого источника информации о различных заведениях, их расположении, вместимости, меню и </a:t>
            </a:r>
            <a:r>
              <a:rPr lang="ru-RU" sz="2400" dirty="0" smtClean="0"/>
              <a:t>ценах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Организация </a:t>
            </a:r>
            <a:r>
              <a:rPr lang="ru-RU" sz="2400" dirty="0"/>
              <a:t>и </a:t>
            </a:r>
            <a:r>
              <a:rPr lang="ru-RU" sz="2400" dirty="0" smtClean="0"/>
              <a:t>планирование мероприятия 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Отсутствие коммуникации и </a:t>
            </a:r>
            <a:r>
              <a:rPr lang="ru-RU" sz="2400" dirty="0" smtClean="0"/>
              <a:t>взаимодействия </a:t>
            </a:r>
            <a:r>
              <a:rPr lang="ru-RU" sz="2400" dirty="0"/>
              <a:t>между организаторами и участниками </a:t>
            </a:r>
            <a:r>
              <a:rPr lang="ru-RU" sz="2400" dirty="0" smtClean="0"/>
              <a:t>банкета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Отсутствие единого каталога услуг индустрии развлечений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535483" y="29239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решение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36583" y="943446"/>
            <a:ext cx="1139821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8F00FF"/>
                </a:solidFill>
              </a:rPr>
              <a:t>Информационная платформа «Волна мечты»:</a:t>
            </a:r>
          </a:p>
          <a:p>
            <a:r>
              <a:rPr lang="ru-RU" sz="2000" dirty="0"/>
              <a:t>1. </a:t>
            </a:r>
            <a:r>
              <a:rPr lang="ru-RU" sz="2000" dirty="0">
                <a:solidFill>
                  <a:srgbClr val="8F00FF"/>
                </a:solidFill>
              </a:rPr>
              <a:t>Предоставляет</a:t>
            </a:r>
            <a:r>
              <a:rPr lang="ru-RU" sz="2000" dirty="0"/>
              <a:t> информацию о различных заведениях, их расположении, вместимости, меню и ценах. На основе искусственного интеллекта идет обработка заявок клиентов и выдается наиболее подходящий вариант.</a:t>
            </a:r>
          </a:p>
          <a:p>
            <a:r>
              <a:rPr lang="ru-RU" sz="2000" dirty="0"/>
              <a:t>2. </a:t>
            </a:r>
            <a:r>
              <a:rPr lang="ru-RU" sz="2000" dirty="0">
                <a:solidFill>
                  <a:srgbClr val="8F00FF"/>
                </a:solidFill>
              </a:rPr>
              <a:t>Предлагает</a:t>
            </a:r>
            <a:r>
              <a:rPr lang="ru-RU" sz="2000" dirty="0"/>
              <a:t> инструменты для создания расписания, бюджета, приглашений и других необходимых документов.</a:t>
            </a:r>
          </a:p>
          <a:p>
            <a:r>
              <a:rPr lang="ru-RU" sz="2000" dirty="0"/>
              <a:t>3. </a:t>
            </a:r>
            <a:r>
              <a:rPr lang="ru-RU" sz="2000" dirty="0">
                <a:solidFill>
                  <a:srgbClr val="8F00FF"/>
                </a:solidFill>
              </a:rPr>
              <a:t>Дает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8F00FF"/>
                </a:solidFill>
              </a:rPr>
              <a:t>возможности</a:t>
            </a:r>
            <a:r>
              <a:rPr lang="ru-RU" sz="2000" dirty="0"/>
              <a:t> для обмена сообщениями, подтверждения участия, выбора блюд и других деталей события.</a:t>
            </a:r>
          </a:p>
          <a:p>
            <a:r>
              <a:rPr lang="ru-RU" sz="2000" dirty="0"/>
              <a:t>4. </a:t>
            </a:r>
            <a:r>
              <a:rPr lang="ru-RU" sz="2000" dirty="0">
                <a:solidFill>
                  <a:srgbClr val="8F00FF"/>
                </a:solidFill>
              </a:rPr>
              <a:t>Предоставляет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8F00FF"/>
                </a:solidFill>
              </a:rPr>
              <a:t>возможность</a:t>
            </a:r>
            <a:r>
              <a:rPr lang="ru-RU" sz="2000" dirty="0"/>
              <a:t> участникам оставлять отзывы и оценки о заведении, организаторах и качестве обслуживания.</a:t>
            </a:r>
          </a:p>
          <a:p>
            <a:r>
              <a:rPr lang="ru-RU" sz="2000" dirty="0"/>
              <a:t>5. Ведущие торжеств, аниматоры, а также лица предоставляющие услуге в сфере развлечений смогут разместить информацию на данной платформе. Это приведет к увеличению клиентской базы и росту дохода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pPr algn="ctr"/>
            <a:r>
              <a:rPr lang="ru-RU" sz="2000" dirty="0" smtClean="0"/>
              <a:t>   В </a:t>
            </a:r>
            <a:r>
              <a:rPr lang="ru-RU" sz="2000" dirty="0"/>
              <a:t>целом, информационная платформа по организации банкета </a:t>
            </a:r>
            <a:r>
              <a:rPr lang="ru-RU" sz="2000" dirty="0">
                <a:solidFill>
                  <a:srgbClr val="8F00FF"/>
                </a:solidFill>
              </a:rPr>
              <a:t>помогает упростить</a:t>
            </a:r>
            <a:r>
              <a:rPr lang="ru-RU" sz="2000" dirty="0"/>
              <a:t> и автоматизировать </a:t>
            </a:r>
            <a:r>
              <a:rPr lang="ru-RU" sz="2000" dirty="0">
                <a:solidFill>
                  <a:srgbClr val="8F00FF"/>
                </a:solidFill>
              </a:rPr>
              <a:t>процесс планирования </a:t>
            </a:r>
            <a:r>
              <a:rPr lang="ru-RU" sz="2000" dirty="0"/>
              <a:t>и проведения </a:t>
            </a:r>
            <a:r>
              <a:rPr lang="ru-RU" sz="2000" dirty="0">
                <a:solidFill>
                  <a:srgbClr val="8F00FF"/>
                </a:solidFill>
              </a:rPr>
              <a:t>мероприятия</a:t>
            </a:r>
            <a:r>
              <a:rPr lang="ru-RU" sz="2000" dirty="0"/>
              <a:t>, что способствует более эффективной организации и удовлетворению потребностей участников.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19747" y="215462"/>
            <a:ext cx="304268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Целевая аудитория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330440" y="1899544"/>
            <a:ext cx="96069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8F00FF"/>
                </a:solidFill>
              </a:rPr>
              <a:t>Потенциальными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8F00FF"/>
                </a:solidFill>
              </a:rPr>
              <a:t>потребителями</a:t>
            </a:r>
            <a:r>
              <a:rPr lang="ru-RU" sz="2400" dirty="0"/>
              <a:t> являются - население в возрасте с 18 лет, у которых возникает необходимость проведение мероприятия (банкета) 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>
                <a:solidFill>
                  <a:srgbClr val="8F00FF"/>
                </a:solidFill>
              </a:rPr>
              <a:t>Партнеры</a:t>
            </a:r>
            <a:r>
              <a:rPr lang="ru-RU" sz="2400" dirty="0"/>
              <a:t>: банкетные </a:t>
            </a:r>
            <a:r>
              <a:rPr lang="ru-RU" sz="2400" dirty="0" smtClean="0"/>
              <a:t>залы, </a:t>
            </a:r>
            <a:r>
              <a:rPr lang="ru-RU" sz="2400" dirty="0"/>
              <a:t>рестораны, </a:t>
            </a:r>
            <a:r>
              <a:rPr lang="ru-RU" sz="2400" dirty="0" smtClean="0"/>
              <a:t>организаторы, </a:t>
            </a:r>
            <a:r>
              <a:rPr lang="ru-RU" sz="2400" dirty="0"/>
              <a:t>ведущие мероприятий и другие представители индустрии развлечений</a:t>
            </a:r>
          </a:p>
        </p:txBody>
      </p:sp>
    </p:spTree>
    <p:extLst>
      <p:ext uri="{BB962C8B-B14F-4D97-AF65-F5344CB8AC3E}">
        <p14:creationId xmlns:p14="http://schemas.microsoft.com/office/powerpoint/2010/main" val="37818197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278313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конкуренты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6944993" y="3175192"/>
            <a:ext cx="434576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1599" y="2005639"/>
            <a:ext cx="40629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2ГИС</a:t>
            </a:r>
          </a:p>
          <a:p>
            <a:pPr marL="514350" indent="-514350">
              <a:buAutoNum type="arabicPeriod"/>
            </a:pPr>
            <a:r>
              <a:rPr lang="ru-RU" sz="2800" dirty="0" err="1" smtClean="0"/>
              <a:t>Горько.ру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Свадебный эксперт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BLIZKO.ru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Zoon.ru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87488" y="200563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/>
              <a:t>1. Гибкость </a:t>
            </a:r>
            <a:r>
              <a:rPr lang="ru-RU" sz="2800" dirty="0"/>
              <a:t>и универсальность предоставления услуг в сфере организации </a:t>
            </a:r>
            <a:r>
              <a:rPr lang="ru-RU" sz="2800" dirty="0" smtClean="0"/>
              <a:t>банкетов</a:t>
            </a:r>
          </a:p>
          <a:p>
            <a:pPr algn="ctr"/>
            <a:r>
              <a:rPr lang="ru-RU" sz="2800" dirty="0" smtClean="0"/>
              <a:t>2. Скорость </a:t>
            </a:r>
            <a:r>
              <a:rPr lang="ru-RU" sz="2800" dirty="0"/>
              <a:t>и время. </a:t>
            </a:r>
          </a:p>
          <a:p>
            <a:pPr algn="ctr"/>
            <a:r>
              <a:rPr lang="ru-RU" sz="2800" dirty="0" smtClean="0"/>
              <a:t>3. Низкие </a:t>
            </a:r>
            <a:r>
              <a:rPr lang="ru-RU" sz="2800" dirty="0"/>
              <a:t>цены.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7524" y="1201644"/>
            <a:ext cx="4835929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rgbClr val="8F00FF"/>
                </a:solidFill>
              </a:rPr>
              <a:t>Наши преимущества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8F00FF"/>
              </a:solidFill>
              <a:effectLst/>
              <a:uFillTx/>
              <a:sym typeface="Helvetica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167745" y="1201644"/>
            <a:ext cx="27710" cy="4049229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2101907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Рынок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4280199" y="892927"/>
            <a:ext cx="411565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Потенциал </a:t>
            </a:r>
            <a:r>
              <a:rPr lang="ru-RU" sz="3600" dirty="0" smtClean="0"/>
              <a:t>рынка</a:t>
            </a:r>
            <a:r>
              <a:rPr lang="ru-RU" sz="3600" dirty="0"/>
              <a:t>:</a:t>
            </a:r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3BAF299E-5B28-B3FE-4650-42170D357C66}"/>
              </a:ext>
            </a:extLst>
          </p:cNvPr>
          <p:cNvSpPr/>
          <p:nvPr/>
        </p:nvSpPr>
        <p:spPr>
          <a:xfrm>
            <a:off x="6939889" y="1772860"/>
            <a:ext cx="4808619" cy="4698330"/>
          </a:xfrm>
          <a:prstGeom prst="flowChartConnector">
            <a:avLst/>
          </a:prstGeom>
          <a:solidFill>
            <a:srgbClr val="8F00FF"/>
          </a:solidFill>
          <a:ln w="25400" cap="flat">
            <a:solidFill>
              <a:srgbClr val="8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6769464C-F999-868D-8688-430676D88AE5}"/>
              </a:ext>
            </a:extLst>
          </p:cNvPr>
          <p:cNvSpPr/>
          <p:nvPr/>
        </p:nvSpPr>
        <p:spPr>
          <a:xfrm>
            <a:off x="7355981" y="2508759"/>
            <a:ext cx="3976433" cy="3956382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19A14AE0-F50E-F3BF-AAE9-7FC55F10B4A2}"/>
              </a:ext>
            </a:extLst>
          </p:cNvPr>
          <p:cNvSpPr/>
          <p:nvPr/>
        </p:nvSpPr>
        <p:spPr>
          <a:xfrm>
            <a:off x="7827216" y="3622298"/>
            <a:ext cx="3033961" cy="2853489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6C5E41-822A-502F-2B83-7ECD91C469EC}"/>
              </a:ext>
            </a:extLst>
          </p:cNvPr>
          <p:cNvSpPr txBox="1"/>
          <p:nvPr/>
        </p:nvSpPr>
        <p:spPr>
          <a:xfrm>
            <a:off x="8536074" y="5425914"/>
            <a:ext cx="164747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SOM</a:t>
            </a:r>
            <a:endParaRPr lang="ru-RU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F11D9F-DD85-C701-B69A-6D5281C49864}"/>
              </a:ext>
            </a:extLst>
          </p:cNvPr>
          <p:cNvSpPr txBox="1"/>
          <p:nvPr/>
        </p:nvSpPr>
        <p:spPr>
          <a:xfrm>
            <a:off x="8258400" y="1897039"/>
            <a:ext cx="211535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>
                <a:solidFill>
                  <a:srgbClr val="FFFFFF"/>
                </a:solidFill>
                <a:ea typeface="+mn-lt"/>
                <a:cs typeface="+mn-lt"/>
              </a:rPr>
              <a:t>ТАМ</a:t>
            </a:r>
            <a:endParaRPr lang="ru-RU" sz="3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1CE602-A241-4A3C-E361-B21F0216B3A9}"/>
              </a:ext>
            </a:extLst>
          </p:cNvPr>
          <p:cNvSpPr txBox="1"/>
          <p:nvPr/>
        </p:nvSpPr>
        <p:spPr>
          <a:xfrm>
            <a:off x="8587386" y="2986624"/>
            <a:ext cx="145738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SAM</a:t>
            </a:r>
            <a:endParaRPr lang="ru-RU" sz="3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51459" y="1742361"/>
            <a:ext cx="6363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РТ около 600 компаний, предоставляющих услуги по организации банкетов, имеющих сайты в сети Интернет. </a:t>
            </a:r>
            <a:endParaRPr lang="ru-RU" dirty="0" smtClean="0"/>
          </a:p>
          <a:p>
            <a:r>
              <a:rPr lang="ru-RU" dirty="0" smtClean="0">
                <a:solidFill>
                  <a:srgbClr val="8F00FF"/>
                </a:solidFill>
              </a:rPr>
              <a:t>Стоимость</a:t>
            </a:r>
            <a:r>
              <a:rPr lang="ru-RU" dirty="0" smtClean="0"/>
              <a:t> </a:t>
            </a:r>
            <a:r>
              <a:rPr lang="ru-RU" dirty="0"/>
              <a:t>размещения информации о компании составляет – </a:t>
            </a:r>
            <a:r>
              <a:rPr lang="ru-RU" dirty="0" smtClean="0">
                <a:solidFill>
                  <a:srgbClr val="8F00FF"/>
                </a:solidFill>
              </a:rPr>
              <a:t>20.000 </a:t>
            </a:r>
            <a:r>
              <a:rPr lang="ru-RU" dirty="0" err="1" smtClean="0">
                <a:solidFill>
                  <a:srgbClr val="8F00FF"/>
                </a:solidFill>
              </a:rPr>
              <a:t>руб</a:t>
            </a:r>
            <a:endParaRPr lang="ru-RU" dirty="0" smtClean="0">
              <a:solidFill>
                <a:srgbClr val="8F00FF"/>
              </a:solidFill>
            </a:endParaRPr>
          </a:p>
          <a:p>
            <a:r>
              <a:rPr lang="ru-RU" dirty="0" smtClean="0"/>
              <a:t>.</a:t>
            </a:r>
            <a:endParaRPr lang="ru-RU" dirty="0"/>
          </a:p>
          <a:p>
            <a:r>
              <a:rPr lang="ru-RU" b="1" dirty="0">
                <a:solidFill>
                  <a:srgbClr val="8F00FF"/>
                </a:solidFill>
              </a:rPr>
              <a:t>ТАМ</a:t>
            </a:r>
            <a:r>
              <a:rPr lang="ru-RU" dirty="0"/>
              <a:t> = 600*20000 = </a:t>
            </a:r>
            <a:r>
              <a:rPr lang="ru-RU" dirty="0">
                <a:solidFill>
                  <a:srgbClr val="8F00FF"/>
                </a:solidFill>
              </a:rPr>
              <a:t>12 000 000 </a:t>
            </a:r>
            <a:r>
              <a:rPr lang="ru-RU" dirty="0" smtClean="0">
                <a:solidFill>
                  <a:srgbClr val="8F00FF"/>
                </a:solidFill>
              </a:rPr>
              <a:t>₽</a:t>
            </a:r>
          </a:p>
          <a:p>
            <a:endParaRPr lang="ru-RU" dirty="0">
              <a:solidFill>
                <a:srgbClr val="8F00FF"/>
              </a:solidFill>
            </a:endParaRPr>
          </a:p>
          <a:p>
            <a:r>
              <a:rPr lang="ru-RU" dirty="0" smtClean="0"/>
              <a:t>30</a:t>
            </a:r>
            <a:r>
              <a:rPr lang="ru-RU" dirty="0"/>
              <a:t>% компаний согласятся на сотрудничество с нашей </a:t>
            </a:r>
            <a:r>
              <a:rPr lang="ru-RU" dirty="0" smtClean="0"/>
              <a:t>платформой:</a:t>
            </a:r>
            <a:endParaRPr lang="ru-RU" dirty="0"/>
          </a:p>
          <a:p>
            <a:r>
              <a:rPr lang="ru-RU" b="1" dirty="0">
                <a:solidFill>
                  <a:srgbClr val="8F00FF"/>
                </a:solidFill>
              </a:rPr>
              <a:t>SAM</a:t>
            </a:r>
            <a:r>
              <a:rPr lang="ru-RU" dirty="0"/>
              <a:t> = 600*30%*20000 = </a:t>
            </a:r>
            <a:r>
              <a:rPr lang="ru-RU" dirty="0">
                <a:solidFill>
                  <a:srgbClr val="8F00FF"/>
                </a:solidFill>
              </a:rPr>
              <a:t>3 600 000 </a:t>
            </a:r>
            <a:r>
              <a:rPr lang="ru-RU" dirty="0" smtClean="0">
                <a:solidFill>
                  <a:srgbClr val="8F00FF"/>
                </a:solidFill>
              </a:rPr>
              <a:t>₽</a:t>
            </a:r>
          </a:p>
          <a:p>
            <a:endParaRPr lang="ru-RU" dirty="0">
              <a:solidFill>
                <a:srgbClr val="8F00FF"/>
              </a:solidFill>
            </a:endParaRPr>
          </a:p>
          <a:p>
            <a:r>
              <a:rPr lang="ru-RU" dirty="0" smtClean="0"/>
              <a:t>Сотрудничать согласится </a:t>
            </a:r>
            <a:r>
              <a:rPr lang="ru-RU" dirty="0"/>
              <a:t>70 банкетных залов.</a:t>
            </a:r>
          </a:p>
          <a:p>
            <a:r>
              <a:rPr lang="ru-RU" b="1" dirty="0" smtClean="0">
                <a:solidFill>
                  <a:srgbClr val="8F00FF"/>
                </a:solidFill>
              </a:rPr>
              <a:t>SOM</a:t>
            </a:r>
            <a:r>
              <a:rPr lang="ru-RU" dirty="0" smtClean="0"/>
              <a:t> </a:t>
            </a:r>
            <a:r>
              <a:rPr lang="ru-RU" dirty="0"/>
              <a:t>= 70*20000 = </a:t>
            </a:r>
            <a:r>
              <a:rPr lang="ru-RU" dirty="0">
                <a:solidFill>
                  <a:srgbClr val="8F00FF"/>
                </a:solidFill>
              </a:rPr>
              <a:t>1 400 000</a:t>
            </a:r>
            <a:r>
              <a:rPr lang="ru-RU" dirty="0" smtClean="0">
                <a:solidFill>
                  <a:srgbClr val="8F00FF"/>
                </a:solidFill>
              </a:rPr>
              <a:t>₽</a:t>
            </a:r>
          </a:p>
          <a:p>
            <a:endParaRPr lang="ru-RU" dirty="0">
              <a:solidFill>
                <a:srgbClr val="8F00FF"/>
              </a:solidFill>
            </a:endParaRPr>
          </a:p>
          <a:p>
            <a:r>
              <a:rPr lang="ru-RU" dirty="0"/>
              <a:t>1400.000₽ </a:t>
            </a:r>
            <a:r>
              <a:rPr lang="ru-RU" dirty="0" smtClean="0"/>
              <a:t>- </a:t>
            </a:r>
            <a:r>
              <a:rPr lang="ru-RU" dirty="0"/>
              <a:t>1200.000</a:t>
            </a:r>
            <a:r>
              <a:rPr lang="ru-RU" dirty="0" smtClean="0"/>
              <a:t>₽ = </a:t>
            </a:r>
            <a:r>
              <a:rPr lang="ru-RU" dirty="0"/>
              <a:t>200 000₽/1000 000₽ = </a:t>
            </a:r>
            <a:r>
              <a:rPr lang="ru-RU" dirty="0">
                <a:solidFill>
                  <a:srgbClr val="8F00FF"/>
                </a:solidFill>
              </a:rPr>
              <a:t>20</a:t>
            </a:r>
            <a:r>
              <a:rPr lang="ru-RU" dirty="0" smtClean="0">
                <a:solidFill>
                  <a:srgbClr val="8F00FF"/>
                </a:solidFill>
              </a:rPr>
              <a:t>%</a:t>
            </a:r>
          </a:p>
          <a:p>
            <a:pPr algn="ctr"/>
            <a:r>
              <a:rPr lang="ru-RU" dirty="0" smtClean="0"/>
              <a:t>Проект </a:t>
            </a:r>
            <a:r>
              <a:rPr lang="ru-RU" dirty="0"/>
              <a:t>является прибыльным.</a:t>
            </a: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20865" y="266517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 smtClean="0">
                <a:solidFill>
                  <a:schemeClr val="tx1"/>
                </a:solidFill>
              </a:rPr>
              <a:t>монетизация</a:t>
            </a:r>
            <a:endParaRPr lang="ru-RU"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43769" y="1742216"/>
            <a:ext cx="11083973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1. Основным </a:t>
            </a:r>
            <a:r>
              <a:rPr lang="ru-RU" dirty="0">
                <a:solidFill>
                  <a:schemeClr val="tx1"/>
                </a:solidFill>
              </a:rPr>
              <a:t>источником дохода проекта является - </a:t>
            </a:r>
            <a:r>
              <a:rPr lang="ru-RU" dirty="0">
                <a:solidFill>
                  <a:srgbClr val="8F00FF"/>
                </a:solidFill>
              </a:rPr>
              <a:t>входной взнос</a:t>
            </a:r>
            <a:r>
              <a:rPr lang="ru-RU" dirty="0">
                <a:solidFill>
                  <a:schemeClr val="tx1"/>
                </a:solidFill>
              </a:rPr>
              <a:t>. Он уплачивается при размещении информации на платформе о банкетном зале, кафе или ресторане владельцы этих заведений. Также входной взнос уплачивают все те кто желает отразить на платформе предоставляемые услуги (по развлечению, оформлению зала и т.д.)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2. В </a:t>
            </a:r>
            <a:r>
              <a:rPr lang="ru-RU" dirty="0">
                <a:solidFill>
                  <a:schemeClr val="tx1"/>
                </a:solidFill>
              </a:rPr>
              <a:t>приложении будет присутствовать </a:t>
            </a:r>
            <a:r>
              <a:rPr lang="ru-RU" dirty="0">
                <a:solidFill>
                  <a:srgbClr val="8F00FF"/>
                </a:solidFill>
              </a:rPr>
              <a:t>реклама</a:t>
            </a:r>
            <a:r>
              <a:rPr lang="ru-RU" dirty="0">
                <a:solidFill>
                  <a:schemeClr val="tx1"/>
                </a:solidFill>
              </a:rPr>
              <a:t> сторонних сервисов, что также принесёт нам доход.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3. Для </a:t>
            </a:r>
            <a:r>
              <a:rPr lang="ru-RU" dirty="0">
                <a:solidFill>
                  <a:schemeClr val="tx1"/>
                </a:solidFill>
              </a:rPr>
              <a:t>привлечения клиентов будет проведена рекламная работа по продвижению платформы в социальных сетях, в </a:t>
            </a:r>
            <a:r>
              <a:rPr lang="ru-RU" dirty="0" smtClean="0">
                <a:solidFill>
                  <a:schemeClr val="tx1"/>
                </a:solidFill>
              </a:rPr>
              <a:t>том числе </a:t>
            </a:r>
            <a:r>
              <a:rPr lang="ru-RU" dirty="0">
                <a:solidFill>
                  <a:schemeClr val="tx1"/>
                </a:solidFill>
              </a:rPr>
              <a:t>с привлечением </a:t>
            </a:r>
            <a:r>
              <a:rPr lang="ru-RU" dirty="0" err="1">
                <a:solidFill>
                  <a:schemeClr val="tx1"/>
                </a:solidFill>
              </a:rPr>
              <a:t>блогеров</a:t>
            </a:r>
            <a:r>
              <a:rPr lang="ru-RU" dirty="0">
                <a:solidFill>
                  <a:schemeClr val="tx1"/>
                </a:solidFill>
              </a:rPr>
              <a:t>. Также размещение рекламы и ссылок на профильных ресурсах партнеров.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4. Для </a:t>
            </a:r>
            <a:r>
              <a:rPr lang="ru-RU" dirty="0">
                <a:solidFill>
                  <a:schemeClr val="tx1"/>
                </a:solidFill>
              </a:rPr>
              <a:t>привлечения потенциальных партнеров (банкетных залов) менеджер проведет встречи с заинтересованными </a:t>
            </a:r>
            <a:r>
              <a:rPr lang="ru-RU" dirty="0" smtClean="0">
                <a:solidFill>
                  <a:schemeClr val="tx1"/>
                </a:solidFill>
              </a:rPr>
              <a:t>лицами, </a:t>
            </a:r>
            <a:r>
              <a:rPr lang="ru-RU" dirty="0">
                <a:solidFill>
                  <a:schemeClr val="tx1"/>
                </a:solidFill>
              </a:rPr>
              <a:t>с целью размещения информации </a:t>
            </a:r>
            <a:r>
              <a:rPr lang="ru-RU" dirty="0" smtClean="0">
                <a:solidFill>
                  <a:schemeClr val="tx1"/>
                </a:solidFill>
              </a:rPr>
              <a:t>об </a:t>
            </a:r>
            <a:r>
              <a:rPr lang="ru-RU" dirty="0">
                <a:solidFill>
                  <a:schemeClr val="tx1"/>
                </a:solidFill>
              </a:rPr>
              <a:t>их услугах и товарах на ресурсе.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>
                <a:solidFill>
                  <a:schemeClr val="tx1"/>
                </a:solidFill>
              </a:rPr>
              <a:t>5. Первоначальным </a:t>
            </a:r>
            <a:r>
              <a:rPr lang="ru-RU" dirty="0">
                <a:solidFill>
                  <a:schemeClr val="tx1"/>
                </a:solidFill>
              </a:rPr>
              <a:t>источником финансирования будут являться вклады участников проекта. Будет проведена работа по привлечению инвестиций из числа потенциальных партнеров.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108506" y="1343838"/>
            <a:ext cx="587725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264351" y="293308"/>
            <a:ext cx="6716489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Результаты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891374" y="2464016"/>
            <a:ext cx="5413122" cy="3311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5E623B6-F452-D281-D102-F3CB1E8486CF}"/>
              </a:ext>
            </a:extLst>
          </p:cNvPr>
          <p:cNvSpPr txBox="1"/>
          <p:nvPr/>
        </p:nvSpPr>
        <p:spPr>
          <a:xfrm>
            <a:off x="-1976699" y="3721859"/>
            <a:ext cx="631237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 </a:t>
            </a:r>
            <a:endParaRPr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8496" y="1215962"/>
            <a:ext cx="115678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Проект находится на уровне </a:t>
            </a:r>
            <a:r>
              <a:rPr lang="ru-RU" sz="2400" dirty="0">
                <a:solidFill>
                  <a:srgbClr val="8F00FF"/>
                </a:solidFill>
              </a:rPr>
              <a:t>TRL1</a:t>
            </a:r>
            <a:r>
              <a:rPr lang="ru-RU" sz="2400" dirty="0">
                <a:solidFill>
                  <a:schemeClr val="tx1"/>
                </a:solidFill>
              </a:rPr>
              <a:t>, в настоящий момент не имеет практического применения и находится на стадии исследования и проработки идеи.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85591" y="2872893"/>
            <a:ext cx="6816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Идея и концепция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Гипотеза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Определена целевая аудитория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Проведено проблемное интервью</a:t>
            </a:r>
          </a:p>
        </p:txBody>
      </p:sp>
    </p:spTree>
    <p:extLst>
      <p:ext uri="{BB962C8B-B14F-4D97-AF65-F5344CB8AC3E}">
        <p14:creationId xmlns:p14="http://schemas.microsoft.com/office/powerpoint/2010/main" val="35259154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98427" y="292396"/>
            <a:ext cx="651893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2000" cap="all" dirty="0">
                <a:solidFill>
                  <a:schemeClr val="tx1"/>
                </a:solidFill>
              </a:rPr>
              <a:t>команда</a:t>
            </a:r>
            <a:endParaRPr sz="20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336583" y="1209483"/>
            <a:ext cx="11291219" cy="4426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Юдочка</a:t>
            </a:r>
            <a:r>
              <a:rPr lang="ru-RU" b="1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-Легкая Екатерина Евгеньевна</a:t>
            </a:r>
            <a:r>
              <a:rPr lang="ru-RU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, СЕО, лидер, опыт в обучении Акселераторе КИУ. Компетенции: готовность взять на себя ответственность за команду; умение организовать других; собственная точка зрения; отсутствие стремления </a:t>
            </a:r>
            <a:r>
              <a:rPr lang="ru-RU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самоутверждаться</a:t>
            </a:r>
            <a:r>
              <a:rPr lang="ru-RU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за счет других</a:t>
            </a:r>
            <a:r>
              <a:rPr lang="ru-RU" dirty="0" smtClean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Мухутдинова</a:t>
            </a:r>
            <a:r>
              <a:rPr lang="ru-RU" b="1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Алия</a:t>
            </a:r>
            <a:r>
              <a:rPr lang="ru-RU" b="1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Владимировна</a:t>
            </a:r>
            <a:r>
              <a:rPr lang="ru-RU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, работодатель, опыт в обучении Акселераторе КИУ. Компетенции: заключать, изменять и расторгать трудовые договоры с работниками; вести коллективные переговоры и заключать коллективные договоры; поощрять работников за добросовестный эффективный труд; контролировать исполнительскую дисциплину работника.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Аменова</a:t>
            </a:r>
            <a:r>
              <a:rPr lang="ru-RU" b="1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Азалия </a:t>
            </a: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Динариковна</a:t>
            </a:r>
            <a:r>
              <a:rPr lang="ru-RU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, производитель, опыт в обучении Акселераторе КИУ. Компетенции: вносить большой вклад в создание ценности товара или услуги для покупателя или в снижение себестоимости; с трудом поддаваться копированию конкурентами; задействовать по отношению к широкому спектру продуктов и создавать возможности для выхода на новый рынок.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Фазлыева</a:t>
            </a:r>
            <a:r>
              <a:rPr lang="ru-RU" b="1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 Азалия </a:t>
            </a:r>
            <a:r>
              <a:rPr lang="ru-RU" b="1" dirty="0" err="1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Зульфатовна</a:t>
            </a:r>
            <a:r>
              <a:rPr lang="ru-RU" dirty="0">
                <a:latin typeface="Times New Roman" panose="02020603050405020304" pitchFamily="18" charset="0"/>
                <a:ea typeface="Gilroy-Light"/>
                <a:cs typeface="Times New Roman" panose="02020603050405020304" pitchFamily="18" charset="0"/>
              </a:rPr>
              <a:t>, администратор, опыт в обучении Акселераторе КИУ. Компетенции: умение «попадать» в сроки; быть беспристрастным ко всем членам команды, руководствуясь правилами и стандартами; способность к планированию и контролю; использовать правила и полномочия для оказания влияния.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200" dirty="0">
              <a:solidFill>
                <a:schemeClr val="tx1"/>
              </a:solidFill>
              <a:cs typeface="Helvetica"/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Планы развития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17068" y="832167"/>
            <a:ext cx="1096897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 чему мы стремимся: </a:t>
            </a:r>
            <a:endParaRPr lang="ru-RU" sz="3600" dirty="0">
              <a:solidFill>
                <a:srgbClr val="FF2F2D"/>
              </a:solidFill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8C07383D-A779-999E-0905-118699854C4B}"/>
              </a:ext>
            </a:extLst>
          </p:cNvPr>
          <p:cNvSpPr/>
          <p:nvPr/>
        </p:nvSpPr>
        <p:spPr>
          <a:xfrm>
            <a:off x="-6779" y="6365338"/>
            <a:ext cx="542262" cy="506843"/>
          </a:xfrm>
          <a:prstGeom prst="rect">
            <a:avLst/>
          </a:prstGeom>
          <a:solidFill>
            <a:srgbClr val="8F00FF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ru-RU" dirty="0"/>
              <a:t>9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A004B8-F88F-84AF-A989-886C12138451}"/>
              </a:ext>
            </a:extLst>
          </p:cNvPr>
          <p:cNvSpPr txBox="1"/>
          <p:nvPr/>
        </p:nvSpPr>
        <p:spPr>
          <a:xfrm>
            <a:off x="264352" y="1810728"/>
            <a:ext cx="11838355" cy="3785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803275" algn="ctr"/>
            <a:r>
              <a:rPr lang="ru-RU" sz="2400" dirty="0">
                <a:latin typeface="Gilroy-Bold"/>
                <a:ea typeface="+mn-lt"/>
                <a:cs typeface="Calibri"/>
              </a:rPr>
              <a:t>Для дальнейшего развития проекта возможны </a:t>
            </a:r>
            <a:r>
              <a:rPr lang="ru-RU" sz="2400" dirty="0">
                <a:solidFill>
                  <a:srgbClr val="8F00FF"/>
                </a:solidFill>
                <a:latin typeface="Gilroy-Bold"/>
                <a:ea typeface="+mn-lt"/>
                <a:cs typeface="Calibri"/>
              </a:rPr>
              <a:t>новые</a:t>
            </a:r>
            <a:r>
              <a:rPr lang="ru-RU" sz="2400" dirty="0">
                <a:latin typeface="Gilroy-Bold"/>
                <a:ea typeface="+mn-lt"/>
                <a:cs typeface="Calibri"/>
              </a:rPr>
              <a:t> </a:t>
            </a:r>
            <a:r>
              <a:rPr lang="ru-RU" sz="2400" dirty="0">
                <a:solidFill>
                  <a:srgbClr val="8F00FF"/>
                </a:solidFill>
                <a:latin typeface="Gilroy-Bold"/>
                <a:ea typeface="+mn-lt"/>
                <a:cs typeface="Calibri"/>
              </a:rPr>
              <a:t>разработки</a:t>
            </a:r>
            <a:r>
              <a:rPr lang="ru-RU" sz="2400" dirty="0">
                <a:latin typeface="Gilroy-Bold"/>
                <a:ea typeface="+mn-lt"/>
                <a:cs typeface="Calibri"/>
              </a:rPr>
              <a:t> приложений.</a:t>
            </a:r>
          </a:p>
          <a:p>
            <a:pPr indent="803275" algn="ctr"/>
            <a:r>
              <a:rPr lang="ru-RU" sz="2400" dirty="0">
                <a:latin typeface="Gilroy-Bold"/>
                <a:ea typeface="+mn-lt"/>
                <a:cs typeface="Calibri"/>
              </a:rPr>
              <a:t> </a:t>
            </a:r>
            <a:r>
              <a:rPr lang="ru-RU" sz="2400" dirty="0">
                <a:solidFill>
                  <a:srgbClr val="8F00FF"/>
                </a:solidFill>
                <a:latin typeface="Gilroy-Bold"/>
                <a:ea typeface="+mn-lt"/>
                <a:cs typeface="Calibri"/>
              </a:rPr>
              <a:t>Расширения</a:t>
            </a:r>
            <a:r>
              <a:rPr lang="ru-RU" sz="2400" dirty="0">
                <a:latin typeface="Gilroy-Bold"/>
                <a:ea typeface="+mn-lt"/>
                <a:cs typeface="Calibri"/>
              </a:rPr>
              <a:t> будут в других сферах деятельности (гостиниц, культуры). Это позволит улучшить качество услуг, увеличить ассортимент услуг и повысить конкурентоспособность для выхода на Национальный рынок. </a:t>
            </a:r>
          </a:p>
          <a:p>
            <a:pPr indent="803275" algn="ctr"/>
            <a:r>
              <a:rPr lang="ru-RU" sz="2400" dirty="0">
                <a:latin typeface="Gilroy-Bold"/>
                <a:ea typeface="+mn-lt"/>
                <a:cs typeface="Calibri"/>
              </a:rPr>
              <a:t>В дальнейшем, с целью модернизации и повышения технологичности проекта будут привлечены </a:t>
            </a:r>
            <a:r>
              <a:rPr lang="en-US" sz="2400" dirty="0">
                <a:latin typeface="Gilroy-Bold"/>
                <a:ea typeface="+mn-lt"/>
                <a:cs typeface="Calibri"/>
              </a:rPr>
              <a:t>IT</a:t>
            </a:r>
            <a:r>
              <a:rPr lang="ru-RU" sz="2400" dirty="0">
                <a:latin typeface="Gilroy-Bold"/>
                <a:ea typeface="+mn-lt"/>
                <a:cs typeface="Calibri"/>
              </a:rPr>
              <a:t>-специалисты, чтобы </a:t>
            </a:r>
            <a:r>
              <a:rPr lang="ru-RU" sz="2400" dirty="0">
                <a:solidFill>
                  <a:srgbClr val="8F00FF"/>
                </a:solidFill>
                <a:latin typeface="Gilroy-Bold"/>
                <a:ea typeface="+mn-lt"/>
                <a:cs typeface="Calibri"/>
              </a:rPr>
              <a:t>улучшить</a:t>
            </a:r>
            <a:r>
              <a:rPr lang="ru-RU" sz="2400" dirty="0">
                <a:latin typeface="Gilroy-Bold"/>
                <a:ea typeface="+mn-lt"/>
                <a:cs typeface="Calibri"/>
              </a:rPr>
              <a:t> </a:t>
            </a:r>
            <a:r>
              <a:rPr lang="ru-RU" sz="2400" dirty="0">
                <a:solidFill>
                  <a:srgbClr val="8F00FF"/>
                </a:solidFill>
                <a:latin typeface="Gilroy-Bold"/>
                <a:ea typeface="+mn-lt"/>
                <a:cs typeface="Calibri"/>
              </a:rPr>
              <a:t>продуктивность</a:t>
            </a:r>
            <a:r>
              <a:rPr lang="ru-RU" sz="2400" dirty="0">
                <a:latin typeface="Gilroy-Bold"/>
                <a:ea typeface="+mn-lt"/>
                <a:cs typeface="Calibri"/>
              </a:rPr>
              <a:t> и </a:t>
            </a:r>
            <a:r>
              <a:rPr lang="ru-RU" sz="2400" dirty="0">
                <a:solidFill>
                  <a:srgbClr val="8F00FF"/>
                </a:solidFill>
                <a:latin typeface="Gilroy-Bold"/>
                <a:ea typeface="+mn-lt"/>
                <a:cs typeface="Calibri"/>
              </a:rPr>
              <a:t>эффективность</a:t>
            </a:r>
            <a:r>
              <a:rPr lang="ru-RU" sz="2400" dirty="0">
                <a:latin typeface="Gilroy-Bold"/>
                <a:ea typeface="+mn-lt"/>
                <a:cs typeface="Calibri"/>
              </a:rPr>
              <a:t> работы приложений. Возможно сотрудничество с популярными компаниями, что выделит нас среди конкурентов и повысит лояльность к нам.</a:t>
            </a:r>
          </a:p>
          <a:p>
            <a:r>
              <a:rPr lang="ru-RU" sz="12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Calibri"/>
                <a:ea typeface="+mn-lt"/>
                <a:cs typeface="Calibri"/>
              </a:rPr>
            </a:br>
            <a:endParaRPr lang="ru-RU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13311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092974" y="5347906"/>
            <a:ext cx="2269257" cy="152529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+7(906) 120-21-61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Email: storyshiftflower@mail.ru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136A200-4A71-9A05-96A3-AFD8A7ED18A9}"/>
              </a:ext>
            </a:extLst>
          </p:cNvPr>
          <p:cNvSpPr/>
          <p:nvPr/>
        </p:nvSpPr>
        <p:spPr>
          <a:xfrm>
            <a:off x="8357541" y="1795874"/>
            <a:ext cx="3830695" cy="5063066"/>
          </a:xfrm>
          <a:prstGeom prst="rect">
            <a:avLst/>
          </a:prstGeom>
          <a:solidFill>
            <a:srgbClr val="7030A0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3158</TotalTime>
  <Words>885</Words>
  <Application>Microsoft Office PowerPoint</Application>
  <PresentationFormat>Широкоэкранный</PresentationFormat>
  <Paragraphs>102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Calibri</vt:lpstr>
      <vt:lpstr>Calibri Light</vt:lpstr>
      <vt:lpstr>Geometria</vt:lpstr>
      <vt:lpstr>Gilroy-Bold</vt:lpstr>
      <vt:lpstr>Gilroy-ExtraBold</vt:lpstr>
      <vt:lpstr>Gilroy-Light</vt:lpstr>
      <vt:lpstr>Gilroy-Regular</vt:lpstr>
      <vt:lpstr>Helvetica</vt:lpstr>
      <vt:lpstr>Helvetica Neue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USER</cp:lastModifiedBy>
  <cp:revision>418</cp:revision>
  <dcterms:modified xsi:type="dcterms:W3CDTF">2023-12-04T23:13:22Z</dcterms:modified>
</cp:coreProperties>
</file>