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308" r:id="rId4"/>
    <p:sldId id="310" r:id="rId5"/>
    <p:sldId id="309" r:id="rId6"/>
    <p:sldId id="291" r:id="rId7"/>
    <p:sldId id="311" r:id="rId8"/>
    <p:sldId id="312" r:id="rId9"/>
    <p:sldId id="306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78" d="100"/>
          <a:sy n="78" d="100"/>
        </p:scale>
        <p:origin x="552" y="6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1008" y="1377564"/>
            <a:ext cx="6121525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>
                <a:latin typeface="Franklin Gothic Heavy" panose="020B0903020102020204" pitchFamily="34" charset="0"/>
                <a:sym typeface="Gilroy-ExtraBold"/>
              </a:rPr>
              <a:t>«NeuroMotion </a:t>
            </a:r>
            <a:r>
              <a:rPr lang="ru-RU" sz="6600" dirty="0" err="1">
                <a:latin typeface="Franklin Gothic Heavy" panose="020B0903020102020204" pitchFamily="34" charset="0"/>
                <a:sym typeface="Gilroy-ExtraBold"/>
              </a:rPr>
              <a:t>School</a:t>
            </a:r>
            <a:r>
              <a:rPr lang="ru-RU" sz="6600" dirty="0">
                <a:latin typeface="Franklin Gothic Heavy" panose="020B0903020102020204" pitchFamily="34" charset="0"/>
                <a:sym typeface="Gilroy-ExtraBold"/>
              </a:rPr>
              <a:t>»</a:t>
            </a:r>
          </a:p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200" dirty="0">
                <a:sym typeface="Gilroy-ExtraBold"/>
              </a:rPr>
              <a:t>Студия обучения видеомонтажу с использованием нейросетей</a:t>
            </a:r>
            <a:endParaRPr sz="32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Иванова Дарья Александровна </a:t>
            </a:r>
            <a:endParaRPr lang="ru-RU"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3339-2306-4294-B5DA-DF06D54F82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047" r="37129"/>
          <a:stretch/>
        </p:blipFill>
        <p:spPr>
          <a:xfrm>
            <a:off x="8807690" y="2497231"/>
            <a:ext cx="3470495" cy="391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-583498" y="1535697"/>
            <a:ext cx="9764181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7200" dirty="0">
                <a:latin typeface="Franklin Gothic Heavy" panose="020B0903020102020204" pitchFamily="34" charset="0"/>
              </a:rPr>
              <a:t>Актуальность</a:t>
            </a:r>
            <a:endParaRPr lang="ru-RU"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dirty="0"/>
              <a:t>В современном мире видеомонтаж является одной из самых востребованных профессий в сфере кино, телевидения и интернета. Однако, обучение видеомонтажу может быть сложным и дорогостоящим процессом.</a:t>
            </a:r>
          </a:p>
          <a:p>
            <a:endParaRPr lang="ru-RU" dirty="0"/>
          </a:p>
          <a:p>
            <a:r>
              <a:rPr lang="ru-RU" dirty="0"/>
              <a:t>Именно поэтому открытие студии обучения видеомонтажу с использованием нейросетей «NeuroMotion </a:t>
            </a:r>
            <a:r>
              <a:rPr lang="ru-RU" dirty="0" err="1"/>
              <a:t>School</a:t>
            </a:r>
            <a:r>
              <a:rPr lang="ru-RU" dirty="0"/>
              <a:t>» является актуальным и необходимым.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dirty="0"/>
              <a:t>С помощью нейросетей можно автоматизировать многие процессы видеомонтажа, такие как цветокоррекция, наложение эффектов и т. д. Это позволяет ускорить процесс обучения и сделать его более доступным для начинающих. </a:t>
            </a:r>
          </a:p>
          <a:p>
            <a:endParaRPr lang="ru-RU" dirty="0"/>
          </a:p>
          <a:p>
            <a:r>
              <a:rPr lang="ru-RU" dirty="0"/>
              <a:t>Кроме того, нейросети могут помочь профессионалам улучшить свои навыки и научиться новым техникам монтажа.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902735" y="312526"/>
            <a:ext cx="10777188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latin typeface="Franklin Gothic Heavy" panose="020B0903020102020204" pitchFamily="34" charset="0"/>
              </a:rPr>
              <a:t>«NeuroMotion </a:t>
            </a:r>
            <a:r>
              <a:rPr lang="ru-RU" sz="4000" dirty="0" err="1">
                <a:latin typeface="Franklin Gothic Heavy" panose="020B0903020102020204" pitchFamily="34" charset="0"/>
              </a:rPr>
              <a:t>School</a:t>
            </a:r>
            <a:r>
              <a:rPr lang="ru-RU" sz="4000" dirty="0">
                <a:latin typeface="Franklin Gothic Heavy" panose="020B0903020102020204" pitchFamily="34" charset="0"/>
              </a:rPr>
              <a:t>»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Студия обучения видеомонтажу с использованием нейросетей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-1733872" y="1627345"/>
            <a:ext cx="9764181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7200" dirty="0">
                <a:latin typeface="Franklin Gothic Heavy" panose="020B0903020102020204" pitchFamily="34" charset="0"/>
              </a:rPr>
              <a:t>Проблема</a:t>
            </a:r>
            <a:endParaRPr lang="ru-RU"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33262" y="3345335"/>
            <a:ext cx="6503666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Студия обучения видеомонтажу с использованием нейросетей «NeuroMotion </a:t>
            </a:r>
            <a:r>
              <a:rPr lang="ru-RU" dirty="0" err="1"/>
              <a:t>School</a:t>
            </a:r>
            <a:r>
              <a:rPr lang="ru-RU" dirty="0"/>
              <a:t>» решает проблему доступности и качества обучения видеомонтажу. С помощью нейросетей процесс обучения становится быстрее и эффективнее, а курсы подходят для людей с разным уровнем подготовки.</a:t>
            </a:r>
          </a:p>
        </p:txBody>
      </p:sp>
      <p:sp>
        <p:nvSpPr>
          <p:cNvPr id="186" name="Прямоугольник"/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FD493D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3</a:t>
            </a:r>
            <a:endParaRPr dirty="0"/>
          </a:p>
        </p:txBody>
      </p:sp>
      <p:sp>
        <p:nvSpPr>
          <p:cNvPr id="194" name="Текст 2"/>
          <p:cNvSpPr txBox="1"/>
          <p:nvPr/>
        </p:nvSpPr>
        <p:spPr>
          <a:xfrm>
            <a:off x="6812099" y="3188386"/>
            <a:ext cx="4989790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902735" y="312526"/>
            <a:ext cx="10777188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latin typeface="Franklin Gothic Heavy" panose="020B0903020102020204" pitchFamily="34" charset="0"/>
              </a:rPr>
              <a:t>«NeuroMotion </a:t>
            </a:r>
            <a:r>
              <a:rPr lang="ru-RU" sz="4000" dirty="0" err="1">
                <a:latin typeface="Franklin Gothic Heavy" panose="020B0903020102020204" pitchFamily="34" charset="0"/>
              </a:rPr>
              <a:t>School</a:t>
            </a:r>
            <a:r>
              <a:rPr lang="ru-RU" sz="4000" dirty="0">
                <a:latin typeface="Franklin Gothic Heavy" panose="020B0903020102020204" pitchFamily="34" charset="0"/>
              </a:rPr>
              <a:t>»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Студия обучения видеомонтажу с использованием нейросетей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A39CC32-7C09-4B0D-A031-F93C0D8A1A9D}"/>
              </a:ext>
            </a:extLst>
          </p:cNvPr>
          <p:cNvSpPr txBox="1"/>
          <p:nvPr/>
        </p:nvSpPr>
        <p:spPr>
          <a:xfrm>
            <a:off x="8120382" y="2237339"/>
            <a:ext cx="2969342" cy="3970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Возможности решения проблемы с использованием студии обучения видеомонтажу с использованием нейросетей «NeuroMotion </a:t>
            </a:r>
            <a:r>
              <a:rPr lang="ru-RU" dirty="0" err="1"/>
              <a:t>School</a:t>
            </a:r>
            <a:r>
              <a:rPr lang="ru-RU" dirty="0"/>
              <a:t>» заключаются в том, что нейросети позволяют ускорить процесс обучения, улучшить его качество и сделать его доступным для людей с разным уровнем подготовки.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AD86501-C823-4566-81FC-A03D26F54018}"/>
              </a:ext>
            </a:extLst>
          </p:cNvPr>
          <p:cNvGrpSpPr/>
          <p:nvPr/>
        </p:nvGrpSpPr>
        <p:grpSpPr>
          <a:xfrm rot="16200000">
            <a:off x="5133233" y="4388434"/>
            <a:ext cx="4760973" cy="192896"/>
            <a:chOff x="0" y="692501"/>
            <a:chExt cx="2624903" cy="97077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EF4ABDC9-3D96-47C7-A631-7CAC1EA51F5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FCCDC56-AED0-4B14-947E-D8E8EF1D041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952824AD-C0DF-47BD-8F7D-3C23724F6A6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38700F-6EF8-4757-86C5-5FEE3897E87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1304CFA3-F894-445F-B50D-0424F2152DD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49D34E4-5E40-4401-A47A-19A389AC7D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2099" y="5151925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87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-1104607" y="1646604"/>
            <a:ext cx="9764181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7200" dirty="0">
                <a:latin typeface="Franklin Gothic Heavy" panose="020B0903020102020204" pitchFamily="34" charset="0"/>
              </a:rPr>
              <a:t>Бизнес-модель</a:t>
            </a:r>
            <a:endParaRPr lang="ru-RU"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47231" y="2900811"/>
            <a:ext cx="6503666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Бизнес-модель студии обучения видеомонтажу с использованием нейросетей будет основана на предоставлении курсов и индивидуальных занятий по видеомонтажу для начинающих и профессиональных пользователей. Мы планируем привлекать клиентов через интернет-сайт и социальные сети, а также проводить офлайн-мероприятия для демонстрации возможностей нейросетей в видеомонтаже.</a:t>
            </a:r>
          </a:p>
          <a:p>
            <a:r>
              <a:rPr lang="ru-RU" dirty="0"/>
              <a:t>Для обучения мы будем использовать как собственные разработки, так и готовые инструменты и плагины для работы с нейросетями. </a:t>
            </a:r>
          </a:p>
        </p:txBody>
      </p:sp>
      <p:sp>
        <p:nvSpPr>
          <p:cNvPr id="186" name="Прямоугольник"/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FD493D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5</a:t>
            </a:r>
            <a:endParaRPr dirty="0"/>
          </a:p>
        </p:txBody>
      </p:sp>
      <p:sp>
        <p:nvSpPr>
          <p:cNvPr id="194" name="Текст 2"/>
          <p:cNvSpPr txBox="1"/>
          <p:nvPr/>
        </p:nvSpPr>
        <p:spPr>
          <a:xfrm>
            <a:off x="6812099" y="3188386"/>
            <a:ext cx="4989790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902735" y="312526"/>
            <a:ext cx="10777188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latin typeface="Franklin Gothic Heavy" panose="020B0903020102020204" pitchFamily="34" charset="0"/>
              </a:rPr>
              <a:t>«NeuroMotion </a:t>
            </a:r>
            <a:r>
              <a:rPr lang="ru-RU" sz="4000" dirty="0" err="1">
                <a:latin typeface="Franklin Gothic Heavy" panose="020B0903020102020204" pitchFamily="34" charset="0"/>
              </a:rPr>
              <a:t>School</a:t>
            </a:r>
            <a:r>
              <a:rPr lang="ru-RU" sz="4000" dirty="0">
                <a:latin typeface="Franklin Gothic Heavy" panose="020B0903020102020204" pitchFamily="34" charset="0"/>
              </a:rPr>
              <a:t>»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Студия обучения видеомонтажу с использованием нейросетей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A39CC32-7C09-4B0D-A031-F93C0D8A1A9D}"/>
              </a:ext>
            </a:extLst>
          </p:cNvPr>
          <p:cNvSpPr txBox="1"/>
          <p:nvPr/>
        </p:nvSpPr>
        <p:spPr>
          <a:xfrm>
            <a:off x="8296683" y="2223091"/>
            <a:ext cx="2969342" cy="3970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Для оплаты услуг студии мы будем принимать как наличные, так и электронные платежи.</a:t>
            </a:r>
          </a:p>
          <a:p>
            <a:r>
              <a:rPr lang="ru-RU" dirty="0"/>
              <a:t>Мы также планируем сотрудничать с поставщиками оборудования и программного обеспечения для видеомонтажа, чтобы предлагать нашим клиентам лучшие решения на рынке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AD86501-C823-4566-81FC-A03D26F54018}"/>
              </a:ext>
            </a:extLst>
          </p:cNvPr>
          <p:cNvGrpSpPr/>
          <p:nvPr/>
        </p:nvGrpSpPr>
        <p:grpSpPr>
          <a:xfrm rot="16200000">
            <a:off x="5133233" y="4388434"/>
            <a:ext cx="4760973" cy="192896"/>
            <a:chOff x="0" y="692501"/>
            <a:chExt cx="2624903" cy="97077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EF4ABDC9-3D96-47C7-A631-7CAC1EA51F5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FCCDC56-AED0-4B14-947E-D8E8EF1D041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952824AD-C0DF-47BD-8F7D-3C23724F6A6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38700F-6EF8-4757-86C5-5FEE3897E87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1304CFA3-F894-445F-B50D-0424F2152DD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99489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-35711" y="1266629"/>
            <a:ext cx="12263421" cy="15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600" b="1" dirty="0"/>
              <a:t>Организационные, производственные и финансовые параметры </a:t>
            </a:r>
            <a:endParaRPr lang="ru-RU" sz="4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3446337" y="2827681"/>
            <a:ext cx="5845195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Студия обучения видеомонтажу будет организована в виде онлайн-платформы, на которой будут размещаться курсы и индивидуальные занятия по видеомонтажу. Платформа будет доступна для пользователей из любой точки мира. </a:t>
            </a:r>
          </a:p>
          <a:p>
            <a:endParaRPr lang="ru-RU" dirty="0"/>
          </a:p>
          <a:p>
            <a:r>
              <a:rPr lang="ru-RU" dirty="0"/>
              <a:t>Финансовые параметры:</a:t>
            </a:r>
          </a:p>
          <a:p>
            <a:r>
              <a:rPr lang="ru-RU" dirty="0"/>
              <a:t>Выручка студии будет формироваться за счет оплаты курсов и индивидуальных занятий. Также планируется сотрудничество с производителями оборудования и программного обеспечения для получения комиссионных вознаграждений.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902735" y="312526"/>
            <a:ext cx="10777188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latin typeface="Franklin Gothic Heavy" panose="020B0903020102020204" pitchFamily="34" charset="0"/>
              </a:rPr>
              <a:t>«NeuroMotion </a:t>
            </a:r>
            <a:r>
              <a:rPr lang="ru-RU" sz="4000" dirty="0" err="1">
                <a:latin typeface="Franklin Gothic Heavy" panose="020B0903020102020204" pitchFamily="34" charset="0"/>
              </a:rPr>
              <a:t>School</a:t>
            </a:r>
            <a:r>
              <a:rPr lang="ru-RU" sz="4000" dirty="0">
                <a:latin typeface="Franklin Gothic Heavy" panose="020B0903020102020204" pitchFamily="34" charset="0"/>
              </a:rPr>
              <a:t>»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Студия обучения видеомонтажу с использованием нейросетей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615DFB9-C22C-419B-A59A-FCF573A66043}"/>
              </a:ext>
            </a:extLst>
          </p:cNvPr>
          <p:cNvGrpSpPr/>
          <p:nvPr/>
        </p:nvGrpSpPr>
        <p:grpSpPr>
          <a:xfrm rot="16200000">
            <a:off x="-188616" y="4355806"/>
            <a:ext cx="4760973" cy="192896"/>
            <a:chOff x="0" y="692501"/>
            <a:chExt cx="2624903" cy="97077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A8D7ECA-7D36-47C7-B1AB-10AFC417500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951E30E-B259-4865-908E-E066FC0D76E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08F7EBB-3FFE-4D1D-BB14-48BBC178608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535BE3B3-FDDD-4755-83BD-62DF8B58D9FE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B0C6C2BE-97B0-4029-88C5-DB5B7588383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2BB92287-B715-4C5D-B31D-B0FC8E67DFD2}"/>
              </a:ext>
            </a:extLst>
          </p:cNvPr>
          <p:cNvGrpSpPr/>
          <p:nvPr/>
        </p:nvGrpSpPr>
        <p:grpSpPr>
          <a:xfrm rot="16200000">
            <a:off x="7716091" y="4355806"/>
            <a:ext cx="4760973" cy="192896"/>
            <a:chOff x="0" y="692501"/>
            <a:chExt cx="2624903" cy="97077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3534B9B8-A5C4-4050-A8DE-E94E7FF00BD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5442A786-42EF-453D-A3F0-98ED9F0B53C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6DF4CD2B-7D3A-40B2-A24E-32EC657B4D4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49E64D06-0960-4393-B509-9741EB716B7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E19CC6C8-843F-4D15-BC18-E91BE1E9E23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974839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35483" y="1148587"/>
            <a:ext cx="936553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 В СФЕРЕ КУРСОВ ПО ВИДЕОМОНТАЖУ: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3D3A289-9DF4-4A7C-ABF5-BDCA4BC75C5A}"/>
              </a:ext>
            </a:extLst>
          </p:cNvPr>
          <p:cNvSpPr txBox="1"/>
          <p:nvPr/>
        </p:nvSpPr>
        <p:spPr>
          <a:xfrm>
            <a:off x="4365522" y="2674373"/>
            <a:ext cx="5909187" cy="3139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3600" dirty="0" err="1"/>
              <a:t>Skillbox</a:t>
            </a:r>
            <a:endParaRPr lang="ru-RU" sz="3600" dirty="0"/>
          </a:p>
          <a:p>
            <a:pPr marL="342900" lvl="0" indent="-342900">
              <a:buFont typeface="+mj-lt"/>
              <a:buAutoNum type="arabicPeriod"/>
            </a:pPr>
            <a:r>
              <a:rPr lang="ru-RU" sz="3600" dirty="0" err="1"/>
              <a:t>Нетология</a:t>
            </a:r>
            <a:endParaRPr lang="ru-RU" sz="3600" dirty="0"/>
          </a:p>
          <a:p>
            <a:pPr marL="342900" lvl="0" indent="-342900">
              <a:buFont typeface="+mj-lt"/>
              <a:buAutoNum type="arabicPeriod"/>
            </a:pPr>
            <a:r>
              <a:rPr lang="ru-RU" sz="3600" dirty="0" err="1"/>
              <a:t>Яндекс.Практикум</a:t>
            </a:r>
            <a:endParaRPr lang="ru-RU" sz="3600" dirty="0"/>
          </a:p>
          <a:p>
            <a:pPr marL="342900" lvl="0" indent="-342900">
              <a:buFont typeface="+mj-lt"/>
              <a:buAutoNum type="arabicPeriod"/>
            </a:pPr>
            <a:r>
              <a:rPr lang="ru-RU" sz="3600" dirty="0" err="1"/>
              <a:t>GeekBrains</a:t>
            </a:r>
            <a:endParaRPr lang="ru-RU" sz="3600" dirty="0"/>
          </a:p>
          <a:p>
            <a:pPr marL="342900" lvl="0" indent="-342900">
              <a:buFont typeface="+mj-lt"/>
              <a:buAutoNum type="arabicPeriod"/>
            </a:pPr>
            <a:r>
              <a:rPr lang="ru-RU" sz="3600" dirty="0" err="1"/>
              <a:t>Contented</a:t>
            </a:r>
            <a:endParaRPr lang="ru-RU" sz="36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1913175"/>
            <a:ext cx="11161017" cy="800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600" b="1" dirty="0">
                <a:latin typeface="Franklin Gothic Medium" panose="020B0603020102020204" pitchFamily="34" charset="0"/>
              </a:rPr>
              <a:t>Основные конкурентные преимущества</a:t>
            </a:r>
            <a:endParaRPr lang="ru-RU" sz="4600" dirty="0">
              <a:latin typeface="Franklin Gothic Medium" panose="020B0603020102020204" pitchFamily="34" charset="0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1268655" y="3112861"/>
            <a:ext cx="9654689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Уникальность: мы используем нейросети для обучения видеомонтажу, что позволяет ускорить процесс обучения и улучшить качество результата.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Разнообразие курсов: мы предлагаем курсы как для начинающих, так и для опытных пользователей.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Индивидуальный подход: мы предоставляем индивидуальные занятия и консультации.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Качество обучения: наши курсы основаны на современных методиках и технологиях.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Доступность: наша студия доступна для пользователей со всего мира.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902735" y="312526"/>
            <a:ext cx="10777188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latin typeface="Franklin Gothic Heavy" panose="020B0903020102020204" pitchFamily="34" charset="0"/>
              </a:rPr>
              <a:t>«NeuroMotion </a:t>
            </a:r>
            <a:r>
              <a:rPr lang="ru-RU" sz="4000" dirty="0" err="1">
                <a:latin typeface="Franklin Gothic Heavy" panose="020B0903020102020204" pitchFamily="34" charset="0"/>
              </a:rPr>
              <a:t>School</a:t>
            </a:r>
            <a:r>
              <a:rPr lang="ru-RU" sz="4000" dirty="0">
                <a:latin typeface="Franklin Gothic Heavy" panose="020B0903020102020204" pitchFamily="34" charset="0"/>
              </a:rPr>
              <a:t>»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Студия обучения видеомонтажу с использованием нейросетей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6844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1732671"/>
            <a:ext cx="11161017" cy="800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600" b="1" dirty="0">
                <a:latin typeface="Franklin Gothic Medium" panose="020B0603020102020204" pitchFamily="34" charset="0"/>
              </a:rPr>
              <a:t>Каналы продвижения студии:</a:t>
            </a:r>
            <a:endParaRPr lang="ru-RU" sz="4600" dirty="0">
              <a:latin typeface="Franklin Gothic Medium" panose="020B0603020102020204" pitchFamily="34" charset="0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1463984" y="2749183"/>
            <a:ext cx="9654689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Для продвижения студии обучения видеомонтажу с использованием нейросетей «NeuroMotion </a:t>
            </a:r>
            <a:r>
              <a:rPr lang="ru-RU" dirty="0" err="1"/>
              <a:t>School</a:t>
            </a:r>
            <a:r>
              <a:rPr lang="ru-RU" dirty="0"/>
              <a:t>»  мы планируем использовать следующие каналы:</a:t>
            </a:r>
          </a:p>
          <a:p>
            <a:r>
              <a:rPr lang="ru-RU" dirty="0"/>
              <a:t>– Социальные сети: создание аккаунтов в популярных социальных сетях для продвижения курсов и индивидуальных занятий;</a:t>
            </a:r>
            <a:br>
              <a:rPr lang="ru-RU" dirty="0"/>
            </a:br>
            <a:r>
              <a:rPr lang="ru-RU" dirty="0"/>
              <a:t>– Сайт студии: разработка и продвижение сайта студии, на котором будут размещены курсы, индивидуальные занятия и информация о студии;</a:t>
            </a:r>
            <a:br>
              <a:rPr lang="ru-RU" dirty="0"/>
            </a:br>
            <a:r>
              <a:rPr lang="ru-RU" dirty="0"/>
              <a:t>– Партнерские программы: сотрудничество с другими образовательными платформами и компаниями для привлечения новых студентов;</a:t>
            </a:r>
            <a:br>
              <a:rPr lang="ru-RU" dirty="0"/>
            </a:br>
            <a:r>
              <a:rPr lang="ru-RU" dirty="0"/>
              <a:t>– Реклама в интернете: размещение рекламы на различных платформах и сайтах, связанных с видеомонтажом и нейросетями;</a:t>
            </a:r>
            <a:br>
              <a:rPr lang="ru-RU" dirty="0"/>
            </a:br>
            <a:r>
              <a:rPr lang="ru-RU" dirty="0"/>
              <a:t>– Участие в конференциях и мероприятиях: участие в конференциях, семинарах и мастер-классах, связанных с </a:t>
            </a:r>
            <a:r>
              <a:rPr lang="ru-RU" dirty="0" err="1"/>
              <a:t>видеомонтажем</a:t>
            </a:r>
            <a:r>
              <a:rPr lang="ru-RU" dirty="0"/>
              <a:t> и нейросетями, для продвижения студии</a:t>
            </a:r>
            <a:endParaRPr lang="ru-RU" sz="20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902735" y="312526"/>
            <a:ext cx="10777188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latin typeface="Franklin Gothic Heavy" panose="020B0903020102020204" pitchFamily="34" charset="0"/>
              </a:rPr>
              <a:t>«NeuroMotion </a:t>
            </a:r>
            <a:r>
              <a:rPr lang="ru-RU" sz="4000" dirty="0" err="1">
                <a:latin typeface="Franklin Gothic Heavy" panose="020B0903020102020204" pitchFamily="34" charset="0"/>
              </a:rPr>
              <a:t>School</a:t>
            </a:r>
            <a:r>
              <a:rPr lang="ru-RU" sz="4000" dirty="0">
                <a:latin typeface="Franklin Gothic Heavy" panose="020B0903020102020204" pitchFamily="34" charset="0"/>
              </a:rPr>
              <a:t>»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Студия обучения видеомонтажу с использованием нейросетей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31807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23607" y="2582229"/>
            <a:ext cx="6342685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000" dirty="0"/>
              <a:t>Студия обучения видеомонтажу с использованием нейросетей «NeuroMotion </a:t>
            </a:r>
            <a:r>
              <a:rPr lang="ru-RU" sz="2000" dirty="0" err="1"/>
              <a:t>School</a:t>
            </a:r>
            <a:r>
              <a:rPr lang="ru-RU" sz="2000" dirty="0"/>
              <a:t>» может занять значительную долю этого рынка благодаря уникальным курсам и индивидуальным занятиям.</a:t>
            </a:r>
          </a:p>
          <a:p>
            <a:r>
              <a:rPr lang="ru-RU" sz="2000" dirty="0"/>
              <a:t>Кроме того, студия имеет потенциал для масштабирования бизнеса. Можно расширить ассортимент курсов, добавить новые направления обучения, например, обучение работе с нейросетями.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35483" y="1413453"/>
            <a:ext cx="6518934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b="1" dirty="0"/>
              <a:t>Потенциал:</a:t>
            </a:r>
            <a:endParaRPr sz="4400" b="1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8C3EB4-F0E1-4B8B-BC48-9866DFF00F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50000" r="8152"/>
          <a:stretch/>
        </p:blipFill>
        <p:spPr>
          <a:xfrm>
            <a:off x="7089857" y="0"/>
            <a:ext cx="5102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964 314 65-59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dishazavr@mail.ru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B71330-6AF8-41B6-9E14-D240F10FB1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3047" r="37129"/>
          <a:stretch/>
        </p:blipFill>
        <p:spPr>
          <a:xfrm>
            <a:off x="8807690" y="2450292"/>
            <a:ext cx="3470495" cy="391815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3086</TotalTime>
  <Words>614</Words>
  <Application>Microsoft Office PowerPoint</Application>
  <PresentationFormat>Широкоэкранный</PresentationFormat>
  <Paragraphs>68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Franklin Gothic Heavy</vt:lpstr>
      <vt:lpstr>Franklin Gothic Medium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40</cp:revision>
  <dcterms:modified xsi:type="dcterms:W3CDTF">2023-11-18T14:56:21Z</dcterms:modified>
</cp:coreProperties>
</file>