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4" r:id="rId4"/>
    <p:sldId id="304" r:id="rId5"/>
    <p:sldId id="297" r:id="rId6"/>
    <p:sldId id="299" r:id="rId7"/>
    <p:sldId id="301" r:id="rId8"/>
    <p:sldId id="300" r:id="rId9"/>
    <p:sldId id="302" r:id="rId10"/>
    <p:sldId id="305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9ED"/>
    <a:srgbClr val="D0CECE"/>
    <a:srgbClr val="9F70AD"/>
    <a:srgbClr val="00B050"/>
    <a:srgbClr val="5ACC8E"/>
    <a:srgbClr val="B4D79D"/>
    <a:srgbClr val="70AD47"/>
    <a:srgbClr val="E6E6E6"/>
    <a:srgbClr val="006DF2"/>
    <a:srgbClr val="51C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88" autoAdjust="0"/>
    <p:restoredTop sz="94016" autoAdjust="0"/>
  </p:normalViewPr>
  <p:slideViewPr>
    <p:cSldViewPr snapToGrid="0" snapToObjects="1">
      <p:cViewPr>
        <p:scale>
          <a:sx n="66" d="100"/>
          <a:sy n="66" d="100"/>
        </p:scale>
        <p:origin x="950" y="408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microsoft.com/office/2007/relationships/hdphoto" Target="../media/hdphoto2.wdp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sv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r>
              <a:rPr lang="ru-RU" sz="4800" cap="all" dirty="0"/>
              <a:t>программа автоматизации фациального анализа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На примере отложений васюганской свиты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0" y="4718814"/>
            <a:ext cx="9126141" cy="49014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Лось Яна Валерьевна</a:t>
            </a:r>
          </a:p>
          <a:p>
            <a:r>
              <a:rPr lang="ru-RU" dirty="0"/>
              <a:t>Лидер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17143" y="562840"/>
            <a:ext cx="11024393" cy="487898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66FA7-D3EE-43F2-CE5E-595F520C88F0}"/>
              </a:ext>
            </a:extLst>
          </p:cNvPr>
          <p:cNvSpPr txBox="1"/>
          <p:nvPr/>
        </p:nvSpPr>
        <p:spPr>
          <a:xfrm>
            <a:off x="3386139" y="1554914"/>
            <a:ext cx="382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Загрузка исходных данных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350DD0-F55A-96E3-4EE7-4034E41A7ECC}"/>
              </a:ext>
            </a:extLst>
          </p:cNvPr>
          <p:cNvSpPr txBox="1"/>
          <p:nvPr/>
        </p:nvSpPr>
        <p:spPr>
          <a:xfrm>
            <a:off x="139960" y="3745622"/>
            <a:ext cx="2680023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Интерпретация данных программой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F9B48-3D30-77A1-ACE4-AF137278CEEA}"/>
              </a:ext>
            </a:extLst>
          </p:cNvPr>
          <p:cNvSpPr txBox="1"/>
          <p:nvPr/>
        </p:nvSpPr>
        <p:spPr>
          <a:xfrm>
            <a:off x="3386138" y="2575222"/>
            <a:ext cx="382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70AD47"/>
                </a:solidFill>
              </a:rPr>
              <a:t>Выделение </a:t>
            </a:r>
            <a:r>
              <a:rPr lang="ru-RU" sz="1800" dirty="0" err="1">
                <a:solidFill>
                  <a:srgbClr val="70AD47"/>
                </a:solidFill>
              </a:rPr>
              <a:t>литогенетических</a:t>
            </a:r>
            <a:r>
              <a:rPr lang="ru-RU" sz="1800" dirty="0">
                <a:solidFill>
                  <a:srgbClr val="70AD47"/>
                </a:solidFill>
              </a:rPr>
              <a:t> типов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B7EE7-F70D-54C0-230F-8FC6FA785D8B}"/>
              </a:ext>
            </a:extLst>
          </p:cNvPr>
          <p:cNvSpPr txBox="1"/>
          <p:nvPr/>
        </p:nvSpPr>
        <p:spPr>
          <a:xfrm>
            <a:off x="3386138" y="3873376"/>
            <a:ext cx="3821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Отбивка </a:t>
            </a:r>
            <a:r>
              <a:rPr lang="ru-RU" sz="1800" dirty="0" err="1"/>
              <a:t>литогенетических</a:t>
            </a:r>
            <a:r>
              <a:rPr lang="ru-RU" sz="1800" dirty="0"/>
              <a:t> типов в скважине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A5B7E-EE3C-6371-A21E-7BE515FC7E84}"/>
              </a:ext>
            </a:extLst>
          </p:cNvPr>
          <p:cNvSpPr txBox="1"/>
          <p:nvPr/>
        </p:nvSpPr>
        <p:spPr>
          <a:xfrm>
            <a:off x="3386139" y="5167933"/>
            <a:ext cx="3826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70AD47"/>
                </a:solidFill>
              </a:rPr>
              <a:t>Построение фациальных карт</a:t>
            </a:r>
          </a:p>
        </p:txBody>
      </p:sp>
      <p:sp>
        <p:nvSpPr>
          <p:cNvPr id="11" name="Левая фигурная скобка 10">
            <a:extLst>
              <a:ext uri="{FF2B5EF4-FFF2-40B4-BE49-F238E27FC236}">
                <a16:creationId xmlns:a16="http://schemas.microsoft.com/office/drawing/2014/main" id="{0155E4E6-9DCB-F18F-0016-88FF1D7624F2}"/>
              </a:ext>
            </a:extLst>
          </p:cNvPr>
          <p:cNvSpPr/>
          <p:nvPr/>
        </p:nvSpPr>
        <p:spPr>
          <a:xfrm>
            <a:off x="2827641" y="2491273"/>
            <a:ext cx="417643" cy="3153747"/>
          </a:xfrm>
          <a:prstGeom prst="leftBrace">
            <a:avLst/>
          </a:prstGeom>
          <a:ln>
            <a:solidFill>
              <a:srgbClr val="006D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3FBCD2D-DD1B-4090-4B8E-8196F213AE8B}"/>
              </a:ext>
            </a:extLst>
          </p:cNvPr>
          <p:cNvCxnSpPr>
            <a:stCxn id="5" idx="2"/>
            <a:endCxn id="8" idx="0"/>
          </p:cNvCxnSpPr>
          <p:nvPr/>
        </p:nvCxnSpPr>
        <p:spPr>
          <a:xfrm>
            <a:off x="5297078" y="1924246"/>
            <a:ext cx="0" cy="650976"/>
          </a:xfrm>
          <a:prstGeom prst="straightConnector1">
            <a:avLst/>
          </a:prstGeom>
          <a:ln>
            <a:solidFill>
              <a:srgbClr val="006DF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B0BB5C8-E5B9-2835-2391-93D3A4E4E06F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5297078" y="3221553"/>
            <a:ext cx="0" cy="651823"/>
          </a:xfrm>
          <a:prstGeom prst="straightConnector1">
            <a:avLst/>
          </a:prstGeom>
          <a:ln>
            <a:solidFill>
              <a:srgbClr val="006DF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F7B51055-6694-9E95-5A8F-4D9CE5034CD6}"/>
              </a:ext>
            </a:extLst>
          </p:cNvPr>
          <p:cNvCxnSpPr/>
          <p:nvPr/>
        </p:nvCxnSpPr>
        <p:spPr>
          <a:xfrm>
            <a:off x="5297077" y="4519707"/>
            <a:ext cx="0" cy="651823"/>
          </a:xfrm>
          <a:prstGeom prst="straightConnector1">
            <a:avLst/>
          </a:prstGeom>
          <a:ln>
            <a:solidFill>
              <a:srgbClr val="006DF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5651C94-23A7-9E11-8207-6CCD7AEF7522}"/>
              </a:ext>
            </a:extLst>
          </p:cNvPr>
          <p:cNvSpPr txBox="1"/>
          <p:nvPr/>
        </p:nvSpPr>
        <p:spPr>
          <a:xfrm>
            <a:off x="7543695" y="185130"/>
            <a:ext cx="41073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Координаты устья скважины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 err="1"/>
              <a:t>Инклинометрия</a:t>
            </a:r>
            <a:endParaRPr lang="ru-RU" sz="1400" dirty="0"/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Фотографии керна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Привязка керна к глубинам скважин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Отбивки пластов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Литологическая колонка 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Привязка литологической колонки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Структурная модель</a:t>
            </a:r>
          </a:p>
        </p:txBody>
      </p:sp>
      <p:sp>
        <p:nvSpPr>
          <p:cNvPr id="21" name="Стрелка: изогнутая вниз 20">
            <a:extLst>
              <a:ext uri="{FF2B5EF4-FFF2-40B4-BE49-F238E27FC236}">
                <a16:creationId xmlns:a16="http://schemas.microsoft.com/office/drawing/2014/main" id="{0E0FE01E-B163-D6D7-D777-2326466894EA}"/>
              </a:ext>
            </a:extLst>
          </p:cNvPr>
          <p:cNvSpPr/>
          <p:nvPr/>
        </p:nvSpPr>
        <p:spPr>
          <a:xfrm rot="19979825" flipH="1">
            <a:off x="6120469" y="850489"/>
            <a:ext cx="1130847" cy="505831"/>
          </a:xfrm>
          <a:prstGeom prst="curvedDownArrow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B2EA309-6F07-D737-C70A-FCD65DEBD2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4" r="43217" b="67582"/>
          <a:stretch/>
        </p:blipFill>
        <p:spPr>
          <a:xfrm>
            <a:off x="9410370" y="2139424"/>
            <a:ext cx="1730776" cy="133659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8324C9E-6F85-B651-51F8-F793C27368A4}"/>
              </a:ext>
            </a:extLst>
          </p:cNvPr>
          <p:cNvSpPr txBox="1"/>
          <p:nvPr/>
        </p:nvSpPr>
        <p:spPr>
          <a:xfrm>
            <a:off x="7543695" y="2407664"/>
            <a:ext cx="18400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Литология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Текстура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Парагенезис фаций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CD5ED61-8AEC-8089-646D-A45AB15107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99" t="47621" r="78200" b="17619"/>
          <a:stretch/>
        </p:blipFill>
        <p:spPr>
          <a:xfrm>
            <a:off x="10614917" y="3598858"/>
            <a:ext cx="526229" cy="113726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71F92F9-449C-5DA9-8044-ED17D544D3E8}"/>
              </a:ext>
            </a:extLst>
          </p:cNvPr>
          <p:cNvSpPr txBox="1"/>
          <p:nvPr/>
        </p:nvSpPr>
        <p:spPr>
          <a:xfrm>
            <a:off x="9027021" y="3478767"/>
            <a:ext cx="388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EB552-E067-B4B0-86B9-20853C5C3685}"/>
              </a:ext>
            </a:extLst>
          </p:cNvPr>
          <p:cNvSpPr txBox="1"/>
          <p:nvPr/>
        </p:nvSpPr>
        <p:spPr>
          <a:xfrm>
            <a:off x="9027020" y="4597620"/>
            <a:ext cx="388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40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9D295C-FF01-101E-FC3A-68F45CBE58FD}"/>
              </a:ext>
            </a:extLst>
          </p:cNvPr>
          <p:cNvSpPr txBox="1"/>
          <p:nvPr/>
        </p:nvSpPr>
        <p:spPr>
          <a:xfrm>
            <a:off x="9027021" y="3983971"/>
            <a:ext cx="388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28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567BA28-92CD-E469-93A8-E0E7C2C04EAD}"/>
              </a:ext>
            </a:extLst>
          </p:cNvPr>
          <p:cNvSpPr/>
          <p:nvPr/>
        </p:nvSpPr>
        <p:spPr>
          <a:xfrm>
            <a:off x="9415089" y="3617265"/>
            <a:ext cx="526229" cy="1137261"/>
          </a:xfrm>
          <a:prstGeom prst="rect">
            <a:avLst/>
          </a:prstGeom>
          <a:solidFill>
            <a:srgbClr val="858889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8377A05-00C0-A422-8A05-8E54BF501ACA}"/>
              </a:ext>
            </a:extLst>
          </p:cNvPr>
          <p:cNvSpPr/>
          <p:nvPr/>
        </p:nvSpPr>
        <p:spPr>
          <a:xfrm>
            <a:off x="9415086" y="3617266"/>
            <a:ext cx="526229" cy="512545"/>
          </a:xfrm>
          <a:prstGeom prst="rect">
            <a:avLst/>
          </a:prstGeom>
          <a:solidFill>
            <a:srgbClr val="00B0F0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0440EB-5274-78CB-318A-B3B16E4AA37A}"/>
              </a:ext>
            </a:extLst>
          </p:cNvPr>
          <p:cNvSpPr txBox="1"/>
          <p:nvPr/>
        </p:nvSpPr>
        <p:spPr>
          <a:xfrm>
            <a:off x="7564744" y="3636578"/>
            <a:ext cx="14937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ДРК (Речной канал)</a:t>
            </a:r>
          </a:p>
          <a:p>
            <a:endParaRPr lang="ru-RU" sz="1400" dirty="0"/>
          </a:p>
          <a:p>
            <a:r>
              <a:rPr lang="ru-RU" sz="1400" dirty="0"/>
              <a:t>БТП (Болото)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5E75BF-02FF-8135-B311-8E32F0BB1197}"/>
              </a:ext>
            </a:extLst>
          </p:cNvPr>
          <p:cNvSpPr txBox="1"/>
          <p:nvPr/>
        </p:nvSpPr>
        <p:spPr>
          <a:xfrm>
            <a:off x="9274322" y="4887049"/>
            <a:ext cx="19564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Модель           Фото         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6C4DB812-5C1F-44C1-A0A1-2B8E59F03BB1}"/>
              </a:ext>
            </a:extLst>
          </p:cNvPr>
          <p:cNvCxnSpPr/>
          <p:nvPr/>
        </p:nvCxnSpPr>
        <p:spPr>
          <a:xfrm>
            <a:off x="7532086" y="2059510"/>
            <a:ext cx="4172665" cy="0"/>
          </a:xfrm>
          <a:prstGeom prst="line">
            <a:avLst/>
          </a:prstGeom>
          <a:ln>
            <a:solidFill>
              <a:srgbClr val="006D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91E9C11B-5500-39F9-F0DE-757EC6F4D1F9}"/>
              </a:ext>
            </a:extLst>
          </p:cNvPr>
          <p:cNvCxnSpPr>
            <a:cxnSpLocks/>
          </p:cNvCxnSpPr>
          <p:nvPr/>
        </p:nvCxnSpPr>
        <p:spPr>
          <a:xfrm>
            <a:off x="7532086" y="3506147"/>
            <a:ext cx="4232446" cy="0"/>
          </a:xfrm>
          <a:prstGeom prst="line">
            <a:avLst/>
          </a:prstGeom>
          <a:ln>
            <a:solidFill>
              <a:srgbClr val="006D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3882D825-8FA0-3743-5C56-9A37139AD465}"/>
              </a:ext>
            </a:extLst>
          </p:cNvPr>
          <p:cNvCxnSpPr/>
          <p:nvPr/>
        </p:nvCxnSpPr>
        <p:spPr>
          <a:xfrm>
            <a:off x="7520478" y="5194826"/>
            <a:ext cx="4172665" cy="0"/>
          </a:xfrm>
          <a:prstGeom prst="line">
            <a:avLst/>
          </a:prstGeom>
          <a:ln>
            <a:solidFill>
              <a:srgbClr val="006D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3C92B097-1528-743E-46A3-7BC7357A1AEA}"/>
              </a:ext>
            </a:extLst>
          </p:cNvPr>
          <p:cNvSpPr txBox="1"/>
          <p:nvPr/>
        </p:nvSpPr>
        <p:spPr>
          <a:xfrm>
            <a:off x="7499429" y="5284041"/>
            <a:ext cx="36388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Фациальная карта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Направление сноса материала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400" dirty="0"/>
              <a:t>Обозначение перспективных зон </a:t>
            </a:r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7635" y="179318"/>
            <a:ext cx="11024393" cy="695145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89BBD41F-D800-3AAB-1AB8-1D3B2D40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3619433" cy="171157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FD2C73-D876-9821-944F-8359B6DE5689}"/>
              </a:ext>
            </a:extLst>
          </p:cNvPr>
          <p:cNvSpPr txBox="1"/>
          <p:nvPr/>
        </p:nvSpPr>
        <p:spPr>
          <a:xfrm>
            <a:off x="6032254" y="3415197"/>
            <a:ext cx="57097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Незакономерное распределение фильтрационно-емкостных свойств горной породы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7C4FF-A874-87D9-4039-892860E69B65}"/>
              </a:ext>
            </a:extLst>
          </p:cNvPr>
          <p:cNvSpPr txBox="1"/>
          <p:nvPr/>
        </p:nvSpPr>
        <p:spPr>
          <a:xfrm>
            <a:off x="6217708" y="4311517"/>
            <a:ext cx="54760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Неэффективность гидродинамических моделей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851ECF-28AE-C08F-B123-688CECEC1108}"/>
              </a:ext>
            </a:extLst>
          </p:cNvPr>
          <p:cNvSpPr txBox="1"/>
          <p:nvPr/>
        </p:nvSpPr>
        <p:spPr>
          <a:xfrm>
            <a:off x="6046332" y="4627159"/>
            <a:ext cx="57166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Высокие риски бурение скважин в зону </a:t>
            </a:r>
            <a:r>
              <a:rPr lang="ru-RU" sz="1600" dirty="0" err="1">
                <a:ln w="0"/>
              </a:rPr>
              <a:t>неколлекторов</a:t>
            </a:r>
            <a:endParaRPr lang="ru-RU" sz="1600" dirty="0">
              <a:ln w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60B2B774-FE5E-46C4-F60D-49D3CE6C21C7}"/>
              </a:ext>
            </a:extLst>
          </p:cNvPr>
          <p:cNvCxnSpPr>
            <a:cxnSpLocks/>
          </p:cNvCxnSpPr>
          <p:nvPr/>
        </p:nvCxnSpPr>
        <p:spPr>
          <a:xfrm>
            <a:off x="8897765" y="1620179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249F62C-9FBB-CD41-5B92-AD7EF4D411C2}"/>
              </a:ext>
            </a:extLst>
          </p:cNvPr>
          <p:cNvSpPr txBox="1"/>
          <p:nvPr/>
        </p:nvSpPr>
        <p:spPr>
          <a:xfrm>
            <a:off x="6779584" y="1853707"/>
            <a:ext cx="4352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n w="0"/>
              </a:rPr>
              <a:t>Неоднороность</a:t>
            </a:r>
            <a:r>
              <a:rPr lang="ru-RU" sz="1600" dirty="0">
                <a:ln w="0"/>
              </a:rPr>
              <a:t> литологического состава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1C19CD-A017-9A15-DBBA-BCF8A51B7206}"/>
              </a:ext>
            </a:extLst>
          </p:cNvPr>
          <p:cNvSpPr txBox="1"/>
          <p:nvPr/>
        </p:nvSpPr>
        <p:spPr>
          <a:xfrm>
            <a:off x="6444743" y="799099"/>
            <a:ext cx="4920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Переходные условия осадконакопления свиты с </a:t>
            </a:r>
            <a:r>
              <a:rPr lang="ru-RU" sz="1600" b="1" dirty="0">
                <a:ln w="0"/>
              </a:rPr>
              <a:t>частой сменой фациальных обстановок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2C27E6-AA8A-A63B-17E5-E3DDDA5A5897}"/>
              </a:ext>
            </a:extLst>
          </p:cNvPr>
          <p:cNvSpPr txBox="1"/>
          <p:nvPr/>
        </p:nvSpPr>
        <p:spPr>
          <a:xfrm>
            <a:off x="6797101" y="3056059"/>
            <a:ext cx="4215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ln w="0"/>
              </a:rPr>
              <a:t>Изменчивать</a:t>
            </a:r>
            <a:r>
              <a:rPr lang="ru-RU" sz="1600" dirty="0">
                <a:ln w="0"/>
              </a:rPr>
              <a:t> эффективных толщин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661302-E795-C4EF-D71B-4BC1E9331EC6}"/>
              </a:ext>
            </a:extLst>
          </p:cNvPr>
          <p:cNvSpPr txBox="1"/>
          <p:nvPr/>
        </p:nvSpPr>
        <p:spPr>
          <a:xfrm>
            <a:off x="7068120" y="2668705"/>
            <a:ext cx="35359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Вариативность уровня ВНК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A26937-2BCA-09D7-D528-52199F574A90}"/>
              </a:ext>
            </a:extLst>
          </p:cNvPr>
          <p:cNvSpPr txBox="1"/>
          <p:nvPr/>
        </p:nvSpPr>
        <p:spPr>
          <a:xfrm>
            <a:off x="6261198" y="5166787"/>
            <a:ext cx="5225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rgbClr val="70AD47"/>
                </a:solidFill>
              </a:rPr>
              <a:t>Осложнение процесса геометризации залежи и моделирования отложений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42ACD3B-BC93-6483-260C-05C6BF9D53DB}"/>
              </a:ext>
            </a:extLst>
          </p:cNvPr>
          <p:cNvCxnSpPr>
            <a:cxnSpLocks/>
          </p:cNvCxnSpPr>
          <p:nvPr/>
        </p:nvCxnSpPr>
        <p:spPr>
          <a:xfrm>
            <a:off x="8873908" y="2419872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B6F89E24-3DFA-3251-3480-DDE726A5F9A4}"/>
              </a:ext>
            </a:extLst>
          </p:cNvPr>
          <p:cNvCxnSpPr>
            <a:cxnSpLocks/>
          </p:cNvCxnSpPr>
          <p:nvPr/>
        </p:nvCxnSpPr>
        <p:spPr>
          <a:xfrm>
            <a:off x="8889279" y="3999972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14920A6-B634-76C1-8210-6983CC224F7D}"/>
              </a:ext>
            </a:extLst>
          </p:cNvPr>
          <p:cNvSpPr/>
          <p:nvPr/>
        </p:nvSpPr>
        <p:spPr>
          <a:xfrm>
            <a:off x="548434" y="4551825"/>
            <a:ext cx="4578597" cy="1475754"/>
          </a:xfrm>
          <a:prstGeom prst="rect">
            <a:avLst/>
          </a:prstGeom>
          <a:solidFill>
            <a:srgbClr val="E6E6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84A9F14-F330-070A-F982-BE63B77FE8B1}"/>
              </a:ext>
            </a:extLst>
          </p:cNvPr>
          <p:cNvSpPr/>
          <p:nvPr/>
        </p:nvSpPr>
        <p:spPr>
          <a:xfrm>
            <a:off x="544382" y="2867306"/>
            <a:ext cx="4578597" cy="1426412"/>
          </a:xfrm>
          <a:prstGeom prst="rect">
            <a:avLst/>
          </a:prstGeom>
          <a:solidFill>
            <a:srgbClr val="E6E6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1D1521D-C163-8C85-AF25-D58D49D4F6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8" t="6880" r="6122" b="4649"/>
          <a:stretch/>
        </p:blipFill>
        <p:spPr>
          <a:xfrm>
            <a:off x="562162" y="3351066"/>
            <a:ext cx="4543035" cy="92466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52AA013-CF2F-5EEB-20CB-5EC988F0CE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4" t="6273" r="6132" b="18626"/>
          <a:stretch/>
        </p:blipFill>
        <p:spPr>
          <a:xfrm>
            <a:off x="566215" y="5039589"/>
            <a:ext cx="4543035" cy="96822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DD495D3-E4E1-0B95-513F-B1333DE277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28" y="2936661"/>
            <a:ext cx="461889" cy="46188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239E03D-B47A-4E59-FD04-29C3416DD6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74" y="2910828"/>
            <a:ext cx="461889" cy="46188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65F25D0-FDDB-5BD9-59C1-ED7F59900C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32" y="2910828"/>
            <a:ext cx="461889" cy="461889"/>
          </a:xfrm>
          <a:prstGeom prst="rect">
            <a:avLst/>
          </a:prstGeom>
        </p:spPr>
      </p:pic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22ED5B56-77E2-78BE-67E9-137C33E2AB38}"/>
              </a:ext>
            </a:extLst>
          </p:cNvPr>
          <p:cNvSpPr/>
          <p:nvPr/>
        </p:nvSpPr>
        <p:spPr>
          <a:xfrm>
            <a:off x="1418505" y="3374435"/>
            <a:ext cx="115749" cy="915185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760826F3-63B5-8D08-A45D-9BD71ECE04D1}"/>
              </a:ext>
            </a:extLst>
          </p:cNvPr>
          <p:cNvSpPr/>
          <p:nvPr/>
        </p:nvSpPr>
        <p:spPr>
          <a:xfrm>
            <a:off x="2799362" y="3362693"/>
            <a:ext cx="122796" cy="926927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4C16BED-A5EE-CD1C-FA33-11752938EAE8}"/>
              </a:ext>
            </a:extLst>
          </p:cNvPr>
          <p:cNvSpPr/>
          <p:nvPr/>
        </p:nvSpPr>
        <p:spPr>
          <a:xfrm>
            <a:off x="4170109" y="3351065"/>
            <a:ext cx="122796" cy="938555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301B3432-EEBD-03C2-B294-A3EA2BD624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48" t="6274" r="74343" b="12420"/>
          <a:stretch/>
        </p:blipFill>
        <p:spPr>
          <a:xfrm>
            <a:off x="1475736" y="1554599"/>
            <a:ext cx="100737" cy="110793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8C2554C-D3D3-F608-3A86-DB1B54454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11" t="6274" r="48155" b="12420"/>
          <a:stretch/>
        </p:blipFill>
        <p:spPr>
          <a:xfrm>
            <a:off x="2837733" y="1594853"/>
            <a:ext cx="124348" cy="110793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DA5792C-A604-C0BF-8037-E8ACAA13F0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113" t="6274" r="22077" b="12420"/>
          <a:stretch/>
        </p:blipFill>
        <p:spPr>
          <a:xfrm>
            <a:off x="4181139" y="1610149"/>
            <a:ext cx="100737" cy="110793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78F0A58-136E-08AD-BF72-A10974B2C7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51" y="864175"/>
            <a:ext cx="661199" cy="66119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EA5B00D-7274-DC24-79E4-C98AC3122B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307" y="863238"/>
            <a:ext cx="661199" cy="66119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5B92FD2-E395-5213-9636-C3C76A668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522" y="861918"/>
            <a:ext cx="661199" cy="661199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98DF5D7-6BE2-737E-2B12-9DAB3595E1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19" y="4625185"/>
            <a:ext cx="461889" cy="46188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716EAD13-F915-2AC7-F1AB-05D4961F7A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865" y="4599352"/>
            <a:ext cx="461889" cy="461889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169E5F3C-DF12-1731-3B72-5266AE4383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1739" l="10000" r="90000">
                        <a14:foregroundMark x1="45543" y1="16196" x2="45543" y2="16196"/>
                        <a14:foregroundMark x1="41522" y1="5543" x2="41522" y2="5543"/>
                        <a14:foregroundMark x1="48043" y1="91739" x2="48043" y2="91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623" y="4599352"/>
            <a:ext cx="461889" cy="461889"/>
          </a:xfrm>
          <a:prstGeom prst="rect">
            <a:avLst/>
          </a:prstGeom>
        </p:spPr>
      </p:pic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id="{E31B98BE-30D1-2627-CBBE-70C8B9F352F9}"/>
              </a:ext>
            </a:extLst>
          </p:cNvPr>
          <p:cNvSpPr/>
          <p:nvPr/>
        </p:nvSpPr>
        <p:spPr>
          <a:xfrm>
            <a:off x="1409496" y="5062959"/>
            <a:ext cx="115749" cy="915185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id="{9B2C1BFD-B38F-DC79-D872-8E6F36E7639D}"/>
              </a:ext>
            </a:extLst>
          </p:cNvPr>
          <p:cNvSpPr/>
          <p:nvPr/>
        </p:nvSpPr>
        <p:spPr>
          <a:xfrm>
            <a:off x="2790353" y="5051217"/>
            <a:ext cx="122796" cy="926927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id="{0A49447D-0545-6EC4-A21E-546C9E0B63A2}"/>
              </a:ext>
            </a:extLst>
          </p:cNvPr>
          <p:cNvSpPr/>
          <p:nvPr/>
        </p:nvSpPr>
        <p:spPr>
          <a:xfrm>
            <a:off x="4161100" y="5039589"/>
            <a:ext cx="122796" cy="938555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671BF84-9F1C-2FB6-64BD-3BBDD9A229D7}"/>
              </a:ext>
            </a:extLst>
          </p:cNvPr>
          <p:cNvSpPr txBox="1"/>
          <p:nvPr/>
        </p:nvSpPr>
        <p:spPr>
          <a:xfrm>
            <a:off x="566215" y="2847562"/>
            <a:ext cx="295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n w="0"/>
              </a:rPr>
              <a:t>1</a:t>
            </a:r>
            <a:endParaRPr lang="ru-RU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4503CDF-89B3-DB86-9D4B-5F604540D48B}"/>
              </a:ext>
            </a:extLst>
          </p:cNvPr>
          <p:cNvSpPr txBox="1"/>
          <p:nvPr/>
        </p:nvSpPr>
        <p:spPr>
          <a:xfrm>
            <a:off x="566215" y="4523456"/>
            <a:ext cx="295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n w="0"/>
              </a:rPr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E3118ABB-B177-4193-D1D3-7CCF5472D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994882-9636-C2A3-E870-4F019374AA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57" b="2596"/>
          <a:stretch/>
        </p:blipFill>
        <p:spPr>
          <a:xfrm>
            <a:off x="8562655" y="2133341"/>
            <a:ext cx="3368895" cy="3403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D19CF8-9E5D-8BA8-8FC2-57B83D735B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95" r="12351" b="23821"/>
          <a:stretch/>
        </p:blipFill>
        <p:spPr>
          <a:xfrm>
            <a:off x="6512900" y="402577"/>
            <a:ext cx="946151" cy="27464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483CBC-940C-9E8E-7A2E-FF2C9F1A47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6" t="9" r="50374" b="9301"/>
          <a:stretch/>
        </p:blipFill>
        <p:spPr>
          <a:xfrm>
            <a:off x="5700283" y="3691518"/>
            <a:ext cx="1929878" cy="244404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97EB7BE-89FD-DB00-40B8-8C931EA5C716}"/>
              </a:ext>
            </a:extLst>
          </p:cNvPr>
          <p:cNvSpPr/>
          <p:nvPr/>
        </p:nvSpPr>
        <p:spPr>
          <a:xfrm>
            <a:off x="6265019" y="3835141"/>
            <a:ext cx="363727" cy="22362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714D36-626B-A62C-A8EB-17D38D6C68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422" b="23821"/>
          <a:stretch/>
        </p:blipFill>
        <p:spPr>
          <a:xfrm>
            <a:off x="5798689" y="402578"/>
            <a:ext cx="752043" cy="274644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D712283-4DF0-9261-54AD-AD35D9F5BB51}"/>
              </a:ext>
            </a:extLst>
          </p:cNvPr>
          <p:cNvSpPr/>
          <p:nvPr/>
        </p:nvSpPr>
        <p:spPr>
          <a:xfrm>
            <a:off x="5798688" y="1805923"/>
            <a:ext cx="1660363" cy="1710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B8FB44-C22C-A934-7768-0B45A615CEA1}"/>
              </a:ext>
            </a:extLst>
          </p:cNvPr>
          <p:cNvSpPr txBox="1"/>
          <p:nvPr/>
        </p:nvSpPr>
        <p:spPr>
          <a:xfrm>
            <a:off x="4518523" y="645658"/>
            <a:ext cx="2752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spc="200" dirty="0"/>
              <a:t>литология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3F7123-9A02-7F7C-28EE-007716727708}"/>
              </a:ext>
            </a:extLst>
          </p:cNvPr>
          <p:cNvSpPr txBox="1"/>
          <p:nvPr/>
        </p:nvSpPr>
        <p:spPr>
          <a:xfrm>
            <a:off x="4450121" y="3771915"/>
            <a:ext cx="412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spc="200" dirty="0"/>
              <a:t>текстура</a:t>
            </a:r>
          </a:p>
        </p:txBody>
      </p:sp>
      <p:sp>
        <p:nvSpPr>
          <p:cNvPr id="17" name="Правая фигурная скобка 16">
            <a:extLst>
              <a:ext uri="{FF2B5EF4-FFF2-40B4-BE49-F238E27FC236}">
                <a16:creationId xmlns:a16="http://schemas.microsoft.com/office/drawing/2014/main" id="{FBEBFAF7-FE1F-3376-87BE-B40D11D5E74B}"/>
              </a:ext>
            </a:extLst>
          </p:cNvPr>
          <p:cNvSpPr/>
          <p:nvPr/>
        </p:nvSpPr>
        <p:spPr>
          <a:xfrm>
            <a:off x="7862843" y="206057"/>
            <a:ext cx="550212" cy="600990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90C63B-2711-FB3F-C70F-3C3B013474E0}"/>
              </a:ext>
            </a:extLst>
          </p:cNvPr>
          <p:cNvSpPr txBox="1"/>
          <p:nvPr/>
        </p:nvSpPr>
        <p:spPr>
          <a:xfrm>
            <a:off x="8562656" y="1202969"/>
            <a:ext cx="33688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spc="200" dirty="0"/>
              <a:t>условия</a:t>
            </a:r>
            <a:r>
              <a:rPr lang="ru-RU" sz="2400" spc="200" dirty="0"/>
              <a:t> </a:t>
            </a:r>
            <a:r>
              <a:rPr lang="ru-RU" sz="1800" spc="200" dirty="0"/>
              <a:t>осадконакопления</a:t>
            </a:r>
            <a:endParaRPr lang="ru-RU" sz="2400" spc="200" dirty="0"/>
          </a:p>
        </p:txBody>
      </p:sp>
      <p:sp>
        <p:nvSpPr>
          <p:cNvPr id="19" name="Заголовок 5">
            <a:extLst>
              <a:ext uri="{FF2B5EF4-FFF2-40B4-BE49-F238E27FC236}">
                <a16:creationId xmlns:a16="http://schemas.microsoft.com/office/drawing/2014/main" id="{5CD0581E-92D5-7928-EEBD-779144EB8B7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396350" cy="6840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3600" kern="0" dirty="0">
                <a:latin typeface="+mn-lt"/>
                <a:ea typeface="Montserrat"/>
                <a:cs typeface="Montserrat"/>
                <a:sym typeface="Montserrat"/>
              </a:rPr>
              <a:t>Что такое</a:t>
            </a:r>
          </a:p>
          <a:p>
            <a:pPr algn="ctr"/>
            <a:endParaRPr lang="ru-RU" sz="3600" kern="0" dirty="0">
              <a:latin typeface="+mn-lt"/>
              <a:ea typeface="Montserrat"/>
              <a:cs typeface="Montserrat"/>
              <a:sym typeface="Montserrat"/>
            </a:endParaRPr>
          </a:p>
          <a:p>
            <a:pPr algn="ctr"/>
            <a:r>
              <a:rPr lang="ru-RU" sz="3600" kern="0" dirty="0"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ru-RU" sz="4000" u="sng" kern="0" cap="all" dirty="0">
                <a:solidFill>
                  <a:srgbClr val="9F70AD"/>
                </a:solidFill>
                <a:latin typeface="+mn-lt"/>
                <a:ea typeface="Montserrat"/>
                <a:cs typeface="Montserrat"/>
                <a:sym typeface="Montserrat"/>
              </a:rPr>
              <a:t>литолого</a:t>
            </a:r>
            <a:r>
              <a:rPr lang="ru-RU" sz="4000" kern="0" cap="all" dirty="0">
                <a:latin typeface="+mn-lt"/>
                <a:ea typeface="Montserrat"/>
                <a:cs typeface="Montserrat"/>
                <a:sym typeface="Montserrat"/>
              </a:rPr>
              <a:t>-</a:t>
            </a:r>
          </a:p>
          <a:p>
            <a:pPr algn="ctr"/>
            <a:endParaRPr lang="ru-RU" sz="4000" kern="0" cap="all" dirty="0">
              <a:latin typeface="+mn-lt"/>
              <a:ea typeface="Montserrat"/>
              <a:cs typeface="Montserrat"/>
              <a:sym typeface="Montserrat"/>
            </a:endParaRPr>
          </a:p>
          <a:p>
            <a:pPr algn="ctr"/>
            <a:endParaRPr lang="ru-RU" sz="4000" kern="0" cap="all" dirty="0">
              <a:latin typeface="+mn-lt"/>
              <a:ea typeface="Montserrat"/>
              <a:cs typeface="Montserrat"/>
              <a:sym typeface="Montserrat"/>
            </a:endParaRPr>
          </a:p>
          <a:p>
            <a:pPr algn="ctr"/>
            <a:endParaRPr lang="ru-RU" sz="4000" kern="0" cap="all" dirty="0">
              <a:solidFill>
                <a:srgbClr val="70AD47"/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algn="ctr"/>
            <a:endParaRPr lang="ru-RU" sz="4000" kern="0" cap="all" dirty="0">
              <a:solidFill>
                <a:srgbClr val="70AD47"/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algn="ctr"/>
            <a:r>
              <a:rPr lang="ru-RU" sz="4000" u="sng" kern="0" cap="all" dirty="0">
                <a:solidFill>
                  <a:srgbClr val="70AD47"/>
                </a:solidFill>
                <a:latin typeface="+mn-lt"/>
                <a:ea typeface="Montserrat"/>
                <a:cs typeface="Montserrat"/>
                <a:sym typeface="Montserrat"/>
              </a:rPr>
              <a:t>фациальный</a:t>
            </a:r>
            <a:r>
              <a:rPr lang="ru-RU" sz="4000" kern="0" dirty="0">
                <a:latin typeface="+mn-lt"/>
                <a:ea typeface="Montserrat"/>
                <a:cs typeface="Montserrat"/>
                <a:sym typeface="Montserrat"/>
              </a:rPr>
              <a:t> </a:t>
            </a:r>
          </a:p>
          <a:p>
            <a:pPr algn="ctr"/>
            <a:endParaRPr lang="ru-RU" sz="3600" kern="0" dirty="0">
              <a:latin typeface="+mn-lt"/>
              <a:ea typeface="Montserrat"/>
              <a:cs typeface="Montserrat"/>
              <a:sym typeface="Montserrat"/>
            </a:endParaRPr>
          </a:p>
          <a:p>
            <a:pPr algn="ctr"/>
            <a:r>
              <a:rPr lang="ru-RU" sz="3600" kern="0" dirty="0">
                <a:latin typeface="+mn-lt"/>
                <a:ea typeface="Montserrat"/>
                <a:cs typeface="Montserrat"/>
                <a:sym typeface="Montserrat"/>
              </a:rPr>
              <a:t>анализ?</a:t>
            </a:r>
            <a:endParaRPr lang="ru-RU" sz="3600" dirty="0">
              <a:latin typeface="+mn-lt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BF62D7E1-38E2-82A1-F574-F55C8FB524CE}"/>
              </a:ext>
            </a:extLst>
          </p:cNvPr>
          <p:cNvCxnSpPr>
            <a:cxnSpLocks/>
          </p:cNvCxnSpPr>
          <p:nvPr/>
        </p:nvCxnSpPr>
        <p:spPr>
          <a:xfrm>
            <a:off x="4947920" y="2022913"/>
            <a:ext cx="475964" cy="0"/>
          </a:xfrm>
          <a:prstGeom prst="straightConnector1">
            <a:avLst/>
          </a:prstGeom>
          <a:ln w="28575">
            <a:solidFill>
              <a:srgbClr val="9F70AD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179A820E-298E-0B91-B768-19BCFC0CF177}"/>
              </a:ext>
            </a:extLst>
          </p:cNvPr>
          <p:cNvCxnSpPr>
            <a:cxnSpLocks/>
          </p:cNvCxnSpPr>
          <p:nvPr/>
        </p:nvCxnSpPr>
        <p:spPr>
          <a:xfrm>
            <a:off x="4947920" y="4913540"/>
            <a:ext cx="475963" cy="0"/>
          </a:xfrm>
          <a:prstGeom prst="straightConnector1">
            <a:avLst/>
          </a:prstGeom>
          <a:ln w="28575">
            <a:solidFill>
              <a:srgbClr val="70AD47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87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0AB4CA3A-D9D2-DCBB-E306-F8950778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6E3961-1E37-4AD7-BF08-454009A3D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064" y="3057207"/>
            <a:ext cx="5518329" cy="31040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8851D7-FC63-41DB-81D6-0B2F58547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11" y="3057206"/>
            <a:ext cx="5518330" cy="31040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508A1A-C49F-161E-D68E-B1C4D6CEBF2E}"/>
              </a:ext>
            </a:extLst>
          </p:cNvPr>
          <p:cNvSpPr txBox="1"/>
          <p:nvPr/>
        </p:nvSpPr>
        <p:spPr>
          <a:xfrm>
            <a:off x="450850" y="1118214"/>
            <a:ext cx="116649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indent="-288000">
              <a:buFont typeface="Arial" panose="020B0604020202020204" pitchFamily="34" charset="0"/>
              <a:buChar char="•"/>
            </a:pPr>
            <a:r>
              <a:rPr lang="ru-RU" sz="1800" b="1" dirty="0"/>
              <a:t>Т</a:t>
            </a:r>
            <a:r>
              <a:rPr lang="en-US" sz="1800" b="1" dirty="0"/>
              <a:t>AM</a:t>
            </a:r>
            <a:r>
              <a:rPr lang="ru-RU" sz="1800" dirty="0"/>
              <a:t> (разрабатывающие компании) </a:t>
            </a:r>
            <a:r>
              <a:rPr lang="ru-RU" sz="1600" dirty="0"/>
              <a:t>………………………………………………………………………………………………………… </a:t>
            </a:r>
            <a:r>
              <a:rPr lang="ru-RU" sz="4000" dirty="0">
                <a:solidFill>
                  <a:srgbClr val="9F70AD"/>
                </a:solidFill>
              </a:rPr>
              <a:t>1222</a:t>
            </a:r>
            <a:r>
              <a:rPr lang="ru-RU" sz="3200" dirty="0"/>
              <a:t> 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en-US" sz="1800" b="1" dirty="0"/>
              <a:t>SAM</a:t>
            </a:r>
            <a:r>
              <a:rPr lang="en-US" sz="1800" dirty="0"/>
              <a:t> </a:t>
            </a:r>
            <a:r>
              <a:rPr lang="ru-RU" sz="1800" dirty="0"/>
              <a:t>(разрабатывающие компании в России) </a:t>
            </a:r>
            <a:r>
              <a:rPr lang="ru-RU" sz="1600" dirty="0"/>
              <a:t>…………………………………………………………………………………</a:t>
            </a:r>
            <a:r>
              <a:rPr lang="ru-RU" sz="3200" dirty="0"/>
              <a:t> </a:t>
            </a:r>
            <a:r>
              <a:rPr lang="ru-RU" sz="4000" dirty="0">
                <a:solidFill>
                  <a:srgbClr val="9F70AD"/>
                </a:solidFill>
              </a:rPr>
              <a:t>560</a:t>
            </a:r>
            <a:r>
              <a:rPr lang="ru-RU" sz="3200" dirty="0"/>
              <a:t> 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en-US" sz="1800" b="1" dirty="0"/>
              <a:t>SOM</a:t>
            </a:r>
            <a:r>
              <a:rPr lang="ru-RU" sz="1800" dirty="0"/>
              <a:t> (российские компании, разрабатывающие юрские отложения ЗС) </a:t>
            </a:r>
            <a:r>
              <a:rPr lang="ru-RU" sz="1600" dirty="0"/>
              <a:t>………………….  </a:t>
            </a:r>
            <a:r>
              <a:rPr lang="ru-RU" sz="4000" dirty="0">
                <a:solidFill>
                  <a:srgbClr val="9F70AD"/>
                </a:solidFill>
              </a:rPr>
              <a:t>220</a:t>
            </a:r>
            <a:endParaRPr lang="ru-RU" sz="1600" dirty="0">
              <a:solidFill>
                <a:srgbClr val="9F70AD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B3A52D-E6CC-79E9-41E3-939FD9EDD026}"/>
              </a:ext>
            </a:extLst>
          </p:cNvPr>
          <p:cNvSpPr txBox="1"/>
          <p:nvPr/>
        </p:nvSpPr>
        <p:spPr>
          <a:xfrm>
            <a:off x="9766300" y="417841"/>
            <a:ext cx="2349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Траты на покупку лицензий на ПО в год, </a:t>
            </a:r>
            <a:r>
              <a:rPr lang="ru-RU" sz="1600" dirty="0">
                <a:solidFill>
                  <a:srgbClr val="9F70AD"/>
                </a:solidFill>
              </a:rPr>
              <a:t>млн</a:t>
            </a:r>
          </a:p>
        </p:txBody>
      </p:sp>
      <p:sp>
        <p:nvSpPr>
          <p:cNvPr id="13" name="Заголовок 5">
            <a:extLst>
              <a:ext uri="{FF2B5EF4-FFF2-40B4-BE49-F238E27FC236}">
                <a16:creationId xmlns:a16="http://schemas.microsoft.com/office/drawing/2014/main" id="{5235A396-0C58-7F81-C983-17077528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344" y="141003"/>
            <a:ext cx="11024393" cy="809769"/>
          </a:xfrm>
        </p:spPr>
        <p:txBody>
          <a:bodyPr>
            <a:noAutofit/>
          </a:bodyPr>
          <a:lstStyle/>
          <a:p>
            <a:r>
              <a:rPr lang="ru-RU" sz="2800" dirty="0">
                <a:latin typeface="+mn-lt"/>
                <a:ea typeface="Montserrat"/>
                <a:cs typeface="Montserrat"/>
                <a:sym typeface="Montserrat"/>
              </a:rPr>
              <a:t>Трудности на бирже труда</a:t>
            </a: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2229" y="156107"/>
            <a:ext cx="2910021" cy="1031079"/>
          </a:xfrm>
        </p:spPr>
        <p:txBody>
          <a:bodyPr>
            <a:normAutofit/>
          </a:bodyPr>
          <a:lstStyle/>
          <a:p>
            <a:r>
              <a:rPr lang="ru-RU" sz="3200" kern="0" dirty="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924B0AC1-5CFD-1906-6628-F969FC9C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399843" cy="738874"/>
          </a:xfrm>
        </p:spPr>
        <p:txBody>
          <a:bodyPr/>
          <a:lstStyle/>
          <a:p>
            <a:r>
              <a:rPr lang="en-US" dirty="0"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/ </a:t>
            </a:r>
            <a:r>
              <a:rPr lang="ru-RU" dirty="0"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Программа автоматизации фациального анализа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6C29E2-4BDB-8317-F905-5F3BCDBC6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449" y="1192766"/>
            <a:ext cx="595762" cy="3430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3F971A-A1ED-8C1A-AFE6-AD51FF5BB02B}"/>
              </a:ext>
            </a:extLst>
          </p:cNvPr>
          <p:cNvSpPr txBox="1"/>
          <p:nvPr/>
        </p:nvSpPr>
        <p:spPr>
          <a:xfrm>
            <a:off x="6342506" y="1597314"/>
            <a:ext cx="1412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tNavigator</a:t>
            </a:r>
            <a:endParaRPr lang="ru-RU" sz="16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1B5FFE-90D8-862A-EB77-6268D2052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332" y="1117216"/>
            <a:ext cx="443059" cy="4250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972742-5475-DD64-6E83-CCDD455653BF}"/>
              </a:ext>
            </a:extLst>
          </p:cNvPr>
          <p:cNvSpPr txBox="1"/>
          <p:nvPr/>
        </p:nvSpPr>
        <p:spPr>
          <a:xfrm>
            <a:off x="8469140" y="1619520"/>
            <a:ext cx="1455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ГеоПоиск</a:t>
            </a:r>
            <a:endParaRPr lang="ru-RU" sz="16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D1E038-8BDC-3EB5-3BE5-711D7BA9A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83428" y="1016343"/>
            <a:ext cx="838317" cy="7144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683F1B1-617C-1344-3B99-F1DE8386ADD9}"/>
              </a:ext>
            </a:extLst>
          </p:cNvPr>
          <p:cNvSpPr txBox="1"/>
          <p:nvPr/>
        </p:nvSpPr>
        <p:spPr>
          <a:xfrm>
            <a:off x="10415224" y="1610235"/>
            <a:ext cx="19207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Isoline GIS</a:t>
            </a:r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A874BC-CCF9-97A2-05D3-8DD32DF28227}"/>
              </a:ext>
            </a:extLst>
          </p:cNvPr>
          <p:cNvSpPr txBox="1"/>
          <p:nvPr/>
        </p:nvSpPr>
        <p:spPr>
          <a:xfrm>
            <a:off x="510339" y="5316392"/>
            <a:ext cx="253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3Д моделирование месторождений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A735DC-5C84-9732-CFFC-EED76E6744BB}"/>
              </a:ext>
            </a:extLst>
          </p:cNvPr>
          <p:cNvSpPr txBox="1"/>
          <p:nvPr/>
        </p:nvSpPr>
        <p:spPr>
          <a:xfrm>
            <a:off x="522229" y="2200555"/>
            <a:ext cx="2508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Анализ керна по фото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640E7D-B911-F266-8D2A-7BBC2C8FB6E3}"/>
              </a:ext>
            </a:extLst>
          </p:cNvPr>
          <p:cNvSpPr txBox="1"/>
          <p:nvPr/>
        </p:nvSpPr>
        <p:spPr>
          <a:xfrm>
            <a:off x="474577" y="3166924"/>
            <a:ext cx="2654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77800" algn="l"/>
              </a:tabLst>
            </a:pPr>
            <a:r>
              <a:rPr lang="ru-RU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Анализ данных ГИС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CCA588-7F32-99C8-94E1-3A1D9A8D3ABE}"/>
              </a:ext>
            </a:extLst>
          </p:cNvPr>
          <p:cNvSpPr txBox="1"/>
          <p:nvPr/>
        </p:nvSpPr>
        <p:spPr>
          <a:xfrm>
            <a:off x="362548" y="3674869"/>
            <a:ext cx="2910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Отбивка </a:t>
            </a:r>
            <a:r>
              <a:rPr lang="ru-RU" sz="16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литогенетических</a:t>
            </a:r>
            <a:r>
              <a:rPr lang="ru-RU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 типов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6BA156-8200-D296-8317-4C414781AF00}"/>
              </a:ext>
            </a:extLst>
          </p:cNvPr>
          <p:cNvSpPr txBox="1"/>
          <p:nvPr/>
        </p:nvSpPr>
        <p:spPr>
          <a:xfrm>
            <a:off x="494824" y="4406627"/>
            <a:ext cx="2654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Построение фациальных карт</a:t>
            </a:r>
          </a:p>
        </p:txBody>
      </p:sp>
      <p:pic>
        <p:nvPicPr>
          <p:cNvPr id="19" name="Рисунок 18" descr="Маркеры-галочки">
            <a:extLst>
              <a:ext uri="{FF2B5EF4-FFF2-40B4-BE49-F238E27FC236}">
                <a16:creationId xmlns:a16="http://schemas.microsoft.com/office/drawing/2014/main" id="{24851283-CCDD-A3D0-B19C-11446FC68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5726" y="3058252"/>
            <a:ext cx="524935" cy="524935"/>
          </a:xfrm>
          <a:prstGeom prst="rect">
            <a:avLst/>
          </a:prstGeom>
        </p:spPr>
      </p:pic>
      <p:pic>
        <p:nvPicPr>
          <p:cNvPr id="20" name="Рисунок 19" descr="Закрыть">
            <a:extLst>
              <a:ext uri="{FF2B5EF4-FFF2-40B4-BE49-F238E27FC236}">
                <a16:creationId xmlns:a16="http://schemas.microsoft.com/office/drawing/2014/main" id="{AED8F951-206E-E9C6-2046-55D36A9212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1032" y="3758045"/>
            <a:ext cx="524957" cy="524957"/>
          </a:xfrm>
          <a:prstGeom prst="rect">
            <a:avLst/>
          </a:prstGeom>
        </p:spPr>
      </p:pic>
      <p:pic>
        <p:nvPicPr>
          <p:cNvPr id="21" name="Рисунок 20" descr="Маркеры-галочки">
            <a:extLst>
              <a:ext uri="{FF2B5EF4-FFF2-40B4-BE49-F238E27FC236}">
                <a16:creationId xmlns:a16="http://schemas.microsoft.com/office/drawing/2014/main" id="{7C79444D-4BE3-FC37-EC13-369C6C0A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5726" y="3779213"/>
            <a:ext cx="524935" cy="524935"/>
          </a:xfrm>
          <a:prstGeom prst="rect">
            <a:avLst/>
          </a:prstGeom>
        </p:spPr>
      </p:pic>
      <p:pic>
        <p:nvPicPr>
          <p:cNvPr id="22" name="Рисунок 21" descr="Маркеры-галочки">
            <a:extLst>
              <a:ext uri="{FF2B5EF4-FFF2-40B4-BE49-F238E27FC236}">
                <a16:creationId xmlns:a16="http://schemas.microsoft.com/office/drawing/2014/main" id="{D2B5270A-3CF5-7B26-91E9-D3B9336C70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19712" y="5426207"/>
            <a:ext cx="524935" cy="524935"/>
          </a:xfrm>
          <a:prstGeom prst="rect">
            <a:avLst/>
          </a:prstGeom>
        </p:spPr>
      </p:pic>
      <p:pic>
        <p:nvPicPr>
          <p:cNvPr id="23" name="Рисунок 22" descr="Маркеры-галочки">
            <a:extLst>
              <a:ext uri="{FF2B5EF4-FFF2-40B4-BE49-F238E27FC236}">
                <a16:creationId xmlns:a16="http://schemas.microsoft.com/office/drawing/2014/main" id="{0516991A-DCBA-CF15-87FB-F4C44C590D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5726" y="4500174"/>
            <a:ext cx="524935" cy="524935"/>
          </a:xfrm>
          <a:prstGeom prst="rect">
            <a:avLst/>
          </a:prstGeom>
        </p:spPr>
      </p:pic>
      <p:pic>
        <p:nvPicPr>
          <p:cNvPr id="24" name="Рисунок 23" descr="Маркеры-галочки">
            <a:extLst>
              <a:ext uri="{FF2B5EF4-FFF2-40B4-BE49-F238E27FC236}">
                <a16:creationId xmlns:a16="http://schemas.microsoft.com/office/drawing/2014/main" id="{E838BEEE-6E1A-85E0-E313-1338162A3B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72497" y="4500151"/>
            <a:ext cx="524957" cy="524957"/>
          </a:xfrm>
          <a:prstGeom prst="rect">
            <a:avLst/>
          </a:prstGeom>
        </p:spPr>
      </p:pic>
      <p:pic>
        <p:nvPicPr>
          <p:cNvPr id="25" name="Рисунок 24" descr="Маркеры-галочки">
            <a:extLst>
              <a:ext uri="{FF2B5EF4-FFF2-40B4-BE49-F238E27FC236}">
                <a16:creationId xmlns:a16="http://schemas.microsoft.com/office/drawing/2014/main" id="{B94209BA-FE2B-104A-C938-BCA1B8D41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87720" y="3752023"/>
            <a:ext cx="524935" cy="524935"/>
          </a:xfrm>
          <a:prstGeom prst="rect">
            <a:avLst/>
          </a:prstGeom>
        </p:spPr>
      </p:pic>
      <p:pic>
        <p:nvPicPr>
          <p:cNvPr id="26" name="Рисунок 25" descr="Маркеры-галочки">
            <a:extLst>
              <a:ext uri="{FF2B5EF4-FFF2-40B4-BE49-F238E27FC236}">
                <a16:creationId xmlns:a16="http://schemas.microsoft.com/office/drawing/2014/main" id="{335D6C53-A828-9870-E6C3-1E7B70C3B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87720" y="3052184"/>
            <a:ext cx="524935" cy="524935"/>
          </a:xfrm>
          <a:prstGeom prst="rect">
            <a:avLst/>
          </a:prstGeom>
        </p:spPr>
      </p:pic>
      <p:pic>
        <p:nvPicPr>
          <p:cNvPr id="27" name="Рисунок 26" descr="Закрыть">
            <a:extLst>
              <a:ext uri="{FF2B5EF4-FFF2-40B4-BE49-F238E27FC236}">
                <a16:creationId xmlns:a16="http://schemas.microsoft.com/office/drawing/2014/main" id="{C5485D65-FC8D-FE01-5557-F7D287A4C9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1032" y="3052184"/>
            <a:ext cx="524957" cy="524957"/>
          </a:xfrm>
          <a:prstGeom prst="rect">
            <a:avLst/>
          </a:prstGeom>
        </p:spPr>
      </p:pic>
      <p:pic>
        <p:nvPicPr>
          <p:cNvPr id="28" name="Рисунок 27" descr="Закрыть">
            <a:extLst>
              <a:ext uri="{FF2B5EF4-FFF2-40B4-BE49-F238E27FC236}">
                <a16:creationId xmlns:a16="http://schemas.microsoft.com/office/drawing/2014/main" id="{0FD8D5A4-49C9-F85F-D554-849C34A92A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55333" y="5414324"/>
            <a:ext cx="524935" cy="524935"/>
          </a:xfrm>
          <a:prstGeom prst="rect">
            <a:avLst/>
          </a:prstGeom>
        </p:spPr>
      </p:pic>
      <p:pic>
        <p:nvPicPr>
          <p:cNvPr id="29" name="Рисунок 28" descr="Закрыть">
            <a:extLst>
              <a:ext uri="{FF2B5EF4-FFF2-40B4-BE49-F238E27FC236}">
                <a16:creationId xmlns:a16="http://schemas.microsoft.com/office/drawing/2014/main" id="{CB30650E-2E39-F84B-92B8-D529EF1E1F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55332" y="4496408"/>
            <a:ext cx="524935" cy="524935"/>
          </a:xfrm>
          <a:prstGeom prst="rect">
            <a:avLst/>
          </a:prstGeom>
        </p:spPr>
      </p:pic>
      <p:pic>
        <p:nvPicPr>
          <p:cNvPr id="30" name="Рисунок 29" descr="Закрыть">
            <a:extLst>
              <a:ext uri="{FF2B5EF4-FFF2-40B4-BE49-F238E27FC236}">
                <a16:creationId xmlns:a16="http://schemas.microsoft.com/office/drawing/2014/main" id="{6E944808-BF86-8C50-2BFB-7AB5981267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1032" y="5414324"/>
            <a:ext cx="524957" cy="524957"/>
          </a:xfrm>
          <a:prstGeom prst="rect">
            <a:avLst/>
          </a:prstGeom>
        </p:spPr>
      </p:pic>
      <p:pic>
        <p:nvPicPr>
          <p:cNvPr id="31" name="Рисунок 30" descr="Закрыть">
            <a:extLst>
              <a:ext uri="{FF2B5EF4-FFF2-40B4-BE49-F238E27FC236}">
                <a16:creationId xmlns:a16="http://schemas.microsoft.com/office/drawing/2014/main" id="{B6C2FD51-4C42-E159-B837-DB5DFB8FC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05726" y="2236927"/>
            <a:ext cx="524935" cy="524935"/>
          </a:xfrm>
          <a:prstGeom prst="rect">
            <a:avLst/>
          </a:prstGeom>
        </p:spPr>
      </p:pic>
      <p:pic>
        <p:nvPicPr>
          <p:cNvPr id="32" name="Рисунок 31" descr="Закрыть">
            <a:extLst>
              <a:ext uri="{FF2B5EF4-FFF2-40B4-BE49-F238E27FC236}">
                <a16:creationId xmlns:a16="http://schemas.microsoft.com/office/drawing/2014/main" id="{D0A3E759-C964-A1CB-49BD-263795C9B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55334" y="2243605"/>
            <a:ext cx="524935" cy="524935"/>
          </a:xfrm>
          <a:prstGeom prst="rect">
            <a:avLst/>
          </a:prstGeom>
        </p:spPr>
      </p:pic>
      <p:pic>
        <p:nvPicPr>
          <p:cNvPr id="33" name="Рисунок 32" descr="Закрыть">
            <a:extLst>
              <a:ext uri="{FF2B5EF4-FFF2-40B4-BE49-F238E27FC236}">
                <a16:creationId xmlns:a16="http://schemas.microsoft.com/office/drawing/2014/main" id="{C2DF8406-2F1A-0366-674D-0AF6A1C8EE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1032" y="2249651"/>
            <a:ext cx="524957" cy="52495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92502EF-8B0A-7D8E-B416-5628434A5BB6}"/>
              </a:ext>
            </a:extLst>
          </p:cNvPr>
          <p:cNvSpPr txBox="1"/>
          <p:nvPr/>
        </p:nvSpPr>
        <p:spPr>
          <a:xfrm>
            <a:off x="3962193" y="1619330"/>
            <a:ext cx="1607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Наш продукт</a:t>
            </a:r>
          </a:p>
        </p:txBody>
      </p:sp>
      <p:pic>
        <p:nvPicPr>
          <p:cNvPr id="36" name="Рисунок 35" descr="Закрыть">
            <a:extLst>
              <a:ext uri="{FF2B5EF4-FFF2-40B4-BE49-F238E27FC236}">
                <a16:creationId xmlns:a16="http://schemas.microsoft.com/office/drawing/2014/main" id="{69049CC8-22A5-54FA-AD17-BE471CC4D0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59061" y="3048146"/>
            <a:ext cx="524935" cy="524935"/>
          </a:xfrm>
          <a:prstGeom prst="rect">
            <a:avLst/>
          </a:prstGeom>
        </p:spPr>
      </p:pic>
      <p:pic>
        <p:nvPicPr>
          <p:cNvPr id="37" name="Рисунок 36" descr="Маркеры-галочки">
            <a:extLst>
              <a:ext uri="{FF2B5EF4-FFF2-40B4-BE49-F238E27FC236}">
                <a16:creationId xmlns:a16="http://schemas.microsoft.com/office/drawing/2014/main" id="{9D620216-EC30-2EB1-BBC6-42C7D2D0DF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04791" y="3766345"/>
            <a:ext cx="524935" cy="524935"/>
          </a:xfrm>
          <a:prstGeom prst="rect">
            <a:avLst/>
          </a:prstGeom>
        </p:spPr>
      </p:pic>
      <p:pic>
        <p:nvPicPr>
          <p:cNvPr id="38" name="Рисунок 37" descr="Маркеры-галочки">
            <a:extLst>
              <a:ext uri="{FF2B5EF4-FFF2-40B4-BE49-F238E27FC236}">
                <a16:creationId xmlns:a16="http://schemas.microsoft.com/office/drawing/2014/main" id="{71BAE76A-BB26-A9A2-A5C2-F8F4820589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04790" y="4562248"/>
            <a:ext cx="524935" cy="524935"/>
          </a:xfrm>
          <a:prstGeom prst="rect">
            <a:avLst/>
          </a:prstGeom>
        </p:spPr>
      </p:pic>
      <p:pic>
        <p:nvPicPr>
          <p:cNvPr id="39" name="Рисунок 38" descr="Закрыть">
            <a:extLst>
              <a:ext uri="{FF2B5EF4-FFF2-40B4-BE49-F238E27FC236}">
                <a16:creationId xmlns:a16="http://schemas.microsoft.com/office/drawing/2014/main" id="{25EECA55-A647-5904-45C1-75DC80ABED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84091" y="5473711"/>
            <a:ext cx="524935" cy="524935"/>
          </a:xfrm>
          <a:prstGeom prst="rect">
            <a:avLst/>
          </a:prstGeom>
        </p:spPr>
      </p:pic>
      <p:pic>
        <p:nvPicPr>
          <p:cNvPr id="40" name="Рисунок 39" descr="Маркеры-галочки">
            <a:extLst>
              <a:ext uri="{FF2B5EF4-FFF2-40B4-BE49-F238E27FC236}">
                <a16:creationId xmlns:a16="http://schemas.microsoft.com/office/drawing/2014/main" id="{D1B42630-F7D9-A82E-06DA-3ED1A117459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17313" y="527269"/>
            <a:ext cx="253801" cy="255596"/>
          </a:xfrm>
          <a:prstGeom prst="rect">
            <a:avLst/>
          </a:prstGeom>
        </p:spPr>
      </p:pic>
      <p:pic>
        <p:nvPicPr>
          <p:cNvPr id="41" name="Рисунок 40" descr="Закрыть">
            <a:extLst>
              <a:ext uri="{FF2B5EF4-FFF2-40B4-BE49-F238E27FC236}">
                <a16:creationId xmlns:a16="http://schemas.microsoft.com/office/drawing/2014/main" id="{CB825A0A-BB5B-EAB7-3FB7-80C204A9F2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17313" y="897340"/>
            <a:ext cx="253801" cy="255596"/>
          </a:xfrm>
          <a:prstGeom prst="rect">
            <a:avLst/>
          </a:prstGeom>
        </p:spPr>
      </p:pic>
      <p:pic>
        <p:nvPicPr>
          <p:cNvPr id="42" name="Рисунок 41" descr="Маркеры-галочки">
            <a:extLst>
              <a:ext uri="{FF2B5EF4-FFF2-40B4-BE49-F238E27FC236}">
                <a16:creationId xmlns:a16="http://schemas.microsoft.com/office/drawing/2014/main" id="{335AE66D-0C9D-0775-8688-AC9D25F301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34866" y="169645"/>
            <a:ext cx="253801" cy="255596"/>
          </a:xfrm>
          <a:prstGeom prst="rect">
            <a:avLst/>
          </a:prstGeom>
        </p:spPr>
      </p:pic>
      <p:sp>
        <p:nvSpPr>
          <p:cNvPr id="43" name="Овал 42">
            <a:extLst>
              <a:ext uri="{FF2B5EF4-FFF2-40B4-BE49-F238E27FC236}">
                <a16:creationId xmlns:a16="http://schemas.microsoft.com/office/drawing/2014/main" id="{02CC679E-76F9-9BC8-26CD-AB7CFCBD0592}"/>
              </a:ext>
            </a:extLst>
          </p:cNvPr>
          <p:cNvSpPr/>
          <p:nvPr/>
        </p:nvSpPr>
        <p:spPr>
          <a:xfrm>
            <a:off x="3909424" y="133768"/>
            <a:ext cx="318384" cy="32128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6ECB5307-A90A-79BA-AB0B-87BDD71B814E}"/>
              </a:ext>
            </a:extLst>
          </p:cNvPr>
          <p:cNvSpPr/>
          <p:nvPr/>
        </p:nvSpPr>
        <p:spPr>
          <a:xfrm>
            <a:off x="4459061" y="3651337"/>
            <a:ext cx="613286" cy="64633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1672897E-EB00-A08F-9F3A-0EA21BF6C2D1}"/>
              </a:ext>
            </a:extLst>
          </p:cNvPr>
          <p:cNvSpPr/>
          <p:nvPr/>
        </p:nvSpPr>
        <p:spPr>
          <a:xfrm>
            <a:off x="4459061" y="4462556"/>
            <a:ext cx="613286" cy="64633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6B6F2A-BD62-6F80-B5A2-017F171B2196}"/>
              </a:ext>
            </a:extLst>
          </p:cNvPr>
          <p:cNvSpPr txBox="1"/>
          <p:nvPr/>
        </p:nvSpPr>
        <p:spPr>
          <a:xfrm>
            <a:off x="4459061" y="148242"/>
            <a:ext cx="321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cs typeface="Times New Roman" panose="02020603050405020304" pitchFamily="18" charset="0"/>
              </a:rPr>
              <a:t>Автоматическое выполнение задачи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D43BB22-C5A8-6AE5-EE65-E19FDEEBB8E0}"/>
              </a:ext>
            </a:extLst>
          </p:cNvPr>
          <p:cNvSpPr txBox="1"/>
          <p:nvPr/>
        </p:nvSpPr>
        <p:spPr>
          <a:xfrm>
            <a:off x="4395741" y="495644"/>
            <a:ext cx="321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cs typeface="Times New Roman" panose="02020603050405020304" pitchFamily="18" charset="0"/>
              </a:rPr>
              <a:t>Механическое выполнение задачи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FBF0720-3245-2E8D-860E-47027028D231}"/>
              </a:ext>
            </a:extLst>
          </p:cNvPr>
          <p:cNvSpPr txBox="1"/>
          <p:nvPr/>
        </p:nvSpPr>
        <p:spPr>
          <a:xfrm>
            <a:off x="4418346" y="875936"/>
            <a:ext cx="3259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cs typeface="Times New Roman" panose="02020603050405020304" pitchFamily="18" charset="0"/>
              </a:rPr>
              <a:t>Не выполняет задачу</a:t>
            </a:r>
          </a:p>
        </p:txBody>
      </p:sp>
      <p:sp>
        <p:nvSpPr>
          <p:cNvPr id="53" name="Номер слайда 3">
            <a:extLst>
              <a:ext uri="{FF2B5EF4-FFF2-40B4-BE49-F238E27FC236}">
                <a16:creationId xmlns:a16="http://schemas.microsoft.com/office/drawing/2014/main" id="{4C91CBC9-ED7E-11F8-A8F5-2E40B2243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</p:spPr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10ED265-A957-025A-896E-C6400A5F058B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3" name="Рисунок 2" descr="Маркеры-галочки">
            <a:extLst>
              <a:ext uri="{FF2B5EF4-FFF2-40B4-BE49-F238E27FC236}">
                <a16:creationId xmlns:a16="http://schemas.microsoft.com/office/drawing/2014/main" id="{3A0617E2-F6EC-C677-4290-F194559A28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04791" y="2295881"/>
            <a:ext cx="524935" cy="524935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4B19E27E-CEDB-A913-E530-AF807BB36405}"/>
              </a:ext>
            </a:extLst>
          </p:cNvPr>
          <p:cNvSpPr/>
          <p:nvPr/>
        </p:nvSpPr>
        <p:spPr>
          <a:xfrm>
            <a:off x="4459061" y="2180873"/>
            <a:ext cx="613286" cy="64633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F574EA3B-8672-100B-708A-B0CEA6A94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5143749-1B3B-74EC-DBDC-3EFDDA6E5DBB}"/>
              </a:ext>
            </a:extLst>
          </p:cNvPr>
          <p:cNvSpPr/>
          <p:nvPr/>
        </p:nvSpPr>
        <p:spPr>
          <a:xfrm>
            <a:off x="687166" y="1719009"/>
            <a:ext cx="3261826" cy="520991"/>
          </a:xfrm>
          <a:prstGeom prst="rect">
            <a:avLst/>
          </a:prstGeom>
          <a:solidFill>
            <a:srgbClr val="51C6EC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cap="all" dirty="0">
                <a:solidFill>
                  <a:schemeClr val="tx1"/>
                </a:solidFill>
              </a:rPr>
              <a:t>Этап 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A39170-F8E3-BD31-7ED5-95607B542E6E}"/>
              </a:ext>
            </a:extLst>
          </p:cNvPr>
          <p:cNvSpPr/>
          <p:nvPr/>
        </p:nvSpPr>
        <p:spPr>
          <a:xfrm>
            <a:off x="8499998" y="1719009"/>
            <a:ext cx="3261826" cy="520991"/>
          </a:xfrm>
          <a:prstGeom prst="rect">
            <a:avLst/>
          </a:prstGeom>
          <a:solidFill>
            <a:srgbClr val="51C6EC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cap="all" dirty="0">
                <a:solidFill>
                  <a:schemeClr val="tx1"/>
                </a:solidFill>
              </a:rPr>
              <a:t>Этап 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D001D8-B760-321B-C2F3-D5356B1D49FE}"/>
              </a:ext>
            </a:extLst>
          </p:cNvPr>
          <p:cNvSpPr/>
          <p:nvPr/>
        </p:nvSpPr>
        <p:spPr>
          <a:xfrm>
            <a:off x="4588913" y="1719009"/>
            <a:ext cx="3261826" cy="520991"/>
          </a:xfrm>
          <a:prstGeom prst="rect">
            <a:avLst/>
          </a:prstGeom>
          <a:solidFill>
            <a:srgbClr val="51C6EC"/>
          </a:solidFill>
          <a:ln>
            <a:solidFill>
              <a:srgbClr val="000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cap="all" dirty="0">
                <a:solidFill>
                  <a:schemeClr val="tx1"/>
                </a:solidFill>
              </a:rPr>
              <a:t>Этап 2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C30276A0-1314-BBB9-E678-B589C6F47C1E}"/>
              </a:ext>
            </a:extLst>
          </p:cNvPr>
          <p:cNvSpPr/>
          <p:nvPr/>
        </p:nvSpPr>
        <p:spPr>
          <a:xfrm>
            <a:off x="4097186" y="1900191"/>
            <a:ext cx="343533" cy="158621"/>
          </a:xfrm>
          <a:prstGeom prst="rightArrow">
            <a:avLst/>
          </a:prstGeom>
          <a:solidFill>
            <a:srgbClr val="51C6EC"/>
          </a:solidFill>
          <a:ln>
            <a:solidFill>
              <a:srgbClr val="000E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C101ACFD-1D93-5F0A-3A96-2925367714DA}"/>
              </a:ext>
            </a:extLst>
          </p:cNvPr>
          <p:cNvSpPr/>
          <p:nvPr/>
        </p:nvSpPr>
        <p:spPr>
          <a:xfrm>
            <a:off x="8005158" y="1900192"/>
            <a:ext cx="343533" cy="158621"/>
          </a:xfrm>
          <a:prstGeom prst="rightArrow">
            <a:avLst/>
          </a:prstGeom>
          <a:solidFill>
            <a:srgbClr val="51C6EC"/>
          </a:solidFill>
          <a:ln>
            <a:solidFill>
              <a:srgbClr val="000E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AC4B6A-CB85-7DE2-5E66-EDE843FA9C6E}"/>
              </a:ext>
            </a:extLst>
          </p:cNvPr>
          <p:cNvSpPr txBox="1"/>
          <p:nvPr/>
        </p:nvSpPr>
        <p:spPr>
          <a:xfrm>
            <a:off x="687167" y="2635057"/>
            <a:ext cx="32067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70AD47"/>
                </a:solidFill>
              </a:rPr>
              <a:t>Анализ возможности </a:t>
            </a:r>
            <a:r>
              <a:rPr lang="ru-RU" sz="1400" dirty="0"/>
              <a:t>внедрения технологии искусственных нейронных сетей в процесс создания фациальных карт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70AD47"/>
                </a:solidFill>
              </a:rPr>
              <a:t>Составление</a:t>
            </a:r>
            <a:r>
              <a:rPr lang="ru-RU" sz="1400" dirty="0"/>
              <a:t> эталонного </a:t>
            </a:r>
            <a:r>
              <a:rPr lang="ru-RU" sz="1800" b="1" dirty="0">
                <a:solidFill>
                  <a:srgbClr val="70AD47"/>
                </a:solidFill>
              </a:rPr>
              <a:t>каталога</a:t>
            </a:r>
            <a:r>
              <a:rPr lang="ru-RU" sz="1400" dirty="0"/>
              <a:t> </a:t>
            </a:r>
            <a:r>
              <a:rPr lang="ru-RU" sz="1400" dirty="0" err="1"/>
              <a:t>литогенетических</a:t>
            </a:r>
            <a:r>
              <a:rPr lang="ru-RU" sz="1400" dirty="0"/>
              <a:t> типов керна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909699-5E36-9E95-8372-EF4856698450}"/>
              </a:ext>
            </a:extLst>
          </p:cNvPr>
          <p:cNvSpPr txBox="1"/>
          <p:nvPr/>
        </p:nvSpPr>
        <p:spPr>
          <a:xfrm>
            <a:off x="4592026" y="2630918"/>
            <a:ext cx="326182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ru-RU" sz="1400" dirty="0"/>
              <a:t>Разработка </a:t>
            </a:r>
            <a:r>
              <a:rPr lang="ru-RU" sz="1800" b="1" dirty="0"/>
              <a:t>тестовой</a:t>
            </a:r>
            <a:r>
              <a:rPr lang="ru-RU" sz="1400" dirty="0"/>
              <a:t> программы, </a:t>
            </a:r>
            <a:r>
              <a:rPr lang="ru-RU" sz="1400" u="sng" dirty="0"/>
              <a:t>анализирующей</a:t>
            </a:r>
            <a:r>
              <a:rPr lang="ru-RU" sz="1400" dirty="0"/>
              <a:t> </a:t>
            </a:r>
            <a:r>
              <a:rPr lang="ru-RU" sz="1400" u="sng" dirty="0"/>
              <a:t>фации</a:t>
            </a:r>
            <a:r>
              <a:rPr lang="ru-RU" sz="1400" dirty="0"/>
              <a:t> по данным с месторождения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sz="1400" dirty="0"/>
              <a:t>Сбор и классификация керна по </a:t>
            </a:r>
            <a:r>
              <a:rPr lang="ru-RU" sz="1400" dirty="0" err="1"/>
              <a:t>литогенетическим</a:t>
            </a:r>
            <a:r>
              <a:rPr lang="ru-RU" sz="1400" dirty="0"/>
              <a:t> типам для </a:t>
            </a:r>
            <a:r>
              <a:rPr lang="ru-RU" sz="1800" b="1" dirty="0"/>
              <a:t>обучения</a:t>
            </a:r>
            <a:r>
              <a:rPr lang="ru-RU" sz="1400" dirty="0"/>
              <a:t> нейросети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4F9EA9-CA8A-9E92-921E-0979C0E0688D}"/>
              </a:ext>
            </a:extLst>
          </p:cNvPr>
          <p:cNvSpPr txBox="1"/>
          <p:nvPr/>
        </p:nvSpPr>
        <p:spPr>
          <a:xfrm>
            <a:off x="8424112" y="2630918"/>
            <a:ext cx="33630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ru-RU" sz="1400" dirty="0"/>
              <a:t>Доработка программы, </a:t>
            </a:r>
            <a:r>
              <a:rPr lang="ru-RU" sz="1400" u="sng" dirty="0"/>
              <a:t>анализирующей фации</a:t>
            </a:r>
            <a:r>
              <a:rPr lang="ru-RU" sz="1400" dirty="0"/>
              <a:t> на основе данных с месторождения и данных интерпретации керна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sz="1800" b="1" dirty="0"/>
              <a:t>Итоговое тестирование</a:t>
            </a:r>
            <a:r>
              <a:rPr lang="ru-RU" sz="1400" dirty="0"/>
              <a:t> продукта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411D3F-C390-E256-0A5D-335A2CBFC109}"/>
              </a:ext>
            </a:extLst>
          </p:cNvPr>
          <p:cNvSpPr txBox="1"/>
          <p:nvPr/>
        </p:nvSpPr>
        <p:spPr>
          <a:xfrm>
            <a:off x="6160319" y="5216088"/>
            <a:ext cx="446861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1400" dirty="0"/>
              <a:t>Наём </a:t>
            </a:r>
            <a:r>
              <a:rPr lang="en-US" sz="1400" dirty="0"/>
              <a:t>IT-</a:t>
            </a:r>
            <a:r>
              <a:rPr lang="ru-RU" sz="1400" dirty="0"/>
              <a:t>специалистов извне </a:t>
            </a:r>
          </a:p>
          <a:p>
            <a:pPr marL="342900" indent="-342900">
              <a:buAutoNum type="arabicParenR"/>
            </a:pPr>
            <a:r>
              <a:rPr lang="ru-RU" sz="1400" dirty="0"/>
              <a:t>Керновыми данными</a:t>
            </a:r>
          </a:p>
          <a:p>
            <a:pPr marL="342900" indent="-342900">
              <a:buAutoNum type="arabicParenR"/>
            </a:pPr>
            <a:r>
              <a:rPr lang="ru-RU" sz="1400" dirty="0"/>
              <a:t>Компьютеры</a:t>
            </a:r>
          </a:p>
          <a:p>
            <a:pPr marL="342900" indent="-342900">
              <a:buAutoNum type="arabicParenR"/>
            </a:pPr>
            <a:r>
              <a:rPr lang="ru-RU" sz="1400" dirty="0"/>
              <a:t>Лицензии на ПО </a:t>
            </a:r>
            <a:r>
              <a:rPr lang="en-US" sz="1400" dirty="0"/>
              <a:t>Corel Draw </a:t>
            </a:r>
            <a:r>
              <a:rPr lang="ru-RU" sz="1400" dirty="0"/>
              <a:t>и </a:t>
            </a:r>
            <a:r>
              <a:rPr lang="en-US" sz="1400" dirty="0" err="1"/>
              <a:t>tNavigator</a:t>
            </a:r>
            <a:endParaRPr lang="ru-RU" sz="1400" dirty="0"/>
          </a:p>
        </p:txBody>
      </p:sp>
      <p:sp>
        <p:nvSpPr>
          <p:cNvPr id="15" name="Правая фигурная скобка 14">
            <a:extLst>
              <a:ext uri="{FF2B5EF4-FFF2-40B4-BE49-F238E27FC236}">
                <a16:creationId xmlns:a16="http://schemas.microsoft.com/office/drawing/2014/main" id="{314A6E7E-C0CE-EB1C-C6C5-596DBA76FD7C}"/>
              </a:ext>
            </a:extLst>
          </p:cNvPr>
          <p:cNvSpPr/>
          <p:nvPr/>
        </p:nvSpPr>
        <p:spPr>
          <a:xfrm rot="5400000">
            <a:off x="8002819" y="1414892"/>
            <a:ext cx="364193" cy="7034194"/>
          </a:xfrm>
          <a:prstGeom prst="rightBrace">
            <a:avLst/>
          </a:prstGeom>
          <a:ln w="38100">
            <a:solidFill>
              <a:srgbClr val="51C6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5BF346-321C-7170-CB9C-FA81B5D643ED}"/>
              </a:ext>
            </a:extLst>
          </p:cNvPr>
          <p:cNvSpPr txBox="1"/>
          <p:nvPr/>
        </p:nvSpPr>
        <p:spPr>
          <a:xfrm>
            <a:off x="5107537" y="737251"/>
            <a:ext cx="2224578" cy="646331"/>
          </a:xfrm>
          <a:prstGeom prst="rect">
            <a:avLst/>
          </a:prstGeom>
          <a:solidFill>
            <a:srgbClr val="9F70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Обучение нейросети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94FAB6-399E-887C-CB95-EB03EB2EB66D}"/>
              </a:ext>
            </a:extLst>
          </p:cNvPr>
          <p:cNvSpPr txBox="1"/>
          <p:nvPr/>
        </p:nvSpPr>
        <p:spPr>
          <a:xfrm>
            <a:off x="9138616" y="746974"/>
            <a:ext cx="2005519" cy="646331"/>
          </a:xfrm>
          <a:prstGeom prst="rect">
            <a:avLst/>
          </a:prstGeom>
          <a:solidFill>
            <a:srgbClr val="9F70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Итоговый продукт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0144DC-FDFF-E31E-0C92-0ED77153EFB8}"/>
              </a:ext>
            </a:extLst>
          </p:cNvPr>
          <p:cNvSpPr txBox="1"/>
          <p:nvPr/>
        </p:nvSpPr>
        <p:spPr>
          <a:xfrm>
            <a:off x="1178264" y="746973"/>
            <a:ext cx="2224578" cy="646331"/>
          </a:xfrm>
          <a:prstGeom prst="rect">
            <a:avLst/>
          </a:prstGeom>
          <a:solidFill>
            <a:srgbClr val="9F70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Оценка</a:t>
            </a:r>
          </a:p>
          <a:p>
            <a:pPr algn="ctr"/>
            <a:r>
              <a:rPr lang="ru-RU" sz="1800" dirty="0"/>
              <a:t>возможности</a:t>
            </a:r>
          </a:p>
        </p:txBody>
      </p:sp>
      <p:pic>
        <p:nvPicPr>
          <p:cNvPr id="19" name="Рисунок 18" descr="Маркеры-галочки">
            <a:extLst>
              <a:ext uri="{FF2B5EF4-FFF2-40B4-BE49-F238E27FC236}">
                <a16:creationId xmlns:a16="http://schemas.microsoft.com/office/drawing/2014/main" id="{1EBC1A13-2A78-145E-652B-F9D808F3C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6551" y="657851"/>
            <a:ext cx="364695" cy="367275"/>
          </a:xfrm>
          <a:prstGeom prst="rect">
            <a:avLst/>
          </a:prstGeom>
        </p:spPr>
      </p:pic>
      <p:pic>
        <p:nvPicPr>
          <p:cNvPr id="20" name="Рисунок 19" descr="Маркеры-галочки">
            <a:extLst>
              <a:ext uri="{FF2B5EF4-FFF2-40B4-BE49-F238E27FC236}">
                <a16:creationId xmlns:a16="http://schemas.microsoft.com/office/drawing/2014/main" id="{764B94FE-4F83-E6FF-BC16-BF8905401D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1036" y="657851"/>
            <a:ext cx="364695" cy="3672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7C99C8E-3431-7F66-5C78-24FCFF8B1629}"/>
              </a:ext>
            </a:extLst>
          </p:cNvPr>
          <p:cNvSpPr txBox="1"/>
          <p:nvPr/>
        </p:nvSpPr>
        <p:spPr>
          <a:xfrm>
            <a:off x="2799957" y="409495"/>
            <a:ext cx="1442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70AD47"/>
                </a:solidFill>
              </a:rPr>
              <a:t>УМНИК 2023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50064F-BC5A-7D15-27BD-92EB0C820000}"/>
              </a:ext>
            </a:extLst>
          </p:cNvPr>
          <p:cNvSpPr txBox="1"/>
          <p:nvPr/>
        </p:nvSpPr>
        <p:spPr>
          <a:xfrm>
            <a:off x="4599129" y="134631"/>
            <a:ext cx="3261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Ноябрь 2023 – март 2024</a:t>
            </a:r>
          </a:p>
          <a:p>
            <a:pPr algn="ctr"/>
            <a:r>
              <a:rPr lang="ru-RU" sz="1400" dirty="0"/>
              <a:t>5 месяцев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13B54C-0900-B5BA-FF80-5176B7DA2E74}"/>
              </a:ext>
            </a:extLst>
          </p:cNvPr>
          <p:cNvSpPr txBox="1"/>
          <p:nvPr/>
        </p:nvSpPr>
        <p:spPr>
          <a:xfrm>
            <a:off x="8499998" y="147885"/>
            <a:ext cx="3261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Апрель 2024 – июнь 2024 </a:t>
            </a:r>
          </a:p>
          <a:p>
            <a:pPr algn="ctr"/>
            <a:r>
              <a:rPr lang="ru-RU" sz="1400" dirty="0"/>
              <a:t>3 месяца</a:t>
            </a: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6233" y="328498"/>
            <a:ext cx="10944223" cy="3565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kern="0" dirty="0"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endParaRPr lang="ru-RU" dirty="0"/>
          </a:p>
        </p:txBody>
      </p:sp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C0B4041C-D00B-A11E-CB46-B0628926D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A13CAD7-4E7B-5C11-C7E9-C20221272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771025"/>
              </p:ext>
            </p:extLst>
          </p:nvPr>
        </p:nvGraphicFramePr>
        <p:xfrm>
          <a:off x="576241" y="1006352"/>
          <a:ext cx="10944223" cy="2297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9936">
                  <a:extLst>
                    <a:ext uri="{9D8B030D-6E8A-4147-A177-3AD203B41FA5}">
                      <a16:colId xmlns:a16="http://schemas.microsoft.com/office/drawing/2014/main" val="2468770134"/>
                    </a:ext>
                  </a:extLst>
                </a:gridCol>
                <a:gridCol w="2767776">
                  <a:extLst>
                    <a:ext uri="{9D8B030D-6E8A-4147-A177-3AD203B41FA5}">
                      <a16:colId xmlns:a16="http://schemas.microsoft.com/office/drawing/2014/main" val="3388059573"/>
                    </a:ext>
                  </a:extLst>
                </a:gridCol>
                <a:gridCol w="2893583">
                  <a:extLst>
                    <a:ext uri="{9D8B030D-6E8A-4147-A177-3AD203B41FA5}">
                      <a16:colId xmlns:a16="http://schemas.microsoft.com/office/drawing/2014/main" val="3112141532"/>
                    </a:ext>
                  </a:extLst>
                </a:gridCol>
                <a:gridCol w="2012928">
                  <a:extLst>
                    <a:ext uri="{9D8B030D-6E8A-4147-A177-3AD203B41FA5}">
                      <a16:colId xmlns:a16="http://schemas.microsoft.com/office/drawing/2014/main" val="2841716183"/>
                    </a:ext>
                  </a:extLst>
                </a:gridCol>
              </a:tblGrid>
              <a:tr h="3670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Стоимость за единицу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Количество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Сумма, руб.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663732"/>
                  </a:ext>
                </a:extLst>
              </a:tr>
              <a:tr h="33623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Стоимость лицензии </a:t>
                      </a:r>
                      <a:r>
                        <a:rPr lang="en-US" sz="1400" b="1" u="none" strike="noStrike" dirty="0">
                          <a:effectLst/>
                        </a:rPr>
                        <a:t>Corel</a:t>
                      </a:r>
                      <a:r>
                        <a:rPr lang="ru-RU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>
                          <a:effectLst/>
                        </a:rPr>
                        <a:t>Draw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28 000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84901"/>
                  </a:ext>
                </a:extLst>
              </a:tr>
              <a:tr h="4320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Стоимость лицензии </a:t>
                      </a:r>
                      <a:r>
                        <a:rPr lang="en-US" sz="1400" b="1" u="none" strike="noStrike" dirty="0" err="1">
                          <a:effectLst/>
                        </a:rPr>
                        <a:t>tNavigator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5 000 000 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081718"/>
                  </a:ext>
                </a:extLst>
              </a:tr>
              <a:tr h="4232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Компьютеры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200 000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310771"/>
                  </a:ext>
                </a:extLst>
              </a:tr>
              <a:tr h="4232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Фонд оплаты труда с учетом налогов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1 937 376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156516"/>
                  </a:ext>
                </a:extLst>
              </a:tr>
              <a:tr h="304425"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7 165 376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6274730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453C4738-E4D4-EC5B-24B1-16837B282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279167"/>
              </p:ext>
            </p:extLst>
          </p:nvPr>
        </p:nvGraphicFramePr>
        <p:xfrm>
          <a:off x="576237" y="3458084"/>
          <a:ext cx="10944219" cy="15285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7651">
                  <a:extLst>
                    <a:ext uri="{9D8B030D-6E8A-4147-A177-3AD203B41FA5}">
                      <a16:colId xmlns:a16="http://schemas.microsoft.com/office/drawing/2014/main" val="2468770134"/>
                    </a:ext>
                  </a:extLst>
                </a:gridCol>
                <a:gridCol w="2083443">
                  <a:extLst>
                    <a:ext uri="{9D8B030D-6E8A-4147-A177-3AD203B41FA5}">
                      <a16:colId xmlns:a16="http://schemas.microsoft.com/office/drawing/2014/main" val="3100420556"/>
                    </a:ext>
                  </a:extLst>
                </a:gridCol>
                <a:gridCol w="1423686">
                  <a:extLst>
                    <a:ext uri="{9D8B030D-6E8A-4147-A177-3AD203B41FA5}">
                      <a16:colId xmlns:a16="http://schemas.microsoft.com/office/drawing/2014/main" val="3801087501"/>
                    </a:ext>
                  </a:extLst>
                </a:gridCol>
                <a:gridCol w="1990846">
                  <a:extLst>
                    <a:ext uri="{9D8B030D-6E8A-4147-A177-3AD203B41FA5}">
                      <a16:colId xmlns:a16="http://schemas.microsoft.com/office/drawing/2014/main" val="3388059573"/>
                    </a:ext>
                  </a:extLst>
                </a:gridCol>
                <a:gridCol w="1122551">
                  <a:extLst>
                    <a:ext uri="{9D8B030D-6E8A-4147-A177-3AD203B41FA5}">
                      <a16:colId xmlns:a16="http://schemas.microsoft.com/office/drawing/2014/main" val="3112141532"/>
                    </a:ext>
                  </a:extLst>
                </a:gridCol>
                <a:gridCol w="1319707">
                  <a:extLst>
                    <a:ext uri="{9D8B030D-6E8A-4147-A177-3AD203B41FA5}">
                      <a16:colId xmlns:a16="http://schemas.microsoft.com/office/drawing/2014/main" val="3238893353"/>
                    </a:ext>
                  </a:extLst>
                </a:gridCol>
                <a:gridCol w="1346335">
                  <a:extLst>
                    <a:ext uri="{9D8B030D-6E8A-4147-A177-3AD203B41FA5}">
                      <a16:colId xmlns:a16="http://schemas.microsoft.com/office/drawing/2014/main" val="2841716183"/>
                    </a:ext>
                  </a:extLst>
                </a:gridCol>
              </a:tblGrid>
              <a:tr h="35523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Штатное расписание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Стоимость за единицу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Количество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Сумма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06663732"/>
                  </a:ext>
                </a:extLst>
              </a:tr>
              <a:tr h="549079"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Должность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Условия работы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человек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Время работы над проектом, мес.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Ставка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Заработная плата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Сумма, руб.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050411"/>
                  </a:ext>
                </a:extLst>
              </a:tr>
              <a:tr h="3181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Геолог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Штат сотрудник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90 000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288 000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862778"/>
                  </a:ext>
                </a:extLst>
              </a:tr>
              <a:tr h="306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IT-</a:t>
                      </a:r>
                      <a:r>
                        <a:rPr lang="ru-RU" sz="1400" u="none" strike="noStrike" dirty="0">
                          <a:effectLst/>
                        </a:rPr>
                        <a:t>специалист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Проектная работа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150 000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1 200 000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890545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EA512E4-A8F3-1FBB-37C0-942624F72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545428"/>
              </p:ext>
            </p:extLst>
          </p:nvPr>
        </p:nvGraphicFramePr>
        <p:xfrm>
          <a:off x="576252" y="5141148"/>
          <a:ext cx="10944204" cy="967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5302">
                  <a:extLst>
                    <a:ext uri="{9D8B030D-6E8A-4147-A177-3AD203B41FA5}">
                      <a16:colId xmlns:a16="http://schemas.microsoft.com/office/drawing/2014/main" val="2468770134"/>
                    </a:ext>
                  </a:extLst>
                </a:gridCol>
                <a:gridCol w="3186531">
                  <a:extLst>
                    <a:ext uri="{9D8B030D-6E8A-4147-A177-3AD203B41FA5}">
                      <a16:colId xmlns:a16="http://schemas.microsoft.com/office/drawing/2014/main" val="3100420556"/>
                    </a:ext>
                  </a:extLst>
                </a:gridCol>
                <a:gridCol w="2177463">
                  <a:extLst>
                    <a:ext uri="{9D8B030D-6E8A-4147-A177-3AD203B41FA5}">
                      <a16:colId xmlns:a16="http://schemas.microsoft.com/office/drawing/2014/main" val="3801087501"/>
                    </a:ext>
                  </a:extLst>
                </a:gridCol>
                <a:gridCol w="3044908">
                  <a:extLst>
                    <a:ext uri="{9D8B030D-6E8A-4147-A177-3AD203B41FA5}">
                      <a16:colId xmlns:a16="http://schemas.microsoft.com/office/drawing/2014/main" val="3388059573"/>
                    </a:ext>
                  </a:extLst>
                </a:gridCol>
              </a:tblGrid>
              <a:tr h="35523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Характеристика необходимого компьютера</a:t>
                      </a:r>
                    </a:p>
                  </a:txBody>
                  <a:tcPr marL="7620" marR="7620" marT="7620" marB="0" anchor="ctr">
                    <a:solidFill>
                      <a:srgbClr val="E7E9E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7E9E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7E9E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7E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663732"/>
                  </a:ext>
                </a:extLst>
              </a:tr>
              <a:tr h="306091"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Процессор</a:t>
                      </a:r>
                    </a:p>
                  </a:txBody>
                  <a:tcPr marL="7620" marR="7620" marT="7620" marB="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Видеокарта</a:t>
                      </a:r>
                    </a:p>
                  </a:txBody>
                  <a:tcPr marL="7620" marR="7620" marT="7620" marB="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SSD-</a:t>
                      </a: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накопитель</a:t>
                      </a:r>
                    </a:p>
                  </a:txBody>
                  <a:tcPr marL="7620" marR="7620" marT="7620" marB="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Оперативная память</a:t>
                      </a:r>
                    </a:p>
                  </a:txBody>
                  <a:tcPr marL="7620" marR="7620" marT="7620" marB="0" anchor="ctr"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890545"/>
                  </a:ext>
                </a:extLst>
              </a:tr>
              <a:tr h="306091"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en-US" sz="1400" dirty="0"/>
                        <a:t>Intel Core i5-12400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en-US" sz="1400" dirty="0"/>
                        <a:t>GeForce RTX </a:t>
                      </a:r>
                      <a:r>
                        <a:rPr lang="ru-RU" sz="1400" dirty="0"/>
                        <a:t>3070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1024 </a:t>
                      </a: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</a:t>
                      </a: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32 </a:t>
                      </a: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</a:t>
                      </a: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709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C706CE11-AE16-E24A-CB4A-077834ADE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59ECD1-A821-E108-F154-38F5C159CF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7" t="23287" r="38290" b="56034"/>
          <a:stretch/>
        </p:blipFill>
        <p:spPr>
          <a:xfrm>
            <a:off x="6831930" y="1010830"/>
            <a:ext cx="2741622" cy="2676063"/>
          </a:xfrm>
          <a:prstGeom prst="ellipse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344527-B312-320E-D2DD-C810875133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t="5740" r="26945" b="32685"/>
          <a:stretch/>
        </p:blipFill>
        <p:spPr>
          <a:xfrm>
            <a:off x="2915148" y="998376"/>
            <a:ext cx="2741622" cy="2756616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642171-DAC2-F66A-D952-2FDE45C4A3D7}"/>
              </a:ext>
            </a:extLst>
          </p:cNvPr>
          <p:cNvSpPr txBox="1"/>
          <p:nvPr/>
        </p:nvSpPr>
        <p:spPr>
          <a:xfrm>
            <a:off x="2870698" y="4481100"/>
            <a:ext cx="2797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Опыт в литолого-фациальном анализе васюганской свиты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EB2CAB-F3E8-F4F1-BFB5-7108806613A2}"/>
              </a:ext>
            </a:extLst>
          </p:cNvPr>
          <p:cNvSpPr txBox="1"/>
          <p:nvPr/>
        </p:nvSpPr>
        <p:spPr>
          <a:xfrm>
            <a:off x="6831930" y="4503400"/>
            <a:ext cx="2797674" cy="92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Специалист по работе с керновыми данными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EF7B0B-AF29-9E08-DCDD-47EEA50A8065}"/>
              </a:ext>
            </a:extLst>
          </p:cNvPr>
          <p:cNvSpPr txBox="1"/>
          <p:nvPr/>
        </p:nvSpPr>
        <p:spPr>
          <a:xfrm>
            <a:off x="2820527" y="5460139"/>
            <a:ext cx="289801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losyana42@gmail.com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9B12E1-BC0A-ABC2-473E-7A6F63A9CFAC}"/>
              </a:ext>
            </a:extLst>
          </p:cNvPr>
          <p:cNvSpPr txBox="1"/>
          <p:nvPr/>
        </p:nvSpPr>
        <p:spPr>
          <a:xfrm>
            <a:off x="6695525" y="5505995"/>
            <a:ext cx="3070484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forvkno@gmail.com</a:t>
            </a:r>
            <a:endParaRPr lang="ru-RU" dirty="0"/>
          </a:p>
        </p:txBody>
      </p:sp>
      <p:sp>
        <p:nvSpPr>
          <p:cNvPr id="11" name="Заголовок 5">
            <a:extLst>
              <a:ext uri="{FF2B5EF4-FFF2-40B4-BE49-F238E27FC236}">
                <a16:creationId xmlns:a16="http://schemas.microsoft.com/office/drawing/2014/main" id="{6B40468A-C3CE-B914-3CEB-455135E9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9" y="2811"/>
            <a:ext cx="2910021" cy="1031079"/>
          </a:xfrm>
        </p:spPr>
        <p:txBody>
          <a:bodyPr>
            <a:normAutofit/>
          </a:bodyPr>
          <a:lstStyle/>
          <a:p>
            <a:r>
              <a:rPr lang="ru-RU" sz="3200" kern="0" dirty="0">
                <a:solidFill>
                  <a:srgbClr val="9F70AD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lang="ru-RU" sz="2000" dirty="0">
              <a:solidFill>
                <a:srgbClr val="9F70AD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18E566-EBF8-AAD1-94FA-CDB447BB98E7}"/>
              </a:ext>
            </a:extLst>
          </p:cNvPr>
          <p:cNvSpPr txBox="1"/>
          <p:nvPr/>
        </p:nvSpPr>
        <p:spPr>
          <a:xfrm>
            <a:off x="2915148" y="3814947"/>
            <a:ext cx="2910021" cy="36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Лось Яна Валерьевна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EFDCB5-C777-794D-227F-B4B049B6CEAC}"/>
              </a:ext>
            </a:extLst>
          </p:cNvPr>
          <p:cNvSpPr txBox="1"/>
          <p:nvPr/>
        </p:nvSpPr>
        <p:spPr>
          <a:xfrm>
            <a:off x="6695525" y="3761868"/>
            <a:ext cx="3213396" cy="645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Зайнудинов Дмитрий </a:t>
            </a:r>
          </a:p>
          <a:p>
            <a:pPr algn="ctr"/>
            <a:r>
              <a:rPr lang="ru-RU" dirty="0" err="1"/>
              <a:t>Фархадович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7635" y="179318"/>
            <a:ext cx="11024393" cy="695145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89BBD41F-D800-3AAB-1AB8-1D3B2D40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</p:spPr>
        <p:txBody>
          <a:bodyPr/>
          <a:lstStyle/>
          <a:p>
            <a:r>
              <a:rPr lang="en-US" dirty="0"/>
              <a:t>/ </a:t>
            </a:r>
            <a:r>
              <a:rPr lang="ru-RU" dirty="0"/>
              <a:t>Программа автоматизации фациального анализа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AA61F6-B8B6-9F09-D2E8-B15B44A579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19" y="813442"/>
            <a:ext cx="6077637" cy="51597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FD2C73-D876-9821-944F-8359B6DE5689}"/>
              </a:ext>
            </a:extLst>
          </p:cNvPr>
          <p:cNvSpPr txBox="1"/>
          <p:nvPr/>
        </p:nvSpPr>
        <p:spPr>
          <a:xfrm>
            <a:off x="6308272" y="3393301"/>
            <a:ext cx="57097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Незакономерное распределение фильтрационно-емкостных свойств горной породы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7C4FF-A874-87D9-4039-892860E69B65}"/>
              </a:ext>
            </a:extLst>
          </p:cNvPr>
          <p:cNvSpPr txBox="1"/>
          <p:nvPr/>
        </p:nvSpPr>
        <p:spPr>
          <a:xfrm>
            <a:off x="6493726" y="4289621"/>
            <a:ext cx="54760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Неэффективность гидродинамических моделей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851ECF-28AE-C08F-B123-688CECEC1108}"/>
              </a:ext>
            </a:extLst>
          </p:cNvPr>
          <p:cNvSpPr txBox="1"/>
          <p:nvPr/>
        </p:nvSpPr>
        <p:spPr>
          <a:xfrm>
            <a:off x="6322350" y="4605263"/>
            <a:ext cx="57166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Высокие риски бурение скважин в зону </a:t>
            </a:r>
            <a:r>
              <a:rPr lang="ru-RU" sz="1600" dirty="0" err="1">
                <a:ln w="0"/>
              </a:rPr>
              <a:t>неколлекторов</a:t>
            </a:r>
            <a:endParaRPr lang="ru-RU" sz="1600" dirty="0">
              <a:ln w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60B2B774-FE5E-46C4-F60D-49D3CE6C21C7}"/>
              </a:ext>
            </a:extLst>
          </p:cNvPr>
          <p:cNvCxnSpPr>
            <a:cxnSpLocks/>
          </p:cNvCxnSpPr>
          <p:nvPr/>
        </p:nvCxnSpPr>
        <p:spPr>
          <a:xfrm>
            <a:off x="9173783" y="1598283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1B82C4C-801C-7CE3-B37F-9A9BB0B3002B}"/>
              </a:ext>
            </a:extLst>
          </p:cNvPr>
          <p:cNvSpPr txBox="1"/>
          <p:nvPr/>
        </p:nvSpPr>
        <p:spPr>
          <a:xfrm>
            <a:off x="7235891" y="5661607"/>
            <a:ext cx="40523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Высокая вариативность дебитов нефти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49F62C-9FBB-CD41-5B92-AD7EF4D411C2}"/>
              </a:ext>
            </a:extLst>
          </p:cNvPr>
          <p:cNvSpPr txBox="1"/>
          <p:nvPr/>
        </p:nvSpPr>
        <p:spPr>
          <a:xfrm>
            <a:off x="7055602" y="1831811"/>
            <a:ext cx="4352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n w="0"/>
              </a:rPr>
              <a:t>Неоднороность</a:t>
            </a:r>
            <a:r>
              <a:rPr lang="ru-RU" sz="1600" dirty="0">
                <a:ln w="0"/>
              </a:rPr>
              <a:t> литологического состава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1C19CD-A017-9A15-DBBA-BCF8A51B7206}"/>
              </a:ext>
            </a:extLst>
          </p:cNvPr>
          <p:cNvSpPr txBox="1"/>
          <p:nvPr/>
        </p:nvSpPr>
        <p:spPr>
          <a:xfrm>
            <a:off x="6720761" y="777203"/>
            <a:ext cx="4920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Переходные условия осадконакопления свиты с </a:t>
            </a:r>
            <a:r>
              <a:rPr lang="ru-RU" sz="1600" b="1" dirty="0">
                <a:ln w="0"/>
              </a:rPr>
              <a:t>частой сменой фациальных обстановок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2C27E6-AA8A-A63B-17E5-E3DDDA5A5897}"/>
              </a:ext>
            </a:extLst>
          </p:cNvPr>
          <p:cNvSpPr txBox="1"/>
          <p:nvPr/>
        </p:nvSpPr>
        <p:spPr>
          <a:xfrm>
            <a:off x="7073119" y="3034163"/>
            <a:ext cx="4215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ln w="0"/>
              </a:rPr>
              <a:t>Изменчивать</a:t>
            </a:r>
            <a:r>
              <a:rPr lang="ru-RU" sz="1600" dirty="0">
                <a:ln w="0"/>
              </a:rPr>
              <a:t> эффективных толщин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661302-E795-C4EF-D71B-4BC1E9331EC6}"/>
              </a:ext>
            </a:extLst>
          </p:cNvPr>
          <p:cNvSpPr txBox="1"/>
          <p:nvPr/>
        </p:nvSpPr>
        <p:spPr>
          <a:xfrm>
            <a:off x="7344138" y="2646809"/>
            <a:ext cx="35359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n w="0"/>
              </a:rPr>
              <a:t>Вариативность уровня ВНК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A26937-2BCA-09D7-D528-52199F574A90}"/>
              </a:ext>
            </a:extLst>
          </p:cNvPr>
          <p:cNvSpPr txBox="1"/>
          <p:nvPr/>
        </p:nvSpPr>
        <p:spPr>
          <a:xfrm>
            <a:off x="6537216" y="5144891"/>
            <a:ext cx="5225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rgbClr val="70AD47"/>
                </a:solidFill>
              </a:rPr>
              <a:t>Осложнение процесса геометризации залежи и моделирования отложений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42ACD3B-BC93-6483-260C-05C6BF9D53DB}"/>
              </a:ext>
            </a:extLst>
          </p:cNvPr>
          <p:cNvCxnSpPr>
            <a:cxnSpLocks/>
          </p:cNvCxnSpPr>
          <p:nvPr/>
        </p:nvCxnSpPr>
        <p:spPr>
          <a:xfrm>
            <a:off x="9149926" y="2397976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B6F89E24-3DFA-3251-3480-DDE726A5F9A4}"/>
              </a:ext>
            </a:extLst>
          </p:cNvPr>
          <p:cNvCxnSpPr>
            <a:cxnSpLocks/>
          </p:cNvCxnSpPr>
          <p:nvPr/>
        </p:nvCxnSpPr>
        <p:spPr>
          <a:xfrm>
            <a:off x="9165297" y="3978076"/>
            <a:ext cx="6878" cy="31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6274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7668</TotalTime>
  <Words>555</Words>
  <Application>Microsoft Office PowerPoint</Application>
  <PresentationFormat>Произвольный</PresentationFormat>
  <Paragraphs>188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Тема Office</vt:lpstr>
      <vt:lpstr>программа автоматизации фациального анализа</vt:lpstr>
      <vt:lpstr>Что делает проект?  </vt:lpstr>
      <vt:lpstr>Проблема  </vt:lpstr>
      <vt:lpstr>Презентация PowerPoint</vt:lpstr>
      <vt:lpstr>Трудности на бирже труда</vt:lpstr>
      <vt:lpstr>Конкуренты</vt:lpstr>
      <vt:lpstr>Презентация PowerPoint</vt:lpstr>
      <vt:lpstr>Экономика сейчас</vt:lpstr>
      <vt:lpstr>Команда</vt:lpstr>
      <vt:lpstr>Проблема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Яна Лось</cp:lastModifiedBy>
  <cp:revision>207</cp:revision>
  <cp:lastPrinted>2021-05-14T10:36:39Z</cp:lastPrinted>
  <dcterms:created xsi:type="dcterms:W3CDTF">2021-05-14T09:45:42Z</dcterms:created>
  <dcterms:modified xsi:type="dcterms:W3CDTF">2023-09-14T17:53:58Z</dcterms:modified>
</cp:coreProperties>
</file>