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B5597BD1-AD24-4213-8FC9-AE2827DDD02B}">
  <a:tblStyle styleId="{B5597BD1-AD24-4213-8FC9-AE2827DDD02B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8" d="100"/>
          <a:sy n="78" d="100"/>
        </p:scale>
        <p:origin x="6" y="-10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753430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7" name="Google Shape;9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5580"/>
            <a:ext cx="914035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507016" y="1965174"/>
            <a:ext cx="5717220" cy="919623"/>
          </a:xfrm>
          <a:prstGeom prst="rect">
            <a:avLst/>
          </a:prstGeom>
          <a:solidFill>
            <a:schemeClr val="bg1">
              <a:alpha val="49411"/>
            </a:schemeClr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lvl="0">
              <a:buSzPct val="111111"/>
            </a:pPr>
            <a:r>
              <a:rPr lang="ru-RU" sz="2800" dirty="0">
                <a:solidFill>
                  <a:schemeClr val="tx1"/>
                </a:solidFill>
                <a:highlight>
                  <a:srgbClr val="FFFF00"/>
                </a:highlight>
              </a:rPr>
              <a:t>Вегетационный сосуд 21 века</a:t>
            </a:r>
            <a:endParaRPr lang="ru-RU" sz="28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4758431" y="3262763"/>
            <a:ext cx="4277111" cy="563513"/>
          </a:xfrm>
          <a:prstGeom prst="rect">
            <a:avLst/>
          </a:prstGeom>
          <a:solidFill>
            <a:schemeClr val="accent3">
              <a:alpha val="49411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>
              <a:buSzPct val="108108"/>
            </a:pPr>
            <a:r>
              <a:rPr lang="ru-RU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Наставник: </a:t>
            </a:r>
            <a:r>
              <a:rPr lang="ru-RU" dirty="0">
                <a:solidFill>
                  <a:schemeClr val="tx1"/>
                </a:solidFill>
                <a:highlight>
                  <a:srgbClr val="FFFF00"/>
                </a:highlight>
              </a:rPr>
              <a:t>Олехов В.Р. </a:t>
            </a:r>
            <a:endParaRPr dirty="0">
              <a:solidFill>
                <a:schemeClr val="tx1"/>
              </a:solidFill>
              <a:highlight>
                <a:srgbClr val="FFFF00"/>
              </a:highlight>
              <a:sym typeface="Arial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716135" y="1193426"/>
            <a:ext cx="5298981" cy="73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Акселератор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34234"/>
              <a:buFont typeface="Arial"/>
              <a:buNone/>
            </a:pPr>
            <a:r>
              <a:rPr lang="ru-RU" sz="2400" b="0" i="0" u="none" strike="noStrike" cap="none" dirty="0" err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АгроТехноУнивер</a:t>
            </a:r>
            <a:r>
              <a:rPr lang="ru-RU" sz="2400" b="0" i="0" u="none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. Осень 2023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0" y="3927542"/>
            <a:ext cx="9144000" cy="1215958"/>
          </a:xfrm>
          <a:prstGeom prst="rect">
            <a:avLst/>
          </a:prstGeom>
          <a:solidFill>
            <a:schemeClr val="accent3">
              <a:alpha val="49411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6"/>
              <a:buFont typeface="Arial"/>
              <a:buNone/>
            </a:pPr>
            <a:r>
              <a:rPr lang="ru-RU" sz="2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Технологическое </a:t>
            </a:r>
            <a:r>
              <a:rPr lang="ru-RU" sz="2800" b="0" i="0" u="none" strike="noStrike" cap="none" dirty="0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направление: </a:t>
            </a:r>
            <a:r>
              <a:rPr lang="ru-RU" sz="2800" b="0" i="0" u="none" strike="noStrike" cap="none" dirty="0" err="1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био</a:t>
            </a:r>
            <a:r>
              <a:rPr lang="ru-RU" sz="2800" b="0" i="0" u="none" strike="noStrike" cap="none" dirty="0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-, информационные, когнитивные технологии</a:t>
            </a:r>
            <a:r>
              <a:rPr lang="ru-RU" sz="2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311700" y="91734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Пользователь и его проблема</a:t>
            </a:r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311700" y="1440873"/>
            <a:ext cx="8520600" cy="3128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i="1" dirty="0"/>
              <a:t>&lt;пользователи&gt;,</a:t>
            </a:r>
            <a:endParaRPr dirty="0"/>
          </a:p>
          <a:p>
            <a:pPr marL="0" lvl="0" indent="0">
              <a:buNone/>
            </a:pPr>
            <a:r>
              <a:rPr lang="ru-RU" i="1" dirty="0"/>
              <a:t>Сельскохозяйственные учебные заведения и </a:t>
            </a:r>
            <a:r>
              <a:rPr lang="ru-RU" i="1" dirty="0" smtClean="0"/>
              <a:t>лаборатории, аграрные научные центры.</a:t>
            </a:r>
          </a:p>
          <a:p>
            <a:pPr marL="0" lvl="0" indent="0">
              <a:buNone/>
            </a:pPr>
            <a:r>
              <a:rPr lang="ru-RU" i="1" dirty="0" smtClean="0"/>
              <a:t>&lt;</a:t>
            </a:r>
            <a:r>
              <a:rPr lang="ru-RU" i="1" dirty="0"/>
              <a:t>цель/желание </a:t>
            </a:r>
            <a:r>
              <a:rPr lang="ru-RU" i="1" dirty="0"/>
              <a:t>потребность пользователя&gt;,</a:t>
            </a:r>
            <a:endParaRPr dirty="0"/>
          </a:p>
          <a:p>
            <a:pPr marL="0" lvl="0" indent="0">
              <a:spcAft>
                <a:spcPts val="1200"/>
              </a:spcAft>
              <a:buNone/>
            </a:pPr>
            <a:r>
              <a:rPr lang="ru-RU" dirty="0"/>
              <a:t>Потребность </a:t>
            </a:r>
            <a:r>
              <a:rPr lang="ru-RU" dirty="0" smtClean="0"/>
              <a:t>пользователя </a:t>
            </a:r>
            <a:r>
              <a:rPr lang="ru-RU" dirty="0"/>
              <a:t>в новых вегетационных сосудов стоит остро </a:t>
            </a:r>
            <a:r>
              <a:rPr lang="ru-RU" dirty="0" smtClean="0"/>
              <a:t>так, </a:t>
            </a:r>
            <a:r>
              <a:rPr lang="ru-RU" dirty="0"/>
              <a:t>как новые сосуды нет в открытой </a:t>
            </a:r>
            <a:r>
              <a:rPr lang="ru-RU" dirty="0" smtClean="0"/>
              <a:t>продаже.</a:t>
            </a:r>
            <a:endParaRPr lang="ru-RU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275124" y="20118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Решение</a:t>
            </a:r>
            <a:endParaRPr dirty="0"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48276" y="73794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ru-RU" i="1" dirty="0" smtClean="0"/>
              <a:t>Решение данной проблемы подразумевается в разработке вегетационного сосуда, который будет </a:t>
            </a:r>
            <a:r>
              <a:rPr lang="ru-RU" i="1" dirty="0" err="1" smtClean="0"/>
              <a:t>изгатавливаться</a:t>
            </a:r>
            <a:r>
              <a:rPr lang="ru-RU" i="1" dirty="0" smtClean="0"/>
              <a:t> из </a:t>
            </a:r>
            <a:r>
              <a:rPr lang="ru-RU" i="1" dirty="0"/>
              <a:t>металлического каркаса, металл будет покрываться полиуретановая смолой, дно будет съемным и фиксироваться металлической </a:t>
            </a:r>
            <a:r>
              <a:rPr lang="ru-RU" i="1" dirty="0" smtClean="0"/>
              <a:t>стяжкой. Функционал </a:t>
            </a:r>
            <a:r>
              <a:rPr lang="ru-RU" i="1" dirty="0"/>
              <a:t>данного сосуда </a:t>
            </a:r>
            <a:r>
              <a:rPr lang="ru-RU" i="1" dirty="0" smtClean="0"/>
              <a:t>остается </a:t>
            </a:r>
            <a:r>
              <a:rPr lang="ru-RU" i="1" dirty="0"/>
              <a:t>неизменным в сравнении с советским вариантом.</a:t>
            </a:r>
            <a:endParaRPr lang="ru-RU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3" t="17474" r="7920" b="3516"/>
          <a:stretch/>
        </p:blipFill>
        <p:spPr bwMode="auto">
          <a:xfrm>
            <a:off x="3438144" y="2523744"/>
            <a:ext cx="4693920" cy="2157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Аналоги решения</a:t>
            </a:r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833068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>
              <a:buNone/>
            </a:pPr>
            <a:r>
              <a:rPr lang="ru-RU" i="1" dirty="0"/>
              <a:t>В отличие от вегетационных сосудов сделанные еще в СССР </a:t>
            </a:r>
          </a:p>
          <a:p>
            <a:pPr marL="0" lvl="0" indent="0">
              <a:buNone/>
            </a:pPr>
            <a:r>
              <a:rPr lang="ru-RU" i="1" dirty="0"/>
              <a:t>наш продукт лучше тем, что сосуд будет меньше подвержен коррозии а так же будет более долговечным.</a:t>
            </a:r>
          </a:p>
          <a:p>
            <a:pPr marL="0" lvl="0" indent="0">
              <a:buNone/>
            </a:pPr>
            <a:r>
              <a:rPr lang="ru-RU" i="1" dirty="0" smtClean="0"/>
              <a:t>Прямых </a:t>
            </a:r>
            <a:r>
              <a:rPr lang="ru-RU" i="1" dirty="0"/>
              <a:t>аналогов нет, если рассматривать косвенные такие, как установки для гидропонного метода исследования. В данном случае, преимуществом нашей разработки будет заключатся в том, что на исследование будет уходить меньше финансовых затрат.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611" y="325438"/>
            <a:ext cx="2517775" cy="449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215108" y="160987"/>
            <a:ext cx="8729855" cy="582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Заинтересованные стороны (стейкхолдеры)</a:t>
            </a:r>
            <a:endParaRPr/>
          </a:p>
        </p:txBody>
      </p:sp>
      <p:pic>
        <p:nvPicPr>
          <p:cNvPr id="88" name="Google Shape;88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68353" y="1163861"/>
            <a:ext cx="4786394" cy="34481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393240" y="1755648"/>
            <a:ext cx="1471624" cy="9875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Сектор </a:t>
            </a:r>
            <a:r>
              <a:rPr lang="en-US" dirty="0" smtClean="0">
                <a:solidFill>
                  <a:schemeClr val="bg1"/>
                </a:solidFill>
              </a:rPr>
              <a:t>B2B</a:t>
            </a:r>
            <a:r>
              <a:rPr lang="ru-RU" dirty="0" smtClean="0">
                <a:solidFill>
                  <a:schemeClr val="bg1"/>
                </a:solidFill>
              </a:rPr>
              <a:t>: флористы, «огород дома»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57448" y="1755648"/>
            <a:ext cx="1450848" cy="9875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Аграрные ВУЗы и </a:t>
            </a:r>
            <a:r>
              <a:rPr lang="ru-RU" dirty="0" err="1" smtClean="0"/>
              <a:t>СУЗы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35528" y="2887941"/>
            <a:ext cx="1524000" cy="11354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Аграрные научные центры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93240" y="2887941"/>
            <a:ext cx="1471624" cy="11354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Организации по продаже товаров для сада и огорода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159327" y="84807"/>
            <a:ext cx="885998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Таблица учёта стейкхолдеров (заинтересованных сторон)</a:t>
            </a:r>
            <a:endParaRPr/>
          </a:p>
        </p:txBody>
      </p:sp>
      <p:graphicFrame>
        <p:nvGraphicFramePr>
          <p:cNvPr id="94" name="Google Shape;94;p18"/>
          <p:cNvGraphicFramePr/>
          <p:nvPr/>
        </p:nvGraphicFramePr>
        <p:xfrm>
          <a:off x="376937" y="1017725"/>
          <a:ext cx="8390125" cy="3465820"/>
        </p:xfrm>
        <a:graphic>
          <a:graphicData uri="http://schemas.openxmlformats.org/drawingml/2006/table">
            <a:tbl>
              <a:tblPr firstRow="1" bandRow="1">
                <a:noFill/>
                <a:tableStyleId>{B5597BD1-AD24-4213-8FC9-AE2827DDD02B}</a:tableStyleId>
              </a:tblPr>
              <a:tblGrid>
                <a:gridCol w="1862125"/>
                <a:gridCol w="1493925"/>
                <a:gridCol w="1678025"/>
                <a:gridCol w="1678025"/>
                <a:gridCol w="1678025"/>
              </a:tblGrid>
              <a:tr h="316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Статус </a:t>
                      </a:r>
                      <a:r>
                        <a:rPr lang="ru-RU" sz="900" b="1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стейкхолдера</a:t>
                      </a:r>
                      <a:r>
                        <a:rPr lang="ru-RU" sz="9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(заинтересованной стороны) </a:t>
                      </a:r>
                      <a:endParaRPr sz="900" u="none" strike="noStrike" cap="none" dirty="0"/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Стейкхолдер </a:t>
                      </a:r>
                      <a:r>
                        <a:rPr lang="ru-RU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(если известен – конкретная организация, орган государственной власти и т.д.)</a:t>
                      </a:r>
                      <a:endParaRPr sz="900" u="none" strike="noStrike" cap="none"/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Чего хочет </a:t>
                      </a:r>
                      <a:r>
                        <a:rPr lang="ru-RU" sz="9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/>
                      </a:r>
                      <a:br>
                        <a:rPr lang="ru-RU" sz="9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(цели, интересы, предпочтения)</a:t>
                      </a:r>
                      <a:endParaRPr sz="900" u="none" strike="noStrike" cap="none"/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Что необходимо от него </a:t>
                      </a:r>
                      <a:r>
                        <a:rPr lang="ru-RU" sz="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(Что может получить команда проекта)</a:t>
                      </a:r>
                      <a:endParaRPr sz="900" u="none" strike="noStrike" cap="none"/>
                    </a:p>
                  </a:txBody>
                  <a:tcPr marL="51450" marR="51450" marT="51450" marB="5145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Что предлагаем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(Что может предложить команда, что бы заинтересовать)</a:t>
                      </a:r>
                      <a:endParaRPr sz="900" u="none" strike="noStrike" cap="none"/>
                    </a:p>
                  </a:txBody>
                  <a:tcPr marL="51450" marR="51450" marT="51450" marB="51450"/>
                </a:tc>
              </a:tr>
              <a:tr h="462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Заказчик</a:t>
                      </a:r>
                      <a:endParaRPr sz="11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</a:tr>
              <a:tr h="462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Пользователь</a:t>
                      </a:r>
                      <a:endParaRPr sz="11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</a:tr>
              <a:tr h="469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Держатель ресурсов</a:t>
                      </a:r>
                      <a:endParaRPr sz="11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</a:tr>
              <a:tr h="417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Регулятор</a:t>
                      </a:r>
                      <a:endParaRPr sz="11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</a:tr>
              <a:tr h="1049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Держатель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обеспечивающей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системы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«&lt;название системы&gt;»</a:t>
                      </a:r>
                      <a:endParaRPr sz="11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Ключевые выводы из исследования</a:t>
            </a:r>
            <a:br>
              <a:rPr lang="ru-RU"/>
            </a:br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/>
              <a:t>Для описания выводов можно использовать методику 5W</a:t>
            </a:r>
            <a:endParaRPr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ru-RU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What</a:t>
            </a:r>
            <a:r>
              <a:rPr lang="ru-RU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(что) – </a:t>
            </a:r>
            <a:r>
              <a:rPr lang="ru-RU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Вегетационный сосуд для проведения научных исследований в </a:t>
            </a:r>
            <a:r>
              <a:rPr lang="ru-RU" dirty="0" err="1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аграномии</a:t>
            </a:r>
            <a:r>
              <a:rPr lang="ru-RU" dirty="0">
                <a:solidFill>
                  <a:srgbClr val="595959"/>
                </a:solidFill>
              </a:rPr>
              <a:t>;</a:t>
            </a:r>
            <a:endParaRPr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ru-RU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Who</a:t>
            </a:r>
            <a:r>
              <a:rPr lang="ru-RU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(кто) – </a:t>
            </a:r>
            <a:r>
              <a:rPr lang="ru-RU" dirty="0" smtClean="0">
                <a:solidFill>
                  <a:srgbClr val="595959"/>
                </a:solidFill>
              </a:rPr>
              <a:t>Сектор </a:t>
            </a:r>
            <a:r>
              <a:rPr lang="en-US" dirty="0" smtClean="0">
                <a:solidFill>
                  <a:srgbClr val="595959"/>
                </a:solidFill>
              </a:rPr>
              <a:t>B2B, B2C</a:t>
            </a:r>
            <a:r>
              <a:rPr lang="ru-RU" dirty="0" smtClean="0">
                <a:solidFill>
                  <a:srgbClr val="595959"/>
                </a:solidFill>
              </a:rPr>
              <a:t>, занимающиеся проведением научных исследований в агрономии;</a:t>
            </a:r>
            <a:endParaRPr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ru-RU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Why</a:t>
            </a:r>
            <a:r>
              <a:rPr lang="ru-RU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(почему) – </a:t>
            </a:r>
            <a:r>
              <a:rPr lang="ru-RU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Необходимость оборудования для проведения исследований; </a:t>
            </a:r>
            <a:endParaRPr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ru-RU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When</a:t>
            </a:r>
            <a:r>
              <a:rPr lang="ru-RU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(когда) – </a:t>
            </a:r>
            <a:r>
              <a:rPr lang="ru-RU" dirty="0" smtClean="0">
                <a:solidFill>
                  <a:srgbClr val="595959"/>
                </a:solidFill>
              </a:rPr>
              <a:t>по необходимости;</a:t>
            </a:r>
            <a:endParaRPr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ru-RU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Where</a:t>
            </a:r>
            <a:r>
              <a:rPr lang="ru-RU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(где) – </a:t>
            </a:r>
            <a:r>
              <a:rPr lang="ru-RU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продажа вегетационного сосуда будет </a:t>
            </a:r>
            <a:r>
              <a:rPr lang="ru-RU" dirty="0" err="1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осуществлятся</a:t>
            </a:r>
            <a:r>
              <a:rPr lang="ru-RU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через сайт.</a:t>
            </a:r>
            <a:endParaRPr dirty="0"/>
          </a:p>
          <a:p>
            <a:pPr marL="457200" lvl="0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287316" y="20118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 dirty="0"/>
              <a:t>Результаты исследования: Прототип разработки</a:t>
            </a:r>
            <a:endParaRPr dirty="0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11700" y="789872"/>
            <a:ext cx="8520600" cy="3416400"/>
          </a:xfrm>
        </p:spPr>
        <p:txBody>
          <a:bodyPr/>
          <a:lstStyle/>
          <a:p>
            <a:pPr marL="114300" indent="0">
              <a:buNone/>
            </a:pPr>
            <a:r>
              <a:rPr lang="ru-RU" dirty="0" smtClean="0"/>
              <a:t>На </a:t>
            </a:r>
            <a:r>
              <a:rPr lang="ru-RU" dirty="0"/>
              <a:t>сегодняшний день опрошено </a:t>
            </a:r>
            <a:r>
              <a:rPr lang="ru-RU" dirty="0" smtClean="0"/>
              <a:t>15 </a:t>
            </a:r>
            <a:r>
              <a:rPr lang="ru-RU" dirty="0" err="1"/>
              <a:t>аграгрных</a:t>
            </a:r>
            <a:r>
              <a:rPr lang="ru-RU" dirty="0"/>
              <a:t> </a:t>
            </a:r>
            <a:r>
              <a:rPr lang="ru-RU" dirty="0" smtClean="0"/>
              <a:t>ВУЗов. 5 ВУЗов заинтересованы в разработке, а также, благодаря искусственному интеллекту, создан прототип сосуда.</a:t>
            </a:r>
          </a:p>
          <a:p>
            <a:pPr marL="114300" indent="0">
              <a:buNone/>
            </a:pPr>
            <a:r>
              <a:rPr lang="ru-RU" dirty="0" smtClean="0"/>
              <a:t>Можно </a:t>
            </a:r>
            <a:r>
              <a:rPr lang="ru-RU" dirty="0"/>
              <a:t>предположить, что данный сосуд будет </a:t>
            </a:r>
            <a:r>
              <a:rPr lang="ru-RU" dirty="0" smtClean="0"/>
              <a:t>продаваться для научных организаций по </a:t>
            </a:r>
            <a:r>
              <a:rPr lang="ru-RU" dirty="0" err="1" smtClean="0"/>
              <a:t>спец.заказу</a:t>
            </a:r>
            <a:r>
              <a:rPr lang="ru-RU" dirty="0" smtClean="0"/>
              <a:t>, а также в дальнейшем планируется модернизация сосуда под потребительские качества и продажа через ритейл. </a:t>
            </a:r>
            <a:endParaRPr lang="ru-RU" dirty="0"/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050" y="2810574"/>
            <a:ext cx="4694237" cy="2157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/>
        </p:nvSpPr>
        <p:spPr>
          <a:xfrm>
            <a:off x="490100" y="1455325"/>
            <a:ext cx="7659300" cy="26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1010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1010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1800" b="0" i="0" u="none" strike="noStrike" cap="none" dirty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Наш продукт помогает </a:t>
            </a:r>
            <a:r>
              <a:rPr lang="ru-RU" sz="1800" b="0" i="0" u="none" strike="noStrike" cap="none" dirty="0">
                <a:solidFill>
                  <a:srgbClr val="6E32E0"/>
                </a:solidFill>
                <a:latin typeface="IBM Plex Sans"/>
                <a:ea typeface="IBM Plex Sans"/>
                <a:cs typeface="IBM Plex Sans"/>
                <a:sym typeface="IBM Plex Sans"/>
              </a:rPr>
              <a:t>&lt;</a:t>
            </a:r>
            <a:r>
              <a:rPr lang="ru-RU" sz="1800" b="0" i="0" u="none" strike="noStrike" cap="none" dirty="0" smtClean="0">
                <a:solidFill>
                  <a:srgbClr val="6E32E0"/>
                </a:solidFill>
                <a:latin typeface="IBM Plex Sans"/>
                <a:ea typeface="IBM Plex Sans"/>
                <a:cs typeface="IBM Plex Sans"/>
                <a:sym typeface="IBM Plex Sans"/>
              </a:rPr>
              <a:t>сегментам: </a:t>
            </a:r>
            <a:r>
              <a:rPr lang="en-US" sz="1800" b="0" i="0" u="none" strike="noStrike" cap="none" dirty="0" smtClean="0">
                <a:solidFill>
                  <a:srgbClr val="6E32E0"/>
                </a:solidFill>
                <a:latin typeface="IBM Plex Sans"/>
                <a:ea typeface="IBM Plex Sans"/>
                <a:cs typeface="IBM Plex Sans"/>
                <a:sym typeface="IBM Plex Sans"/>
              </a:rPr>
              <a:t>B2B, B2C</a:t>
            </a:r>
            <a:r>
              <a:rPr lang="ru-RU" sz="1800" b="0" i="0" u="none" strike="noStrike" cap="none" dirty="0" smtClean="0">
                <a:solidFill>
                  <a:srgbClr val="6E32E0"/>
                </a:solidFill>
                <a:latin typeface="IBM Plex Sans"/>
                <a:ea typeface="IBM Plex Sans"/>
                <a:cs typeface="IBM Plex Sans"/>
                <a:sym typeface="IBM Plex Sans"/>
              </a:rPr>
              <a:t>&gt;</a:t>
            </a:r>
            <a:r>
              <a:rPr lang="ru-RU" sz="1800" b="0" i="0" u="none" strike="noStrike" cap="none" dirty="0" smtClean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,</a:t>
            </a:r>
            <a:endParaRPr sz="1800" b="0" i="0" u="none" strike="noStrike" cap="none" dirty="0">
              <a:solidFill>
                <a:srgbClr val="01010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1800" b="0" i="0" u="none" strike="noStrike" cap="none" dirty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Которые хотят решать </a:t>
            </a:r>
            <a:r>
              <a:rPr lang="ru-RU" sz="1800" b="0" i="0" u="none" strike="noStrike" cap="none" dirty="0" smtClean="0">
                <a:solidFill>
                  <a:srgbClr val="6E32E0"/>
                </a:solidFill>
                <a:latin typeface="IBM Plex Sans"/>
                <a:ea typeface="IBM Plex Sans"/>
                <a:cs typeface="IBM Plex Sans"/>
                <a:sym typeface="IBM Plex Sans"/>
              </a:rPr>
              <a:t>&lt;создание новых сортов, выращивание сельскохозяйственных  культур в домашних условиях, проведение вегетационных опытов&gt;</a:t>
            </a:r>
            <a:r>
              <a:rPr lang="ru-RU" sz="1800" b="0" i="0" u="none" strike="noStrike" cap="none" dirty="0" smtClean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,</a:t>
            </a:r>
            <a:endParaRPr sz="1800" b="0" i="0" u="none" strike="noStrike" cap="none" dirty="0">
              <a:solidFill>
                <a:srgbClr val="01010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1800" b="0" i="0" u="none" strike="noStrike" cap="none" dirty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Посредством уменьшения </a:t>
            </a:r>
            <a:r>
              <a:rPr lang="ru-RU" sz="1800" b="0" i="0" u="none" strike="noStrike" cap="none" dirty="0" smtClean="0">
                <a:solidFill>
                  <a:srgbClr val="6E32E0"/>
                </a:solidFill>
                <a:latin typeface="IBM Plex Sans"/>
                <a:ea typeface="IBM Plex Sans"/>
                <a:cs typeface="IBM Plex Sans"/>
                <a:sym typeface="IBM Plex Sans"/>
              </a:rPr>
              <a:t>&lt;</a:t>
            </a:r>
            <a:r>
              <a:rPr lang="ru-RU" sz="1800" dirty="0" smtClean="0">
                <a:solidFill>
                  <a:srgbClr val="6E32E0"/>
                </a:solidFill>
                <a:latin typeface="IBM Plex Sans"/>
                <a:ea typeface="IBM Plex Sans"/>
                <a:cs typeface="IBM Plex Sans"/>
                <a:sym typeface="IBM Plex Sans"/>
              </a:rPr>
              <a:t>отсутствия на рынке товара</a:t>
            </a:r>
            <a:r>
              <a:rPr lang="ru-RU" sz="1800" b="0" i="0" u="none" strike="noStrike" cap="none" dirty="0" smtClean="0">
                <a:solidFill>
                  <a:srgbClr val="6E32E0"/>
                </a:solidFill>
                <a:latin typeface="IBM Plex Sans"/>
                <a:ea typeface="IBM Plex Sans"/>
                <a:cs typeface="IBM Plex Sans"/>
                <a:sym typeface="IBM Plex Sans"/>
              </a:rPr>
              <a:t>&gt;</a:t>
            </a:r>
            <a:r>
              <a:rPr lang="ru-RU" sz="1800" b="0" i="0" u="none" strike="noStrike" cap="none" dirty="0" smtClean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ru-RU" sz="1800" b="0" i="0" u="none" strike="noStrike" cap="none" dirty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и увеличения </a:t>
            </a:r>
            <a:r>
              <a:rPr lang="ru-RU" sz="1800" b="0" i="0" u="none" strike="noStrike" cap="none" dirty="0" smtClean="0">
                <a:solidFill>
                  <a:srgbClr val="6E32E0"/>
                </a:solidFill>
                <a:latin typeface="IBM Plex Sans"/>
                <a:ea typeface="IBM Plex Sans"/>
                <a:cs typeface="IBM Plex Sans"/>
                <a:sym typeface="IBM Plex Sans"/>
              </a:rPr>
              <a:t>&lt;-&gt;</a:t>
            </a:r>
            <a:r>
              <a:rPr lang="ru-RU" sz="1800" b="0" i="0" u="none" strike="noStrike" cap="none" dirty="0" smtClean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,</a:t>
            </a:r>
            <a:endParaRPr sz="1800" b="0" i="0" u="none" strike="noStrike" cap="none" dirty="0">
              <a:solidFill>
                <a:srgbClr val="01010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AE0"/>
              </a:buClr>
              <a:buSzPts val="1800"/>
              <a:buFont typeface="IBM Plex Sans"/>
              <a:buChar char="•"/>
            </a:pPr>
            <a:r>
              <a:rPr lang="ru-RU" sz="1800" b="0" i="0" u="none" strike="noStrike" cap="none" dirty="0">
                <a:solidFill>
                  <a:srgbClr val="010101"/>
                </a:solidFill>
                <a:latin typeface="IBM Plex Sans"/>
                <a:ea typeface="IBM Plex Sans"/>
                <a:cs typeface="IBM Plex Sans"/>
                <a:sym typeface="IBM Plex Sans"/>
              </a:rPr>
              <a:t>И в отличии от </a:t>
            </a:r>
            <a:r>
              <a:rPr lang="ru-RU" sz="1800" dirty="0" smtClean="0">
                <a:solidFill>
                  <a:srgbClr val="6E32E0"/>
                </a:solidFill>
                <a:latin typeface="IBM Plex Sans"/>
                <a:ea typeface="IBM Plex Sans"/>
                <a:cs typeface="IBM Plex Sans"/>
                <a:sym typeface="IBM Plex Sans"/>
              </a:rPr>
              <a:t>гидропонных установок, наш продукт сможет давать более точные результаты при научных исследованиях, за счет того что можно выбрать разный </a:t>
            </a:r>
            <a:r>
              <a:rPr lang="ru-RU" sz="1800" dirty="0" err="1" smtClean="0">
                <a:solidFill>
                  <a:srgbClr val="6E32E0"/>
                </a:solidFill>
                <a:latin typeface="IBM Plex Sans"/>
                <a:ea typeface="IBM Plex Sans"/>
                <a:cs typeface="IBM Plex Sans"/>
                <a:sym typeface="IBM Plex Sans"/>
              </a:rPr>
              <a:t>субстракт</a:t>
            </a:r>
            <a:r>
              <a:rPr lang="ru-RU" sz="1800" dirty="0">
                <a:solidFill>
                  <a:srgbClr val="6E32E0"/>
                </a:solidFill>
                <a:latin typeface="IBM Plex Sans"/>
                <a:ea typeface="IBM Plex Sans"/>
                <a:cs typeface="IBM Plex Sans"/>
                <a:sym typeface="IBM Plex Sans"/>
              </a:rPr>
              <a:t>.</a:t>
            </a:r>
            <a:endParaRPr sz="1800" b="0" i="0" u="none" strike="noStrike" cap="none" dirty="0">
              <a:solidFill>
                <a:srgbClr val="6E32E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20" name="Google Shape;12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Промежуточный итог: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Команда</a:t>
            </a:r>
            <a:endParaRPr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91"/>
          <a:stretch/>
        </p:blipFill>
        <p:spPr bwMode="auto">
          <a:xfrm>
            <a:off x="126734" y="1134828"/>
            <a:ext cx="1555762" cy="1439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1" t="6758" r="18745" b="29505"/>
          <a:stretch/>
        </p:blipFill>
        <p:spPr bwMode="auto">
          <a:xfrm>
            <a:off x="2999232" y="919614"/>
            <a:ext cx="1298572" cy="1654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1" t="9203" r="22958" b="21754"/>
          <a:stretch/>
        </p:blipFill>
        <p:spPr bwMode="auto">
          <a:xfrm>
            <a:off x="4480684" y="2196082"/>
            <a:ext cx="1359284" cy="1765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7" t="12048" r="20350" b="38803"/>
          <a:stretch/>
        </p:blipFill>
        <p:spPr bwMode="auto">
          <a:xfrm>
            <a:off x="1706880" y="2574034"/>
            <a:ext cx="1292352" cy="1482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5" t="17278" r="20761" b="20714"/>
          <a:stretch/>
        </p:blipFill>
        <p:spPr bwMode="auto">
          <a:xfrm>
            <a:off x="7559040" y="1854431"/>
            <a:ext cx="1475233" cy="1801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1648" y="2670048"/>
            <a:ext cx="1182624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err="1" smtClean="0"/>
              <a:t>Овчинникова</a:t>
            </a:r>
            <a:r>
              <a:rPr lang="ru-RU" sz="1050" dirty="0" smtClean="0"/>
              <a:t> Александра – ответственная за научную составляющую проекта , подбор компонентов для защитного слоя сосуда и </a:t>
            </a:r>
            <a:r>
              <a:rPr lang="ru-RU" sz="1050" dirty="0" err="1" smtClean="0"/>
              <a:t>тд</a:t>
            </a:r>
            <a:r>
              <a:rPr lang="ru-RU" sz="1050" dirty="0" smtClean="0"/>
              <a:t>.</a:t>
            </a:r>
            <a:endParaRPr lang="ru-RU" sz="1050" dirty="0"/>
          </a:p>
        </p:txBody>
      </p:sp>
      <p:sp>
        <p:nvSpPr>
          <p:cNvPr id="4" name="TextBox 3"/>
          <p:cNvSpPr txBox="1"/>
          <p:nvPr/>
        </p:nvSpPr>
        <p:spPr>
          <a:xfrm>
            <a:off x="1572768" y="4213384"/>
            <a:ext cx="1731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Нечаева Анастасия – специалист в области агрохимии и </a:t>
            </a:r>
            <a:r>
              <a:rPr lang="ru-RU" sz="1050" dirty="0" err="1" smtClean="0"/>
              <a:t>агропочвоведения</a:t>
            </a:r>
            <a:r>
              <a:rPr lang="ru-RU" sz="1050" dirty="0" smtClean="0"/>
              <a:t> </a:t>
            </a:r>
            <a:endParaRPr lang="ru-RU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3108960" y="2755043"/>
            <a:ext cx="128016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err="1" smtClean="0"/>
              <a:t>Шавалиева</a:t>
            </a:r>
            <a:r>
              <a:rPr lang="ru-RU" sz="1050" dirty="0" smtClean="0"/>
              <a:t> Наталья – ответственная за экологическую составляющую проекта</a:t>
            </a:r>
            <a:endParaRPr lang="ru-RU" sz="1050" dirty="0"/>
          </a:p>
        </p:txBody>
      </p:sp>
      <p:sp>
        <p:nvSpPr>
          <p:cNvPr id="6" name="TextBox 5"/>
          <p:cNvSpPr txBox="1"/>
          <p:nvPr/>
        </p:nvSpPr>
        <p:spPr>
          <a:xfrm>
            <a:off x="4480684" y="4008876"/>
            <a:ext cx="135928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err="1" smtClean="0"/>
              <a:t>Ковачевич</a:t>
            </a:r>
            <a:r>
              <a:rPr lang="ru-RU" sz="1050" dirty="0" smtClean="0"/>
              <a:t> Катарина – ответственная за анализ рынка, опрос </a:t>
            </a:r>
            <a:r>
              <a:rPr lang="ru-RU" sz="1050" dirty="0" err="1" smtClean="0"/>
              <a:t>стекхолдеров</a:t>
            </a:r>
            <a:r>
              <a:rPr lang="ru-RU" sz="1050" dirty="0" smtClean="0"/>
              <a:t> и </a:t>
            </a:r>
            <a:r>
              <a:rPr lang="ru-RU" sz="1050" dirty="0" err="1" smtClean="0"/>
              <a:t>тд</a:t>
            </a:r>
            <a:r>
              <a:rPr lang="ru-RU" sz="1050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86272" y="2097024"/>
            <a:ext cx="147523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Борчанинов Павел – лидер проекта</a:t>
            </a:r>
            <a:endParaRPr lang="ru-RU" sz="1050" dirty="0"/>
          </a:p>
        </p:txBody>
      </p:sp>
      <p:sp>
        <p:nvSpPr>
          <p:cNvPr id="8" name="TextBox 7"/>
          <p:cNvSpPr txBox="1"/>
          <p:nvPr/>
        </p:nvSpPr>
        <p:spPr>
          <a:xfrm>
            <a:off x="7559040" y="3816872"/>
            <a:ext cx="14752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Соловьев Даниил – ответственный за проработку прототипа</a:t>
            </a:r>
            <a:endParaRPr lang="ru-RU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-RU"/>
              <a:t>Вопросы к экспертам</a:t>
            </a:r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668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lvl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AutoNum type="arabicParenR"/>
            </a:pPr>
            <a:r>
              <a:rPr lang="ru-RU" dirty="0" smtClean="0"/>
              <a:t>Как лучше найти заинтересованные стороны?</a:t>
            </a:r>
          </a:p>
          <a:p>
            <a:pPr marL="342900" lvl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AutoNum type="arabicParenR"/>
            </a:pPr>
            <a:r>
              <a:rPr lang="ru-RU" dirty="0" smtClean="0"/>
              <a:t>К кому обратиться, чтобы разработали схему изготовления сосуда? </a:t>
            </a:r>
          </a:p>
          <a:p>
            <a:pPr marL="342900" lvl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AutoNum type="arabicParenR"/>
            </a:pPr>
            <a:r>
              <a:rPr lang="ru-RU" dirty="0" smtClean="0"/>
              <a:t>Как сделать более детальный анализ рынка?</a:t>
            </a:r>
          </a:p>
          <a:p>
            <a:pPr marL="342900" lvl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AutoNum type="arabicParenR"/>
            </a:pPr>
            <a:r>
              <a:rPr lang="ru-RU" dirty="0" smtClean="0"/>
              <a:t>Какую нишу рынка лучше занять и на что сделать уклон?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566</Words>
  <Application>Microsoft Office PowerPoint</Application>
  <PresentationFormat>Экран (16:9)</PresentationFormat>
  <Paragraphs>66</Paragraphs>
  <Slides>11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Simple Light</vt:lpstr>
      <vt:lpstr>Вегетационный сосуд 21 века</vt:lpstr>
      <vt:lpstr>Пользователь и его проблема</vt:lpstr>
      <vt:lpstr>Решение</vt:lpstr>
      <vt:lpstr>Аналоги решения</vt:lpstr>
      <vt:lpstr>Заинтересованные стороны (стейкхолдеры)</vt:lpstr>
      <vt:lpstr>Таблица учёта стейкхолдеров (заинтересованных сторон)</vt:lpstr>
      <vt:lpstr>Ключевые выводы из исследования </vt:lpstr>
      <vt:lpstr>Результаты исследования: Прототип разработки</vt:lpstr>
      <vt:lpstr>Промежуточный итог:</vt:lpstr>
      <vt:lpstr>Команда</vt:lpstr>
      <vt:lpstr>Вопросы к экспертам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Вегетационный сосуд 21 века</dc:title>
  <cp:lastModifiedBy>Лаборант</cp:lastModifiedBy>
  <cp:revision>7</cp:revision>
  <dcterms:modified xsi:type="dcterms:W3CDTF">2023-11-07T12:16:03Z</dcterms:modified>
</cp:coreProperties>
</file>