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71" r:id="rId4"/>
    <p:sldId id="272" r:id="rId5"/>
    <p:sldId id="259" r:id="rId6"/>
    <p:sldId id="260" r:id="rId7"/>
    <p:sldId id="265" r:id="rId8"/>
    <p:sldId id="273" r:id="rId9"/>
    <p:sldId id="274" r:id="rId10"/>
    <p:sldId id="275" r:id="rId11"/>
    <p:sldId id="266" r:id="rId12"/>
    <p:sldId id="267" r:id="rId13"/>
    <p:sldId id="258" r:id="rId14"/>
    <p:sldId id="270" r:id="rId15"/>
    <p:sldId id="268" r:id="rId16"/>
    <p:sldId id="269" r:id="rId17"/>
    <p:sldId id="276" r:id="rId18"/>
    <p:sldId id="262" r:id="rId19"/>
    <p:sldId id="263"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44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84"/>
    <p:restoredTop sz="95768"/>
  </p:normalViewPr>
  <p:slideViewPr>
    <p:cSldViewPr snapToGrid="0">
      <p:cViewPr varScale="1">
        <p:scale>
          <a:sx n="112" d="100"/>
          <a:sy n="112" d="100"/>
        </p:scale>
        <p:origin x="5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2"/>
        <p:cNvGrpSpPr/>
        <p:nvPr/>
      </p:nvGrpSpPr>
      <p:grpSpPr>
        <a:xfrm>
          <a:off x="0" y="0"/>
          <a:ext cx="0" cy="0"/>
          <a:chOff x="0" y="0"/>
          <a:chExt cx="0" cy="0"/>
        </a:xfrm>
      </p:grpSpPr>
      <p:sp>
        <p:nvSpPr>
          <p:cNvPr id="203" name="Google Shape;203;n"/>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4" name="Google Shape;204;n"/>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5" name="Google Shape;20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n"/>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207" name="Google Shape;207;n"/>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8" name="Google Shape;208;n"/>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a:extLst>
            <a:ext uri="{FF2B5EF4-FFF2-40B4-BE49-F238E27FC236}">
              <a16:creationId xmlns:a16="http://schemas.microsoft.com/office/drawing/2014/main" id="{F35751A2-8EAC-0351-E0BF-D0B4FB29DEFA}"/>
            </a:ext>
          </a:extLst>
        </p:cNvPr>
        <p:cNvGrpSpPr/>
        <p:nvPr/>
      </p:nvGrpSpPr>
      <p:grpSpPr>
        <a:xfrm>
          <a:off x="0" y="0"/>
          <a:ext cx="0" cy="0"/>
          <a:chOff x="0" y="0"/>
          <a:chExt cx="0" cy="0"/>
        </a:xfrm>
      </p:grpSpPr>
      <p:sp>
        <p:nvSpPr>
          <p:cNvPr id="384" name="Google Shape;384;p8:notes">
            <a:extLst>
              <a:ext uri="{FF2B5EF4-FFF2-40B4-BE49-F238E27FC236}">
                <a16:creationId xmlns:a16="http://schemas.microsoft.com/office/drawing/2014/main" id="{E15B77E8-1465-11AA-F27B-47D0EBF5F0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8:notes">
            <a:extLst>
              <a:ext uri="{FF2B5EF4-FFF2-40B4-BE49-F238E27FC236}">
                <a16:creationId xmlns:a16="http://schemas.microsoft.com/office/drawing/2014/main" id="{84AA12AD-9AD2-B301-ED26-C18931B915A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8:notes">
            <a:extLst>
              <a:ext uri="{FF2B5EF4-FFF2-40B4-BE49-F238E27FC236}">
                <a16:creationId xmlns:a16="http://schemas.microsoft.com/office/drawing/2014/main" id="{48BE5554-5B59-E5B9-42B1-7140F8CF079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3</a:t>
            </a:fld>
            <a:endParaRPr/>
          </a:p>
        </p:txBody>
      </p:sp>
    </p:spTree>
    <p:extLst>
      <p:ext uri="{BB962C8B-B14F-4D97-AF65-F5344CB8AC3E}">
        <p14:creationId xmlns:p14="http://schemas.microsoft.com/office/powerpoint/2010/main" val="2288053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a:extLst>
            <a:ext uri="{FF2B5EF4-FFF2-40B4-BE49-F238E27FC236}">
              <a16:creationId xmlns:a16="http://schemas.microsoft.com/office/drawing/2014/main" id="{8A3FA39C-D593-393A-58C1-C30D134CE217}"/>
            </a:ext>
          </a:extLst>
        </p:cNvPr>
        <p:cNvGrpSpPr/>
        <p:nvPr/>
      </p:nvGrpSpPr>
      <p:grpSpPr>
        <a:xfrm>
          <a:off x="0" y="0"/>
          <a:ext cx="0" cy="0"/>
          <a:chOff x="0" y="0"/>
          <a:chExt cx="0" cy="0"/>
        </a:xfrm>
      </p:grpSpPr>
      <p:sp>
        <p:nvSpPr>
          <p:cNvPr id="384" name="Google Shape;384;p8:notes">
            <a:extLst>
              <a:ext uri="{FF2B5EF4-FFF2-40B4-BE49-F238E27FC236}">
                <a16:creationId xmlns:a16="http://schemas.microsoft.com/office/drawing/2014/main" id="{81636B29-BBB3-B81B-30B6-CF0FA1CC657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8:notes">
            <a:extLst>
              <a:ext uri="{FF2B5EF4-FFF2-40B4-BE49-F238E27FC236}">
                <a16:creationId xmlns:a16="http://schemas.microsoft.com/office/drawing/2014/main" id="{2AA0490B-871C-6986-D7A4-386306065E5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8:notes">
            <a:extLst>
              <a:ext uri="{FF2B5EF4-FFF2-40B4-BE49-F238E27FC236}">
                <a16:creationId xmlns:a16="http://schemas.microsoft.com/office/drawing/2014/main" id="{5DDE162F-97BB-75DA-08DC-A6608B61BE95}"/>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4</a:t>
            </a:fld>
            <a:endParaRPr/>
          </a:p>
        </p:txBody>
      </p:sp>
    </p:spTree>
    <p:extLst>
      <p:ext uri="{BB962C8B-B14F-4D97-AF65-F5344CB8AC3E}">
        <p14:creationId xmlns:p14="http://schemas.microsoft.com/office/powerpoint/2010/main" val="3494749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152400" algn="l" rtl="0">
              <a:spcBef>
                <a:spcPts val="0"/>
              </a:spcBef>
              <a:spcAft>
                <a:spcPts val="0"/>
              </a:spcAft>
              <a:buClr>
                <a:schemeClr val="dk1"/>
              </a:buClr>
              <a:buSzPts val="1200"/>
              <a:buFont typeface="Arial"/>
              <a:buNone/>
            </a:pPr>
            <a:endParaRPr/>
          </a:p>
        </p:txBody>
      </p:sp>
      <p:sp>
        <p:nvSpPr>
          <p:cNvPr id="328" name="Google Shape;328;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13</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ru-RU" sz="1200" b="0" i="0" u="none" strike="noStrike" cap="none" smtClean="0">
                <a:solidFill>
                  <a:schemeClr val="dk1"/>
                </a:solidFill>
                <a:latin typeface="Arial"/>
                <a:ea typeface="Arial"/>
                <a:cs typeface="Arial"/>
                <a:sym typeface="Arial"/>
              </a:rPr>
              <a:t>15</a:t>
            </a:fld>
            <a:endParaRPr lang="ru-RU"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987036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216"/>
        <p:cNvGrpSpPr/>
        <p:nvPr/>
      </p:nvGrpSpPr>
      <p:grpSpPr>
        <a:xfrm>
          <a:off x="0" y="0"/>
          <a:ext cx="0" cy="0"/>
          <a:chOff x="0" y="0"/>
          <a:chExt cx="0" cy="0"/>
        </a:xfrm>
      </p:grpSpPr>
      <p:pic>
        <p:nvPicPr>
          <p:cNvPr id="217" name="Google Shape;217;p2" descr="Изображение выглядит как текст, датчик, компьютер&#10;&#10;Автоматически созданное описание"/>
          <p:cNvPicPr preferRelativeResize="0"/>
          <p:nvPr/>
        </p:nvPicPr>
        <p:blipFill rotWithShape="1">
          <a:blip r:embed="rId2">
            <a:alphaModFix/>
          </a:blip>
          <a:srcRect/>
          <a:stretch/>
        </p:blipFill>
        <p:spPr>
          <a:xfrm>
            <a:off x="0" y="0"/>
            <a:ext cx="12192002" cy="6858000"/>
          </a:xfrm>
          <a:prstGeom prst="rect">
            <a:avLst/>
          </a:prstGeom>
          <a:noFill/>
          <a:ln>
            <a:noFill/>
          </a:ln>
        </p:spPr>
      </p:pic>
      <p:sp>
        <p:nvSpPr>
          <p:cNvPr id="218" name="Google Shape;218;p2"/>
          <p:cNvSpPr txBox="1">
            <a:spLocks noGrp="1"/>
          </p:cNvSpPr>
          <p:nvPr>
            <p:ph type="ctrTitle"/>
          </p:nvPr>
        </p:nvSpPr>
        <p:spPr>
          <a:xfrm>
            <a:off x="1523999" y="1833560"/>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7200"/>
              <a:buFont typeface="Calibri"/>
              <a:buNone/>
              <a:defRPr sz="7200"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9" name="Google Shape;219;p2"/>
          <p:cNvSpPr txBox="1">
            <a:spLocks noGrp="1"/>
          </p:cNvSpPr>
          <p:nvPr>
            <p:ph type="subTitle" idx="1"/>
          </p:nvPr>
        </p:nvSpPr>
        <p:spPr>
          <a:xfrm>
            <a:off x="1524000" y="4451785"/>
            <a:ext cx="9144000" cy="8961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FEDB77"/>
              </a:buClr>
              <a:buSzPts val="2400"/>
              <a:buNone/>
              <a:defRPr sz="2400" b="1">
                <a:solidFill>
                  <a:srgbClr val="FEDB77"/>
                </a:solidFill>
              </a:defRPr>
            </a:lvl1pPr>
            <a:lvl2pPr lvl="1" algn="ctr" rtl="0">
              <a:lnSpc>
                <a:spcPct val="90000"/>
              </a:lnSpc>
              <a:spcBef>
                <a:spcPts val="500"/>
              </a:spcBef>
              <a:spcAft>
                <a:spcPts val="0"/>
              </a:spcAft>
              <a:buClr>
                <a:schemeClr val="lt1"/>
              </a:buClr>
              <a:buSzPts val="2000"/>
              <a:buNone/>
              <a:defRPr sz="2000"/>
            </a:lvl2pPr>
            <a:lvl3pPr lvl="2" algn="ctr" rtl="0">
              <a:lnSpc>
                <a:spcPct val="90000"/>
              </a:lnSpc>
              <a:spcBef>
                <a:spcPts val="500"/>
              </a:spcBef>
              <a:spcAft>
                <a:spcPts val="0"/>
              </a:spcAft>
              <a:buClr>
                <a:schemeClr val="lt1"/>
              </a:buClr>
              <a:buSzPts val="1800"/>
              <a:buNone/>
              <a:defRPr sz="1800"/>
            </a:lvl3pPr>
            <a:lvl4pPr lvl="3" algn="ctr" rtl="0">
              <a:lnSpc>
                <a:spcPct val="90000"/>
              </a:lnSpc>
              <a:spcBef>
                <a:spcPts val="500"/>
              </a:spcBef>
              <a:spcAft>
                <a:spcPts val="0"/>
              </a:spcAft>
              <a:buClr>
                <a:schemeClr val="lt1"/>
              </a:buClr>
              <a:buSzPts val="1600"/>
              <a:buNone/>
              <a:defRPr sz="1600"/>
            </a:lvl4pPr>
            <a:lvl5pPr lvl="4" algn="ctr" rtl="0">
              <a:lnSpc>
                <a:spcPct val="90000"/>
              </a:lnSpc>
              <a:spcBef>
                <a:spcPts val="500"/>
              </a:spcBef>
              <a:spcAft>
                <a:spcPts val="0"/>
              </a:spcAft>
              <a:buClr>
                <a:schemeClr val="lt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20" name="Google Shape;220;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1" name="Google Shape;221;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2" name="Google Shape;222;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223"/>
        <p:cNvGrpSpPr/>
        <p:nvPr/>
      </p:nvGrpSpPr>
      <p:grpSpPr>
        <a:xfrm>
          <a:off x="0" y="0"/>
          <a:ext cx="0" cy="0"/>
          <a:chOff x="0" y="0"/>
          <a:chExt cx="0" cy="0"/>
        </a:xfrm>
      </p:grpSpPr>
      <p:sp>
        <p:nvSpPr>
          <p:cNvPr id="224" name="Google Shape;224;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5" name="Google Shape;225;p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6" name="Google Shape;226;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27"/>
        <p:cNvGrpSpPr/>
        <p:nvPr/>
      </p:nvGrpSpPr>
      <p:grpSpPr>
        <a:xfrm>
          <a:off x="0" y="0"/>
          <a:ext cx="0" cy="0"/>
          <a:chOff x="0" y="0"/>
          <a:chExt cx="0" cy="0"/>
        </a:xfrm>
      </p:grpSpPr>
      <p:sp>
        <p:nvSpPr>
          <p:cNvPr id="228" name="Google Shape;228;p4"/>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EDB77"/>
              </a:buClr>
              <a:buSzPts val="4400"/>
              <a:buFont typeface="Calibri"/>
              <a:buNone/>
              <a:defRPr>
                <a:solidFill>
                  <a:srgbClr val="FEDB77"/>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29" name="Google Shape;229;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0" name="Google Shape;230;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1" name="Google Shape;231;p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2" name="Google Shape;232;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33"/>
        <p:cNvGrpSpPr/>
        <p:nvPr/>
      </p:nvGrpSpPr>
      <p:grpSpPr>
        <a:xfrm>
          <a:off x="0" y="0"/>
          <a:ext cx="0" cy="0"/>
          <a:chOff x="0" y="0"/>
          <a:chExt cx="0" cy="0"/>
        </a:xfrm>
      </p:grpSpPr>
      <p:sp>
        <p:nvSpPr>
          <p:cNvPr id="234" name="Google Shape;234;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FFBE00"/>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5" name="Google Shape;235;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36" name="Google Shape;236;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7" name="Google Shape;237;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8" name="Google Shape;238;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239"/>
        <p:cNvGrpSpPr/>
        <p:nvPr/>
      </p:nvGrpSpPr>
      <p:grpSpPr>
        <a:xfrm>
          <a:off x="0" y="0"/>
          <a:ext cx="0" cy="0"/>
          <a:chOff x="0" y="0"/>
          <a:chExt cx="0" cy="0"/>
        </a:xfrm>
      </p:grpSpPr>
      <p:sp>
        <p:nvSpPr>
          <p:cNvPr id="240" name="Google Shape;240;p6"/>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1" name="Google Shape;241;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2" name="Google Shape;242;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3" name="Google Shape;243;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4" name="Google Shape;244;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5" name="Google Shape;245;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246"/>
        <p:cNvGrpSpPr/>
        <p:nvPr/>
      </p:nvGrpSpPr>
      <p:grpSpPr>
        <a:xfrm>
          <a:off x="0" y="0"/>
          <a:ext cx="0" cy="0"/>
          <a:chOff x="0" y="0"/>
          <a:chExt cx="0" cy="0"/>
        </a:xfrm>
      </p:grpSpPr>
      <p:sp>
        <p:nvSpPr>
          <p:cNvPr id="247" name="Google Shape;247;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8" name="Google Shape;248;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400"/>
              <a:buNone/>
              <a:defRPr sz="2400" b="1"/>
            </a:lvl1pPr>
            <a:lvl2pPr marL="914400" lvl="1" indent="-228600" algn="l" rtl="0">
              <a:lnSpc>
                <a:spcPct val="90000"/>
              </a:lnSpc>
              <a:spcBef>
                <a:spcPts val="500"/>
              </a:spcBef>
              <a:spcAft>
                <a:spcPts val="0"/>
              </a:spcAft>
              <a:buClr>
                <a:schemeClr val="lt1"/>
              </a:buClr>
              <a:buSzPts val="2000"/>
              <a:buNone/>
              <a:defRPr sz="2000" b="1"/>
            </a:lvl2pPr>
            <a:lvl3pPr marL="1371600" lvl="2" indent="-228600" algn="l" rtl="0">
              <a:lnSpc>
                <a:spcPct val="90000"/>
              </a:lnSpc>
              <a:spcBef>
                <a:spcPts val="500"/>
              </a:spcBef>
              <a:spcAft>
                <a:spcPts val="0"/>
              </a:spcAft>
              <a:buClr>
                <a:schemeClr val="lt1"/>
              </a:buClr>
              <a:buSzPts val="1800"/>
              <a:buNone/>
              <a:defRPr sz="1800" b="1"/>
            </a:lvl3pPr>
            <a:lvl4pPr marL="1828800" lvl="3" indent="-228600" algn="l" rtl="0">
              <a:lnSpc>
                <a:spcPct val="90000"/>
              </a:lnSpc>
              <a:spcBef>
                <a:spcPts val="500"/>
              </a:spcBef>
              <a:spcAft>
                <a:spcPts val="0"/>
              </a:spcAft>
              <a:buClr>
                <a:schemeClr val="lt1"/>
              </a:buClr>
              <a:buSzPts val="1600"/>
              <a:buNone/>
              <a:defRPr sz="1600" b="1"/>
            </a:lvl4pPr>
            <a:lvl5pPr marL="2286000" lvl="4" indent="-228600" algn="l" rtl="0">
              <a:lnSpc>
                <a:spcPct val="90000"/>
              </a:lnSpc>
              <a:spcBef>
                <a:spcPts val="500"/>
              </a:spcBef>
              <a:spcAft>
                <a:spcPts val="0"/>
              </a:spcAft>
              <a:buClr>
                <a:schemeClr val="lt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49" name="Google Shape;249;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0" name="Google Shape;250;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400"/>
              <a:buNone/>
              <a:defRPr sz="2400" b="1"/>
            </a:lvl1pPr>
            <a:lvl2pPr marL="914400" lvl="1" indent="-228600" algn="l" rtl="0">
              <a:lnSpc>
                <a:spcPct val="90000"/>
              </a:lnSpc>
              <a:spcBef>
                <a:spcPts val="500"/>
              </a:spcBef>
              <a:spcAft>
                <a:spcPts val="0"/>
              </a:spcAft>
              <a:buClr>
                <a:schemeClr val="lt1"/>
              </a:buClr>
              <a:buSzPts val="2000"/>
              <a:buNone/>
              <a:defRPr sz="2000" b="1"/>
            </a:lvl2pPr>
            <a:lvl3pPr marL="1371600" lvl="2" indent="-228600" algn="l" rtl="0">
              <a:lnSpc>
                <a:spcPct val="90000"/>
              </a:lnSpc>
              <a:spcBef>
                <a:spcPts val="500"/>
              </a:spcBef>
              <a:spcAft>
                <a:spcPts val="0"/>
              </a:spcAft>
              <a:buClr>
                <a:schemeClr val="lt1"/>
              </a:buClr>
              <a:buSzPts val="1800"/>
              <a:buNone/>
              <a:defRPr sz="1800" b="1"/>
            </a:lvl3pPr>
            <a:lvl4pPr marL="1828800" lvl="3" indent="-228600" algn="l" rtl="0">
              <a:lnSpc>
                <a:spcPct val="90000"/>
              </a:lnSpc>
              <a:spcBef>
                <a:spcPts val="500"/>
              </a:spcBef>
              <a:spcAft>
                <a:spcPts val="0"/>
              </a:spcAft>
              <a:buClr>
                <a:schemeClr val="lt1"/>
              </a:buClr>
              <a:buSzPts val="1600"/>
              <a:buNone/>
              <a:defRPr sz="1600" b="1"/>
            </a:lvl4pPr>
            <a:lvl5pPr marL="2286000" lvl="4" indent="-228600" algn="l" rtl="0">
              <a:lnSpc>
                <a:spcPct val="90000"/>
              </a:lnSpc>
              <a:spcBef>
                <a:spcPts val="500"/>
              </a:spcBef>
              <a:spcAft>
                <a:spcPts val="0"/>
              </a:spcAft>
              <a:buClr>
                <a:schemeClr val="lt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51" name="Google Shape;251;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2" name="Google Shape;252;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3" name="Google Shape;253;p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4" name="Google Shape;254;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255"/>
        <p:cNvGrpSpPr/>
        <p:nvPr/>
      </p:nvGrpSpPr>
      <p:grpSpPr>
        <a:xfrm>
          <a:off x="0" y="0"/>
          <a:ext cx="0" cy="0"/>
          <a:chOff x="0" y="0"/>
          <a:chExt cx="0" cy="0"/>
        </a:xfrm>
      </p:grpSpPr>
      <p:sp>
        <p:nvSpPr>
          <p:cNvPr id="256" name="Google Shape;256;p8"/>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57" name="Google Shape;257;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8" name="Google Shape;258;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9" name="Google Shape;259;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260"/>
        <p:cNvGrpSpPr/>
        <p:nvPr/>
      </p:nvGrpSpPr>
      <p:grpSpPr>
        <a:xfrm>
          <a:off x="0" y="0"/>
          <a:ext cx="0" cy="0"/>
          <a:chOff x="0" y="0"/>
          <a:chExt cx="0" cy="0"/>
        </a:xfrm>
      </p:grpSpPr>
      <p:sp>
        <p:nvSpPr>
          <p:cNvPr id="261" name="Google Shape;261;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FFBE00"/>
              </a:buClr>
              <a:buSzPts val="3200"/>
              <a:buFont typeface="Calibri"/>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2" name="Google Shape;262;p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lt1"/>
              </a:buClr>
              <a:buSzPts val="3200"/>
              <a:buChar char="•"/>
              <a:defRPr sz="3200"/>
            </a:lvl1pPr>
            <a:lvl2pPr marL="914400" lvl="1" indent="-406400" algn="l" rtl="0">
              <a:lnSpc>
                <a:spcPct val="90000"/>
              </a:lnSpc>
              <a:spcBef>
                <a:spcPts val="500"/>
              </a:spcBef>
              <a:spcAft>
                <a:spcPts val="0"/>
              </a:spcAft>
              <a:buClr>
                <a:schemeClr val="lt1"/>
              </a:buClr>
              <a:buSzPts val="2800"/>
              <a:buChar char="•"/>
              <a:defRPr sz="2800"/>
            </a:lvl2pPr>
            <a:lvl3pPr marL="1371600" lvl="2" indent="-381000" algn="l" rtl="0">
              <a:lnSpc>
                <a:spcPct val="90000"/>
              </a:lnSpc>
              <a:spcBef>
                <a:spcPts val="500"/>
              </a:spcBef>
              <a:spcAft>
                <a:spcPts val="0"/>
              </a:spcAft>
              <a:buClr>
                <a:schemeClr val="lt1"/>
              </a:buClr>
              <a:buSzPts val="2400"/>
              <a:buChar char="•"/>
              <a:defRPr sz="2400"/>
            </a:lvl3pPr>
            <a:lvl4pPr marL="1828800" lvl="3" indent="-355600" algn="l" rtl="0">
              <a:lnSpc>
                <a:spcPct val="90000"/>
              </a:lnSpc>
              <a:spcBef>
                <a:spcPts val="500"/>
              </a:spcBef>
              <a:spcAft>
                <a:spcPts val="0"/>
              </a:spcAft>
              <a:buClr>
                <a:schemeClr val="lt1"/>
              </a:buClr>
              <a:buSzPts val="2000"/>
              <a:buChar char="•"/>
              <a:defRPr sz="2000"/>
            </a:lvl4pPr>
            <a:lvl5pPr marL="2286000" lvl="4" indent="-355600" algn="l" rtl="0">
              <a:lnSpc>
                <a:spcPct val="90000"/>
              </a:lnSpc>
              <a:spcBef>
                <a:spcPts val="500"/>
              </a:spcBef>
              <a:spcAft>
                <a:spcPts val="0"/>
              </a:spcAft>
              <a:buClr>
                <a:schemeClr val="lt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263" name="Google Shape;263;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1600"/>
              <a:buNone/>
              <a:defRPr sz="1600"/>
            </a:lvl1pPr>
            <a:lvl2pPr marL="914400" lvl="1" indent="-228600" algn="l" rtl="0">
              <a:lnSpc>
                <a:spcPct val="90000"/>
              </a:lnSpc>
              <a:spcBef>
                <a:spcPts val="500"/>
              </a:spcBef>
              <a:spcAft>
                <a:spcPts val="0"/>
              </a:spcAft>
              <a:buClr>
                <a:schemeClr val="lt1"/>
              </a:buClr>
              <a:buSzPts val="1400"/>
              <a:buNone/>
              <a:defRPr sz="1400"/>
            </a:lvl2pPr>
            <a:lvl3pPr marL="1371600" lvl="2" indent="-228600" algn="l" rtl="0">
              <a:lnSpc>
                <a:spcPct val="90000"/>
              </a:lnSpc>
              <a:spcBef>
                <a:spcPts val="500"/>
              </a:spcBef>
              <a:spcAft>
                <a:spcPts val="0"/>
              </a:spcAft>
              <a:buClr>
                <a:schemeClr val="lt1"/>
              </a:buClr>
              <a:buSzPts val="1200"/>
              <a:buNone/>
              <a:defRPr sz="1200"/>
            </a:lvl3pPr>
            <a:lvl4pPr marL="1828800" lvl="3" indent="-228600" algn="l" rtl="0">
              <a:lnSpc>
                <a:spcPct val="90000"/>
              </a:lnSpc>
              <a:spcBef>
                <a:spcPts val="500"/>
              </a:spcBef>
              <a:spcAft>
                <a:spcPts val="0"/>
              </a:spcAft>
              <a:buClr>
                <a:schemeClr val="lt1"/>
              </a:buClr>
              <a:buSzPts val="1000"/>
              <a:buNone/>
              <a:defRPr sz="1000"/>
            </a:lvl4pPr>
            <a:lvl5pPr marL="2286000" lvl="4" indent="-228600" algn="l" rtl="0">
              <a:lnSpc>
                <a:spcPct val="90000"/>
              </a:lnSpc>
              <a:spcBef>
                <a:spcPts val="500"/>
              </a:spcBef>
              <a:spcAft>
                <a:spcPts val="0"/>
              </a:spcAft>
              <a:buClr>
                <a:schemeClr val="lt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264" name="Google Shape;264;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5" name="Google Shape;265;p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6" name="Google Shape;266;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267"/>
        <p:cNvGrpSpPr/>
        <p:nvPr/>
      </p:nvGrpSpPr>
      <p:grpSpPr>
        <a:xfrm>
          <a:off x="0" y="0"/>
          <a:ext cx="0" cy="0"/>
          <a:chOff x="0" y="0"/>
          <a:chExt cx="0" cy="0"/>
        </a:xfrm>
      </p:grpSpPr>
      <p:sp>
        <p:nvSpPr>
          <p:cNvPr id="268" name="Google Shape;268;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FFBE00"/>
              </a:buClr>
              <a:buSzPts val="3200"/>
              <a:buFont typeface="Calibri"/>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 name="Google Shape;269;p10"/>
          <p:cNvSpPr>
            <a:spLocks noGrp="1"/>
          </p:cNvSpPr>
          <p:nvPr>
            <p:ph type="pic" idx="2"/>
          </p:nvPr>
        </p:nvSpPr>
        <p:spPr>
          <a:xfrm>
            <a:off x="5183188" y="987425"/>
            <a:ext cx="6172200" cy="4873500"/>
          </a:xfrm>
          <a:prstGeom prst="rect">
            <a:avLst/>
          </a:prstGeom>
          <a:noFill/>
          <a:ln>
            <a:noFill/>
          </a:ln>
        </p:spPr>
      </p:sp>
      <p:sp>
        <p:nvSpPr>
          <p:cNvPr id="270" name="Google Shape;270;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1600"/>
              <a:buNone/>
              <a:defRPr sz="1600"/>
            </a:lvl1pPr>
            <a:lvl2pPr marL="914400" lvl="1" indent="-228600" algn="l" rtl="0">
              <a:lnSpc>
                <a:spcPct val="90000"/>
              </a:lnSpc>
              <a:spcBef>
                <a:spcPts val="500"/>
              </a:spcBef>
              <a:spcAft>
                <a:spcPts val="0"/>
              </a:spcAft>
              <a:buClr>
                <a:schemeClr val="lt1"/>
              </a:buClr>
              <a:buSzPts val="1400"/>
              <a:buNone/>
              <a:defRPr sz="1400"/>
            </a:lvl2pPr>
            <a:lvl3pPr marL="1371600" lvl="2" indent="-228600" algn="l" rtl="0">
              <a:lnSpc>
                <a:spcPct val="90000"/>
              </a:lnSpc>
              <a:spcBef>
                <a:spcPts val="500"/>
              </a:spcBef>
              <a:spcAft>
                <a:spcPts val="0"/>
              </a:spcAft>
              <a:buClr>
                <a:schemeClr val="lt1"/>
              </a:buClr>
              <a:buSzPts val="1200"/>
              <a:buNone/>
              <a:defRPr sz="1200"/>
            </a:lvl3pPr>
            <a:lvl4pPr marL="1828800" lvl="3" indent="-228600" algn="l" rtl="0">
              <a:lnSpc>
                <a:spcPct val="90000"/>
              </a:lnSpc>
              <a:spcBef>
                <a:spcPts val="500"/>
              </a:spcBef>
              <a:spcAft>
                <a:spcPts val="0"/>
              </a:spcAft>
              <a:buClr>
                <a:schemeClr val="lt1"/>
              </a:buClr>
              <a:buSzPts val="1000"/>
              <a:buNone/>
              <a:defRPr sz="1000"/>
            </a:lvl4pPr>
            <a:lvl5pPr marL="2286000" lvl="4" indent="-228600" algn="l" rtl="0">
              <a:lnSpc>
                <a:spcPct val="90000"/>
              </a:lnSpc>
              <a:spcBef>
                <a:spcPts val="500"/>
              </a:spcBef>
              <a:spcAft>
                <a:spcPts val="0"/>
              </a:spcAft>
              <a:buClr>
                <a:schemeClr val="lt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271" name="Google Shape;271;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2" name="Google Shape;272;p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3" name="Google Shape;273;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274"/>
        <p:cNvGrpSpPr/>
        <p:nvPr/>
      </p:nvGrpSpPr>
      <p:grpSpPr>
        <a:xfrm>
          <a:off x="0" y="0"/>
          <a:ext cx="0" cy="0"/>
          <a:chOff x="0" y="0"/>
          <a:chExt cx="0" cy="0"/>
        </a:xfrm>
      </p:grpSpPr>
      <p:sp>
        <p:nvSpPr>
          <p:cNvPr id="275" name="Google Shape;275;p11"/>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76" name="Google Shape;276;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77" name="Google Shape;277;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8" name="Google Shape;278;p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9" name="Google Shape;279;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280"/>
        <p:cNvGrpSpPr/>
        <p:nvPr/>
      </p:nvGrpSpPr>
      <p:grpSpPr>
        <a:xfrm>
          <a:off x="0" y="0"/>
          <a:ext cx="0" cy="0"/>
          <a:chOff x="0" y="0"/>
          <a:chExt cx="0" cy="0"/>
        </a:xfrm>
      </p:grpSpPr>
      <p:sp>
        <p:nvSpPr>
          <p:cNvPr id="281" name="Google Shape;281;p12"/>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12"/>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83" name="Google Shape;283;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4" name="Google Shape;284;p1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5" name="Google Shape;285;p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pic>
        <p:nvPicPr>
          <p:cNvPr id="210" name="Google Shape;210;p1"/>
          <p:cNvPicPr preferRelativeResize="0"/>
          <p:nvPr/>
        </p:nvPicPr>
        <p:blipFill rotWithShape="1">
          <a:blip r:embed="rId13">
            <a:alphaModFix/>
          </a:blip>
          <a:srcRect/>
          <a:stretch/>
        </p:blipFill>
        <p:spPr>
          <a:xfrm>
            <a:off x="0" y="0"/>
            <a:ext cx="12192002" cy="6858000"/>
          </a:xfrm>
          <a:prstGeom prst="rect">
            <a:avLst/>
          </a:prstGeom>
          <a:noFill/>
          <a:ln>
            <a:noFill/>
          </a:ln>
        </p:spPr>
      </p:pic>
      <p:sp>
        <p:nvSpPr>
          <p:cNvPr id="211" name="Google Shape;211;p1"/>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FFBE00"/>
              </a:buClr>
              <a:buSzPts val="4400"/>
              <a:buFont typeface="Calibri"/>
              <a:buNone/>
              <a:defRPr sz="4400" b="0" i="0" u="none" strike="noStrike" cap="none">
                <a:solidFill>
                  <a:srgbClr val="FFBE00"/>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12" name="Google Shape;212;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4" name="Google Shape;214;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5" name="Google Shape;215;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3"/>
          <p:cNvSpPr txBox="1">
            <a:spLocks noGrp="1"/>
          </p:cNvSpPr>
          <p:nvPr>
            <p:ph type="ctrTitle"/>
          </p:nvPr>
        </p:nvSpPr>
        <p:spPr>
          <a:xfrm>
            <a:off x="1523999" y="1761066"/>
            <a:ext cx="9144000" cy="20538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6000"/>
              <a:buFont typeface="Times New Roman"/>
              <a:buNone/>
            </a:pPr>
            <a:r>
              <a:rPr lang="ru-RU" sz="6000">
                <a:latin typeface="Times New Roman"/>
                <a:ea typeface="Times New Roman"/>
                <a:cs typeface="Times New Roman"/>
                <a:sym typeface="Times New Roman"/>
              </a:rPr>
              <a:t>Технология получения показаний (объяснений)</a:t>
            </a:r>
            <a:endParaRPr/>
          </a:p>
        </p:txBody>
      </p:sp>
      <p:sp>
        <p:nvSpPr>
          <p:cNvPr id="291" name="Google Shape;291;p13"/>
          <p:cNvSpPr txBox="1">
            <a:spLocks noGrp="1"/>
          </p:cNvSpPr>
          <p:nvPr>
            <p:ph type="subTitle" idx="1"/>
          </p:nvPr>
        </p:nvSpPr>
        <p:spPr>
          <a:xfrm>
            <a:off x="1523999" y="3977652"/>
            <a:ext cx="9144000" cy="8961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EDB77"/>
              </a:buClr>
              <a:buSzPts val="2400"/>
              <a:buNone/>
            </a:pPr>
            <a:r>
              <a:rPr lang="ru-RU">
                <a:latin typeface="Times New Roman"/>
                <a:ea typeface="Times New Roman"/>
                <a:cs typeface="Times New Roman"/>
                <a:sym typeface="Times New Roman"/>
              </a:rPr>
              <a:t>Самарский национальный исследовательский университет им. С.П. Королева</a:t>
            </a:r>
            <a:endParaRPr/>
          </a:p>
        </p:txBody>
      </p:sp>
      <p:sp>
        <p:nvSpPr>
          <p:cNvPr id="292" name="Google Shape;292;p13"/>
          <p:cNvSpPr txBox="1"/>
          <p:nvPr/>
        </p:nvSpPr>
        <p:spPr>
          <a:xfrm>
            <a:off x="4709722" y="6127633"/>
            <a:ext cx="2973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i="0" u="none" strike="noStrike" cap="none">
                <a:solidFill>
                  <a:schemeClr val="lt1"/>
                </a:solidFill>
                <a:latin typeface="Times New Roman"/>
                <a:ea typeface="Times New Roman"/>
                <a:cs typeface="Times New Roman"/>
                <a:sym typeface="Times New Roman"/>
              </a:rPr>
              <a:t>Инициативная разработка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4"/>
          <p:cNvSpPr txBox="1"/>
          <p:nvPr/>
        </p:nvSpPr>
        <p:spPr>
          <a:xfrm>
            <a:off x="1154070" y="805370"/>
            <a:ext cx="49419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800" b="1">
                <a:solidFill>
                  <a:schemeClr val="lt1"/>
                </a:solidFill>
                <a:latin typeface="Times New Roman"/>
                <a:ea typeface="Times New Roman"/>
                <a:cs typeface="Times New Roman"/>
                <a:sym typeface="Times New Roman"/>
              </a:rPr>
              <a:t>Пользователь и его проблема</a:t>
            </a:r>
            <a:endParaRPr/>
          </a:p>
        </p:txBody>
      </p:sp>
      <p:sp>
        <p:nvSpPr>
          <p:cNvPr id="299" name="Google Shape;299;p14"/>
          <p:cNvSpPr/>
          <p:nvPr/>
        </p:nvSpPr>
        <p:spPr>
          <a:xfrm>
            <a:off x="1154065" y="1889653"/>
            <a:ext cx="2334600" cy="7554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14"/>
          <p:cNvSpPr txBox="1"/>
          <p:nvPr/>
        </p:nvSpPr>
        <p:spPr>
          <a:xfrm>
            <a:off x="1433483" y="2078369"/>
            <a:ext cx="170940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dirty="0">
                <a:solidFill>
                  <a:schemeClr val="lt1"/>
                </a:solidFill>
                <a:latin typeface="Times New Roman"/>
                <a:ea typeface="Times New Roman"/>
                <a:cs typeface="Times New Roman"/>
                <a:sym typeface="Times New Roman"/>
              </a:rPr>
              <a:t>Пользователь</a:t>
            </a:r>
            <a:endParaRPr dirty="0"/>
          </a:p>
        </p:txBody>
      </p:sp>
      <p:sp>
        <p:nvSpPr>
          <p:cNvPr id="301" name="Google Shape;301;p14"/>
          <p:cNvSpPr/>
          <p:nvPr/>
        </p:nvSpPr>
        <p:spPr>
          <a:xfrm>
            <a:off x="1154065" y="3722598"/>
            <a:ext cx="2334600" cy="9807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14"/>
          <p:cNvSpPr txBox="1"/>
          <p:nvPr/>
        </p:nvSpPr>
        <p:spPr>
          <a:xfrm>
            <a:off x="3625035" y="1730448"/>
            <a:ext cx="8043600" cy="1487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chemeClr val="lt1"/>
                </a:solidFill>
                <a:latin typeface="Times New Roman"/>
                <a:ea typeface="Times New Roman"/>
                <a:cs typeface="Times New Roman"/>
                <a:sym typeface="Times New Roman"/>
              </a:rPr>
              <a:t>Судьи</a:t>
            </a:r>
            <a:r>
              <a:rPr lang="ru-RU" sz="1800" i="0">
                <a:solidFill>
                  <a:schemeClr val="lt1"/>
                </a:solidFill>
                <a:latin typeface="Times New Roman"/>
                <a:ea typeface="Times New Roman"/>
                <a:cs typeface="Times New Roman"/>
                <a:sym typeface="Times New Roman"/>
              </a:rPr>
              <a:t>, следователи, дознаватели, государственные обвинители, </a:t>
            </a:r>
            <a:r>
              <a:rPr lang="ru-RU" sz="1800">
                <a:solidFill>
                  <a:schemeClr val="lt1"/>
                </a:solidFill>
                <a:latin typeface="Times New Roman"/>
                <a:ea typeface="Times New Roman"/>
                <a:cs typeface="Times New Roman"/>
                <a:sym typeface="Times New Roman"/>
              </a:rPr>
              <a:t>оперативные сотрудники, должностные лица </a:t>
            </a:r>
            <a:r>
              <a:rPr lang="ru-RU" sz="1800" i="0">
                <a:solidFill>
                  <a:schemeClr val="lt1"/>
                </a:solidFill>
                <a:latin typeface="Times New Roman"/>
                <a:ea typeface="Times New Roman"/>
                <a:cs typeface="Times New Roman"/>
                <a:sym typeface="Times New Roman"/>
              </a:rPr>
              <a:t>контрольных и надзорных орган</a:t>
            </a:r>
            <a:r>
              <a:rPr lang="ru-RU" sz="1800">
                <a:solidFill>
                  <a:schemeClr val="lt1"/>
                </a:solidFill>
                <a:latin typeface="Times New Roman"/>
                <a:ea typeface="Times New Roman"/>
                <a:cs typeface="Times New Roman"/>
                <a:sym typeface="Times New Roman"/>
              </a:rPr>
              <a:t>ов</a:t>
            </a:r>
            <a:r>
              <a:rPr lang="ru-RU" sz="1800" i="0">
                <a:solidFill>
                  <a:schemeClr val="lt1"/>
                </a:solidFill>
                <a:latin typeface="Times New Roman"/>
                <a:ea typeface="Times New Roman"/>
                <a:cs typeface="Times New Roman"/>
                <a:sym typeface="Times New Roman"/>
              </a:rPr>
              <a:t>, третейские суды, комиссии по трудовым спорам, адвокаты, сотрудники службы безопасности организаций.</a:t>
            </a:r>
            <a:r>
              <a:rPr lang="ru-RU" sz="1800">
                <a:solidFill>
                  <a:schemeClr val="lt1"/>
                </a:solidFill>
                <a:latin typeface="Times New Roman"/>
                <a:ea typeface="Times New Roman"/>
                <a:cs typeface="Times New Roman"/>
                <a:sym typeface="Times New Roman"/>
              </a:rPr>
              <a:t> </a:t>
            </a:r>
            <a:endParaRPr/>
          </a:p>
        </p:txBody>
      </p:sp>
      <p:sp>
        <p:nvSpPr>
          <p:cNvPr id="303" name="Google Shape;303;p14"/>
          <p:cNvSpPr txBox="1"/>
          <p:nvPr/>
        </p:nvSpPr>
        <p:spPr>
          <a:xfrm>
            <a:off x="1433483" y="3889848"/>
            <a:ext cx="17094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dirty="0">
                <a:solidFill>
                  <a:schemeClr val="lt1"/>
                </a:solidFill>
                <a:latin typeface="Times New Roman"/>
                <a:ea typeface="Times New Roman"/>
                <a:cs typeface="Times New Roman"/>
                <a:sym typeface="Times New Roman"/>
              </a:rPr>
              <a:t>Проблема пользователя</a:t>
            </a:r>
            <a:endParaRPr dirty="0"/>
          </a:p>
        </p:txBody>
      </p:sp>
      <p:sp>
        <p:nvSpPr>
          <p:cNvPr id="304" name="Google Shape;304;p14"/>
          <p:cNvSpPr txBox="1"/>
          <p:nvPr/>
        </p:nvSpPr>
        <p:spPr>
          <a:xfrm>
            <a:off x="3625025" y="3217848"/>
            <a:ext cx="8043600" cy="232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chemeClr val="lt1"/>
                </a:solidFill>
                <a:latin typeface="Times New Roman"/>
                <a:ea typeface="Times New Roman"/>
                <a:cs typeface="Times New Roman"/>
                <a:sym typeface="Times New Roman"/>
              </a:rPr>
              <a:t>Испытывает трудности в планировании допроса (получении объяснений) (какие вопросы задать, какие языковые средства для беседы выбрать, как определитб оптимальную продолжительностб беседы, какие тактические приемы использовать). Эти трудности обусловлены разнообразием участников по процессуальным статусам, личностным особенностям, возрасту, полу, профессии, физическому и психическому здоровью и т.д.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7">
          <a:extLst>
            <a:ext uri="{FF2B5EF4-FFF2-40B4-BE49-F238E27FC236}">
              <a16:creationId xmlns:a16="http://schemas.microsoft.com/office/drawing/2014/main" id="{42FF3EA2-9504-962C-7F62-F47D486F4A6E}"/>
            </a:ext>
          </a:extLst>
        </p:cNvPr>
        <p:cNvGrpSpPr/>
        <p:nvPr/>
      </p:nvGrpSpPr>
      <p:grpSpPr>
        <a:xfrm>
          <a:off x="0" y="0"/>
          <a:ext cx="0" cy="0"/>
          <a:chOff x="0" y="0"/>
          <a:chExt cx="0" cy="0"/>
        </a:xfrm>
      </p:grpSpPr>
      <p:sp>
        <p:nvSpPr>
          <p:cNvPr id="390" name="Google Shape;390;p20">
            <a:extLst>
              <a:ext uri="{FF2B5EF4-FFF2-40B4-BE49-F238E27FC236}">
                <a16:creationId xmlns:a16="http://schemas.microsoft.com/office/drawing/2014/main" id="{1184D693-5088-8568-9A0C-1A32FF58D100}"/>
              </a:ext>
            </a:extLst>
          </p:cNvPr>
          <p:cNvSpPr/>
          <p:nvPr/>
        </p:nvSpPr>
        <p:spPr>
          <a:xfrm>
            <a:off x="818441" y="684511"/>
            <a:ext cx="968796" cy="83949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2" name="Google Shape;392;p20">
            <a:extLst>
              <a:ext uri="{FF2B5EF4-FFF2-40B4-BE49-F238E27FC236}">
                <a16:creationId xmlns:a16="http://schemas.microsoft.com/office/drawing/2014/main" id="{8BE95020-B036-E353-89D1-6B7D3ACE4572}"/>
              </a:ext>
            </a:extLst>
          </p:cNvPr>
          <p:cNvSpPr/>
          <p:nvPr/>
        </p:nvSpPr>
        <p:spPr>
          <a:xfrm>
            <a:off x="2611937" y="416505"/>
            <a:ext cx="9089911" cy="13755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 name="Google Shape;390;p20">
            <a:extLst>
              <a:ext uri="{FF2B5EF4-FFF2-40B4-BE49-F238E27FC236}">
                <a16:creationId xmlns:a16="http://schemas.microsoft.com/office/drawing/2014/main" id="{77C17D9B-EE86-0DBA-5A0E-932C620CBE57}"/>
              </a:ext>
            </a:extLst>
          </p:cNvPr>
          <p:cNvSpPr/>
          <p:nvPr/>
        </p:nvSpPr>
        <p:spPr>
          <a:xfrm>
            <a:off x="818441" y="1958442"/>
            <a:ext cx="968796" cy="83949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 name="Google Shape;390;p20">
            <a:extLst>
              <a:ext uri="{FF2B5EF4-FFF2-40B4-BE49-F238E27FC236}">
                <a16:creationId xmlns:a16="http://schemas.microsoft.com/office/drawing/2014/main" id="{285737FE-7206-E00C-677C-F5CE5DAD79D1}"/>
              </a:ext>
            </a:extLst>
          </p:cNvPr>
          <p:cNvSpPr/>
          <p:nvPr/>
        </p:nvSpPr>
        <p:spPr>
          <a:xfrm>
            <a:off x="818441" y="3879368"/>
            <a:ext cx="968796" cy="83949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390;p20">
            <a:extLst>
              <a:ext uri="{FF2B5EF4-FFF2-40B4-BE49-F238E27FC236}">
                <a16:creationId xmlns:a16="http://schemas.microsoft.com/office/drawing/2014/main" id="{BA4AC0B5-68AE-1551-A736-73B360A1295E}"/>
              </a:ext>
            </a:extLst>
          </p:cNvPr>
          <p:cNvSpPr/>
          <p:nvPr/>
        </p:nvSpPr>
        <p:spPr>
          <a:xfrm>
            <a:off x="818441" y="5209870"/>
            <a:ext cx="968796" cy="83949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 name="TextBox 7">
            <a:extLst>
              <a:ext uri="{FF2B5EF4-FFF2-40B4-BE49-F238E27FC236}">
                <a16:creationId xmlns:a16="http://schemas.microsoft.com/office/drawing/2014/main" id="{8B58487E-D7DF-1023-3675-6F8DA60E29E5}"/>
              </a:ext>
            </a:extLst>
          </p:cNvPr>
          <p:cNvSpPr txBox="1"/>
          <p:nvPr/>
        </p:nvSpPr>
        <p:spPr>
          <a:xfrm>
            <a:off x="1065611" y="781090"/>
            <a:ext cx="496859" cy="646331"/>
          </a:xfrm>
          <a:prstGeom prst="rect">
            <a:avLst/>
          </a:prstGeom>
          <a:noFill/>
        </p:spPr>
        <p:txBody>
          <a:bodyPr wrap="square" rtlCol="0">
            <a:spAutoFit/>
          </a:bodyPr>
          <a:lstStyle/>
          <a:p>
            <a:r>
              <a:rPr lang="en-US" sz="3600" dirty="0">
                <a:solidFill>
                  <a:schemeClr val="bg1"/>
                </a:solidFill>
              </a:rPr>
              <a:t>H</a:t>
            </a:r>
            <a:endParaRPr lang="ru-RU" sz="3600" dirty="0">
              <a:solidFill>
                <a:schemeClr val="bg1"/>
              </a:solidFill>
            </a:endParaRPr>
          </a:p>
        </p:txBody>
      </p:sp>
      <p:sp>
        <p:nvSpPr>
          <p:cNvPr id="9" name="TextBox 8">
            <a:extLst>
              <a:ext uri="{FF2B5EF4-FFF2-40B4-BE49-F238E27FC236}">
                <a16:creationId xmlns:a16="http://schemas.microsoft.com/office/drawing/2014/main" id="{B858C672-FB44-48E7-FCEA-E7F135AA7673}"/>
              </a:ext>
            </a:extLst>
          </p:cNvPr>
          <p:cNvSpPr txBox="1"/>
          <p:nvPr/>
        </p:nvSpPr>
        <p:spPr>
          <a:xfrm>
            <a:off x="1065610" y="2055022"/>
            <a:ext cx="496859" cy="646331"/>
          </a:xfrm>
          <a:prstGeom prst="rect">
            <a:avLst/>
          </a:prstGeom>
          <a:noFill/>
        </p:spPr>
        <p:txBody>
          <a:bodyPr wrap="square" rtlCol="0">
            <a:spAutoFit/>
          </a:bodyPr>
          <a:lstStyle/>
          <a:p>
            <a:r>
              <a:rPr lang="en-US" sz="3600" dirty="0">
                <a:solidFill>
                  <a:schemeClr val="bg1"/>
                </a:solidFill>
              </a:rPr>
              <a:t>A</a:t>
            </a:r>
            <a:endParaRPr lang="ru-RU" sz="3600" dirty="0">
              <a:solidFill>
                <a:schemeClr val="bg1"/>
              </a:solidFill>
            </a:endParaRPr>
          </a:p>
        </p:txBody>
      </p:sp>
      <p:sp>
        <p:nvSpPr>
          <p:cNvPr id="10" name="TextBox 9">
            <a:extLst>
              <a:ext uri="{FF2B5EF4-FFF2-40B4-BE49-F238E27FC236}">
                <a16:creationId xmlns:a16="http://schemas.microsoft.com/office/drawing/2014/main" id="{05A346DF-BDCE-F7A8-A456-7A54E66E2336}"/>
              </a:ext>
            </a:extLst>
          </p:cNvPr>
          <p:cNvSpPr txBox="1"/>
          <p:nvPr/>
        </p:nvSpPr>
        <p:spPr>
          <a:xfrm>
            <a:off x="1065610" y="3975948"/>
            <a:ext cx="496859" cy="646331"/>
          </a:xfrm>
          <a:prstGeom prst="rect">
            <a:avLst/>
          </a:prstGeom>
          <a:noFill/>
        </p:spPr>
        <p:txBody>
          <a:bodyPr wrap="square" rtlCol="0">
            <a:spAutoFit/>
          </a:bodyPr>
          <a:lstStyle/>
          <a:p>
            <a:r>
              <a:rPr lang="en-US" sz="3600" dirty="0">
                <a:solidFill>
                  <a:schemeClr val="bg1"/>
                </a:solidFill>
              </a:rPr>
              <a:t>D</a:t>
            </a:r>
            <a:endParaRPr lang="ru-RU" sz="3600" dirty="0">
              <a:solidFill>
                <a:schemeClr val="bg1"/>
              </a:solidFill>
            </a:endParaRPr>
          </a:p>
        </p:txBody>
      </p:sp>
      <p:sp>
        <p:nvSpPr>
          <p:cNvPr id="11" name="TextBox 10">
            <a:extLst>
              <a:ext uri="{FF2B5EF4-FFF2-40B4-BE49-F238E27FC236}">
                <a16:creationId xmlns:a16="http://schemas.microsoft.com/office/drawing/2014/main" id="{0EE8265E-9060-1A95-DAA4-927303575E55}"/>
              </a:ext>
            </a:extLst>
          </p:cNvPr>
          <p:cNvSpPr txBox="1"/>
          <p:nvPr/>
        </p:nvSpPr>
        <p:spPr>
          <a:xfrm>
            <a:off x="1181556" y="5306449"/>
            <a:ext cx="496859" cy="646331"/>
          </a:xfrm>
          <a:prstGeom prst="rect">
            <a:avLst/>
          </a:prstGeom>
          <a:noFill/>
        </p:spPr>
        <p:txBody>
          <a:bodyPr wrap="square" rtlCol="0">
            <a:spAutoFit/>
          </a:bodyPr>
          <a:lstStyle/>
          <a:p>
            <a:r>
              <a:rPr lang="en-US" sz="3600" dirty="0">
                <a:solidFill>
                  <a:schemeClr val="bg1"/>
                </a:solidFill>
              </a:rPr>
              <a:t>I</a:t>
            </a:r>
            <a:endParaRPr lang="ru-RU" sz="3600" dirty="0">
              <a:solidFill>
                <a:schemeClr val="bg1"/>
              </a:solidFill>
            </a:endParaRPr>
          </a:p>
        </p:txBody>
      </p:sp>
      <p:sp>
        <p:nvSpPr>
          <p:cNvPr id="12" name="Google Shape;392;p20">
            <a:extLst>
              <a:ext uri="{FF2B5EF4-FFF2-40B4-BE49-F238E27FC236}">
                <a16:creationId xmlns:a16="http://schemas.microsoft.com/office/drawing/2014/main" id="{35510AC9-D9F9-5211-C332-09BEE52A6515}"/>
              </a:ext>
            </a:extLst>
          </p:cNvPr>
          <p:cNvSpPr/>
          <p:nvPr/>
        </p:nvSpPr>
        <p:spPr>
          <a:xfrm>
            <a:off x="2611937" y="1691123"/>
            <a:ext cx="9089911" cy="13755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392;p20">
            <a:extLst>
              <a:ext uri="{FF2B5EF4-FFF2-40B4-BE49-F238E27FC236}">
                <a16:creationId xmlns:a16="http://schemas.microsoft.com/office/drawing/2014/main" id="{CD13D0B8-C9E9-2E76-3B76-E1E591010086}"/>
              </a:ext>
            </a:extLst>
          </p:cNvPr>
          <p:cNvSpPr/>
          <p:nvPr/>
        </p:nvSpPr>
        <p:spPr>
          <a:xfrm>
            <a:off x="2611937" y="3668232"/>
            <a:ext cx="9089910" cy="13755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392;p20">
            <a:extLst>
              <a:ext uri="{FF2B5EF4-FFF2-40B4-BE49-F238E27FC236}">
                <a16:creationId xmlns:a16="http://schemas.microsoft.com/office/drawing/2014/main" id="{1B5CDD21-9039-AA1C-D07F-1E553DDDD16F}"/>
              </a:ext>
            </a:extLst>
          </p:cNvPr>
          <p:cNvSpPr/>
          <p:nvPr/>
        </p:nvSpPr>
        <p:spPr>
          <a:xfrm>
            <a:off x="2611937" y="4942850"/>
            <a:ext cx="9089909" cy="13755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 name="TextBox 14">
            <a:extLst>
              <a:ext uri="{FF2B5EF4-FFF2-40B4-BE49-F238E27FC236}">
                <a16:creationId xmlns:a16="http://schemas.microsoft.com/office/drawing/2014/main" id="{DD87E7AA-1BD3-F6B7-84AD-EFEC438B06B0}"/>
              </a:ext>
            </a:extLst>
          </p:cNvPr>
          <p:cNvSpPr txBox="1"/>
          <p:nvPr/>
        </p:nvSpPr>
        <p:spPr>
          <a:xfrm>
            <a:off x="2864420" y="4622279"/>
            <a:ext cx="7154562" cy="839490"/>
          </a:xfrm>
          <a:prstGeom prst="rect">
            <a:avLst/>
          </a:prstGeom>
          <a:noFill/>
        </p:spPr>
        <p:txBody>
          <a:bodyPr wrap="square" rtlCol="0">
            <a:spAutoFit/>
          </a:bodyPr>
          <a:lstStyle/>
          <a:p>
            <a:endParaRPr lang="ru-RU" dirty="0"/>
          </a:p>
        </p:txBody>
      </p:sp>
      <p:sp>
        <p:nvSpPr>
          <p:cNvPr id="17" name="TextBox 16">
            <a:extLst>
              <a:ext uri="{FF2B5EF4-FFF2-40B4-BE49-F238E27FC236}">
                <a16:creationId xmlns:a16="http://schemas.microsoft.com/office/drawing/2014/main" id="{8757B8C9-15BB-066A-FF6F-94A771110E1B}"/>
              </a:ext>
            </a:extLst>
          </p:cNvPr>
          <p:cNvSpPr txBox="1"/>
          <p:nvPr/>
        </p:nvSpPr>
        <p:spPr>
          <a:xfrm>
            <a:off x="2729614" y="1914227"/>
            <a:ext cx="9462385" cy="978858"/>
          </a:xfrm>
          <a:prstGeom prst="rect">
            <a:avLst/>
          </a:prstGeom>
          <a:noFill/>
        </p:spPr>
        <p:txBody>
          <a:bodyPr wrap="square" rtlCol="0">
            <a:spAutoFit/>
          </a:bodyPr>
          <a:lstStyle/>
          <a:p>
            <a:pPr marL="228600">
              <a:lnSpc>
                <a:spcPct val="107000"/>
              </a:lnSpc>
              <a:spcAft>
                <a:spcPts val="800"/>
              </a:spcAft>
              <a:buNone/>
            </a:pPr>
            <a:r>
              <a:rPr lang="ru-RU"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Внедрение программы (ЭВМ) для помощи при подготовке к допросу/опросу позволит:</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систематизировать и стандартизировать подготовку;     снизить влияние субъективных факторов</a:t>
            </a:r>
          </a:p>
          <a:p>
            <a:pPr marL="34290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сократить время на сбор и анализ информации;              повысить уверенность и компетентность пользователя;</a:t>
            </a:r>
          </a:p>
        </p:txBody>
      </p:sp>
      <p:sp>
        <p:nvSpPr>
          <p:cNvPr id="18" name="TextBox 17">
            <a:extLst>
              <a:ext uri="{FF2B5EF4-FFF2-40B4-BE49-F238E27FC236}">
                <a16:creationId xmlns:a16="http://schemas.microsoft.com/office/drawing/2014/main" id="{50D51A40-2CCC-27E3-9846-C17B28343441}"/>
              </a:ext>
            </a:extLst>
          </p:cNvPr>
          <p:cNvSpPr txBox="1"/>
          <p:nvPr/>
        </p:nvSpPr>
        <p:spPr>
          <a:xfrm>
            <a:off x="2982097" y="3975288"/>
            <a:ext cx="7154562" cy="839490"/>
          </a:xfrm>
          <a:prstGeom prst="rect">
            <a:avLst/>
          </a:prstGeom>
          <a:noFill/>
        </p:spPr>
        <p:txBody>
          <a:bodyPr wrap="square" rtlCol="0">
            <a:spAutoFit/>
          </a:bodyPr>
          <a:lstStyle/>
          <a:p>
            <a:endParaRPr lang="ru-RU" dirty="0"/>
          </a:p>
        </p:txBody>
      </p:sp>
      <p:sp>
        <p:nvSpPr>
          <p:cNvPr id="19" name="TextBox 18">
            <a:extLst>
              <a:ext uri="{FF2B5EF4-FFF2-40B4-BE49-F238E27FC236}">
                <a16:creationId xmlns:a16="http://schemas.microsoft.com/office/drawing/2014/main" id="{49F0EA0B-8EC1-8295-49B7-A5BC85B36FB7}"/>
              </a:ext>
            </a:extLst>
          </p:cNvPr>
          <p:cNvSpPr txBox="1"/>
          <p:nvPr/>
        </p:nvSpPr>
        <p:spPr>
          <a:xfrm>
            <a:off x="2982097" y="634069"/>
            <a:ext cx="7154562" cy="954107"/>
          </a:xfrm>
          <a:prstGeom prst="rect">
            <a:avLst/>
          </a:prstGeom>
          <a:noFill/>
        </p:spPr>
        <p:txBody>
          <a:bodyPr wrap="square" rtlCol="0">
            <a:spAutoFit/>
          </a:bodyPr>
          <a:lstStyle/>
          <a:p>
            <a:r>
              <a:rPr lang="ru-RU" dirty="0">
                <a:solidFill>
                  <a:schemeClr val="bg1"/>
                </a:solidFill>
              </a:rPr>
              <a:t>Программа сможет при меньшем затраченном времени, нивелируя проблему субъективизма и недостатка квалификации потребителя при составлении опроса</a:t>
            </a:r>
            <a:r>
              <a:rPr lang="en-US" dirty="0">
                <a:solidFill>
                  <a:schemeClr val="bg1"/>
                </a:solidFill>
              </a:rPr>
              <a:t>/</a:t>
            </a:r>
            <a:r>
              <a:rPr lang="ru-RU" dirty="0">
                <a:solidFill>
                  <a:schemeClr val="bg1"/>
                </a:solidFill>
              </a:rPr>
              <a:t>допроса сможем улучшить качество допроса (проявляемая в обратной связи от лица, проводивший допрос</a:t>
            </a:r>
            <a:r>
              <a:rPr lang="en-US" dirty="0">
                <a:solidFill>
                  <a:schemeClr val="bg1"/>
                </a:solidFill>
              </a:rPr>
              <a:t>/</a:t>
            </a:r>
            <a:r>
              <a:rPr lang="ru-RU" dirty="0">
                <a:solidFill>
                  <a:schemeClr val="bg1"/>
                </a:solidFill>
              </a:rPr>
              <a:t>опрос)</a:t>
            </a:r>
          </a:p>
        </p:txBody>
      </p:sp>
      <p:sp>
        <p:nvSpPr>
          <p:cNvPr id="21" name="TextBox 20">
            <a:extLst>
              <a:ext uri="{FF2B5EF4-FFF2-40B4-BE49-F238E27FC236}">
                <a16:creationId xmlns:a16="http://schemas.microsoft.com/office/drawing/2014/main" id="{6059B80E-35A3-9683-BB6F-8DDBCC74F258}"/>
              </a:ext>
            </a:extLst>
          </p:cNvPr>
          <p:cNvSpPr txBox="1"/>
          <p:nvPr/>
        </p:nvSpPr>
        <p:spPr>
          <a:xfrm>
            <a:off x="2729614" y="3633802"/>
            <a:ext cx="8538309" cy="1640193"/>
          </a:xfrm>
          <a:prstGeom prst="rect">
            <a:avLst/>
          </a:prstGeom>
          <a:noFill/>
        </p:spPr>
        <p:txBody>
          <a:bodyPr wrap="square" rtlCol="0">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отзывы и оценки пользователей программы;</a:t>
            </a: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время, затрачиваемое на подготовку с программой и без неё;</a:t>
            </a: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показатели успешности допроса (например, достижение целей, полнота информации);</a:t>
            </a: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статистику по ошибкам и пропущенным вопросам.</a:t>
            </a:r>
          </a:p>
          <a:p>
            <a:endParaRPr lang="ru-RU" dirty="0"/>
          </a:p>
        </p:txBody>
      </p:sp>
      <p:sp>
        <p:nvSpPr>
          <p:cNvPr id="22" name="TextBox 21">
            <a:extLst>
              <a:ext uri="{FF2B5EF4-FFF2-40B4-BE49-F238E27FC236}">
                <a16:creationId xmlns:a16="http://schemas.microsoft.com/office/drawing/2014/main" id="{DBB65761-E14E-A4A6-16B5-5600B4ED321F}"/>
              </a:ext>
            </a:extLst>
          </p:cNvPr>
          <p:cNvSpPr txBox="1"/>
          <p:nvPr/>
        </p:nvSpPr>
        <p:spPr>
          <a:xfrm>
            <a:off x="2864420" y="5030226"/>
            <a:ext cx="7154562" cy="1640193"/>
          </a:xfrm>
          <a:prstGeom prst="rect">
            <a:avLst/>
          </a:prstGeom>
          <a:noFill/>
        </p:spPr>
        <p:txBody>
          <a:bodyPr wrap="square" rtlCol="0">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подтвердить или опровергнуть гипотезу;</a:t>
            </a: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выявить сильные и слабые стороны программы;</a:t>
            </a: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определить направления для улучшения;</a:t>
            </a: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оценить реальный вклад программы в повышение качества допросов.</a:t>
            </a:r>
          </a:p>
          <a:p>
            <a:endParaRPr lang="ru-RU" dirty="0"/>
          </a:p>
        </p:txBody>
      </p:sp>
    </p:spTree>
    <p:extLst>
      <p:ext uri="{BB962C8B-B14F-4D97-AF65-F5344CB8AC3E}">
        <p14:creationId xmlns:p14="http://schemas.microsoft.com/office/powerpoint/2010/main" val="2040334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7">
          <a:extLst>
            <a:ext uri="{FF2B5EF4-FFF2-40B4-BE49-F238E27FC236}">
              <a16:creationId xmlns:a16="http://schemas.microsoft.com/office/drawing/2014/main" id="{07B510EF-0E31-A7C0-0D32-235A3BC566BF}"/>
            </a:ext>
          </a:extLst>
        </p:cNvPr>
        <p:cNvGrpSpPr/>
        <p:nvPr/>
      </p:nvGrpSpPr>
      <p:grpSpPr>
        <a:xfrm>
          <a:off x="0" y="0"/>
          <a:ext cx="0" cy="0"/>
          <a:chOff x="0" y="0"/>
          <a:chExt cx="0" cy="0"/>
        </a:xfrm>
      </p:grpSpPr>
      <p:sp>
        <p:nvSpPr>
          <p:cNvPr id="390" name="Google Shape;390;p20">
            <a:extLst>
              <a:ext uri="{FF2B5EF4-FFF2-40B4-BE49-F238E27FC236}">
                <a16:creationId xmlns:a16="http://schemas.microsoft.com/office/drawing/2014/main" id="{48F40369-81F3-A204-B26F-67107DF7590E}"/>
              </a:ext>
            </a:extLst>
          </p:cNvPr>
          <p:cNvSpPr/>
          <p:nvPr/>
        </p:nvSpPr>
        <p:spPr>
          <a:xfrm>
            <a:off x="818441" y="684511"/>
            <a:ext cx="968796" cy="83949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2" name="Google Shape;392;p20">
            <a:extLst>
              <a:ext uri="{FF2B5EF4-FFF2-40B4-BE49-F238E27FC236}">
                <a16:creationId xmlns:a16="http://schemas.microsoft.com/office/drawing/2014/main" id="{313B5A5C-A313-BF3E-325B-578542F2961E}"/>
              </a:ext>
            </a:extLst>
          </p:cNvPr>
          <p:cNvSpPr/>
          <p:nvPr/>
        </p:nvSpPr>
        <p:spPr>
          <a:xfrm>
            <a:off x="2611937" y="416505"/>
            <a:ext cx="9089911" cy="13755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 name="Google Shape;390;p20">
            <a:extLst>
              <a:ext uri="{FF2B5EF4-FFF2-40B4-BE49-F238E27FC236}">
                <a16:creationId xmlns:a16="http://schemas.microsoft.com/office/drawing/2014/main" id="{2DBF1858-AFBB-6188-B5D1-E357C3DCA945}"/>
              </a:ext>
            </a:extLst>
          </p:cNvPr>
          <p:cNvSpPr/>
          <p:nvPr/>
        </p:nvSpPr>
        <p:spPr>
          <a:xfrm>
            <a:off x="818441" y="1958442"/>
            <a:ext cx="968796" cy="83949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 name="Google Shape;390;p20">
            <a:extLst>
              <a:ext uri="{FF2B5EF4-FFF2-40B4-BE49-F238E27FC236}">
                <a16:creationId xmlns:a16="http://schemas.microsoft.com/office/drawing/2014/main" id="{183F4770-ED3E-7409-1B54-7F19F16ED8A0}"/>
              </a:ext>
            </a:extLst>
          </p:cNvPr>
          <p:cNvSpPr/>
          <p:nvPr/>
        </p:nvSpPr>
        <p:spPr>
          <a:xfrm>
            <a:off x="818441" y="3879368"/>
            <a:ext cx="968796" cy="83949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 name="Google Shape;390;p20">
            <a:extLst>
              <a:ext uri="{FF2B5EF4-FFF2-40B4-BE49-F238E27FC236}">
                <a16:creationId xmlns:a16="http://schemas.microsoft.com/office/drawing/2014/main" id="{89817626-9870-A81C-67B2-16259BB9343B}"/>
              </a:ext>
            </a:extLst>
          </p:cNvPr>
          <p:cNvSpPr/>
          <p:nvPr/>
        </p:nvSpPr>
        <p:spPr>
          <a:xfrm>
            <a:off x="818441" y="5209870"/>
            <a:ext cx="968796" cy="83949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 name="TextBox 7">
            <a:extLst>
              <a:ext uri="{FF2B5EF4-FFF2-40B4-BE49-F238E27FC236}">
                <a16:creationId xmlns:a16="http://schemas.microsoft.com/office/drawing/2014/main" id="{37123544-71D4-2470-17C6-75E107C9C7B3}"/>
              </a:ext>
            </a:extLst>
          </p:cNvPr>
          <p:cNvSpPr txBox="1"/>
          <p:nvPr/>
        </p:nvSpPr>
        <p:spPr>
          <a:xfrm>
            <a:off x="1065611" y="781090"/>
            <a:ext cx="496859" cy="646331"/>
          </a:xfrm>
          <a:prstGeom prst="rect">
            <a:avLst/>
          </a:prstGeom>
          <a:noFill/>
        </p:spPr>
        <p:txBody>
          <a:bodyPr wrap="square" rtlCol="0">
            <a:spAutoFit/>
          </a:bodyPr>
          <a:lstStyle/>
          <a:p>
            <a:r>
              <a:rPr lang="en-US" sz="3600" dirty="0">
                <a:solidFill>
                  <a:schemeClr val="bg1"/>
                </a:solidFill>
              </a:rPr>
              <a:t>H</a:t>
            </a:r>
            <a:endParaRPr lang="ru-RU" sz="3600" dirty="0">
              <a:solidFill>
                <a:schemeClr val="bg1"/>
              </a:solidFill>
            </a:endParaRPr>
          </a:p>
        </p:txBody>
      </p:sp>
      <p:sp>
        <p:nvSpPr>
          <p:cNvPr id="9" name="TextBox 8">
            <a:extLst>
              <a:ext uri="{FF2B5EF4-FFF2-40B4-BE49-F238E27FC236}">
                <a16:creationId xmlns:a16="http://schemas.microsoft.com/office/drawing/2014/main" id="{5094D13F-D59D-3662-49A1-231E6BAF9752}"/>
              </a:ext>
            </a:extLst>
          </p:cNvPr>
          <p:cNvSpPr txBox="1"/>
          <p:nvPr/>
        </p:nvSpPr>
        <p:spPr>
          <a:xfrm>
            <a:off x="1065610" y="2055022"/>
            <a:ext cx="496859" cy="646331"/>
          </a:xfrm>
          <a:prstGeom prst="rect">
            <a:avLst/>
          </a:prstGeom>
          <a:noFill/>
        </p:spPr>
        <p:txBody>
          <a:bodyPr wrap="square" rtlCol="0">
            <a:spAutoFit/>
          </a:bodyPr>
          <a:lstStyle/>
          <a:p>
            <a:r>
              <a:rPr lang="en-US" sz="3600" dirty="0">
                <a:solidFill>
                  <a:schemeClr val="bg1"/>
                </a:solidFill>
              </a:rPr>
              <a:t>A</a:t>
            </a:r>
            <a:endParaRPr lang="ru-RU" sz="3600" dirty="0">
              <a:solidFill>
                <a:schemeClr val="bg1"/>
              </a:solidFill>
            </a:endParaRPr>
          </a:p>
        </p:txBody>
      </p:sp>
      <p:sp>
        <p:nvSpPr>
          <p:cNvPr id="10" name="TextBox 9">
            <a:extLst>
              <a:ext uri="{FF2B5EF4-FFF2-40B4-BE49-F238E27FC236}">
                <a16:creationId xmlns:a16="http://schemas.microsoft.com/office/drawing/2014/main" id="{C95DB69E-A0A2-9F9B-60AA-A87A92F2BF54}"/>
              </a:ext>
            </a:extLst>
          </p:cNvPr>
          <p:cNvSpPr txBox="1"/>
          <p:nvPr/>
        </p:nvSpPr>
        <p:spPr>
          <a:xfrm>
            <a:off x="1065610" y="3975948"/>
            <a:ext cx="496859" cy="646331"/>
          </a:xfrm>
          <a:prstGeom prst="rect">
            <a:avLst/>
          </a:prstGeom>
          <a:noFill/>
        </p:spPr>
        <p:txBody>
          <a:bodyPr wrap="square" rtlCol="0">
            <a:spAutoFit/>
          </a:bodyPr>
          <a:lstStyle/>
          <a:p>
            <a:r>
              <a:rPr lang="en-US" sz="3600" dirty="0">
                <a:solidFill>
                  <a:schemeClr val="bg1"/>
                </a:solidFill>
              </a:rPr>
              <a:t>D</a:t>
            </a:r>
            <a:endParaRPr lang="ru-RU" sz="3600" dirty="0">
              <a:solidFill>
                <a:schemeClr val="bg1"/>
              </a:solidFill>
            </a:endParaRPr>
          </a:p>
        </p:txBody>
      </p:sp>
      <p:sp>
        <p:nvSpPr>
          <p:cNvPr id="11" name="TextBox 10">
            <a:extLst>
              <a:ext uri="{FF2B5EF4-FFF2-40B4-BE49-F238E27FC236}">
                <a16:creationId xmlns:a16="http://schemas.microsoft.com/office/drawing/2014/main" id="{7F0A74E2-9BB0-BBAF-37BD-0CFB3BC5AE8D}"/>
              </a:ext>
            </a:extLst>
          </p:cNvPr>
          <p:cNvSpPr txBox="1"/>
          <p:nvPr/>
        </p:nvSpPr>
        <p:spPr>
          <a:xfrm>
            <a:off x="1181556" y="5306449"/>
            <a:ext cx="496859" cy="646331"/>
          </a:xfrm>
          <a:prstGeom prst="rect">
            <a:avLst/>
          </a:prstGeom>
          <a:noFill/>
        </p:spPr>
        <p:txBody>
          <a:bodyPr wrap="square" rtlCol="0">
            <a:spAutoFit/>
          </a:bodyPr>
          <a:lstStyle/>
          <a:p>
            <a:r>
              <a:rPr lang="en-US" sz="3600" dirty="0">
                <a:solidFill>
                  <a:schemeClr val="bg1"/>
                </a:solidFill>
              </a:rPr>
              <a:t>I</a:t>
            </a:r>
            <a:endParaRPr lang="ru-RU" sz="3600" dirty="0">
              <a:solidFill>
                <a:schemeClr val="bg1"/>
              </a:solidFill>
            </a:endParaRPr>
          </a:p>
        </p:txBody>
      </p:sp>
      <p:sp>
        <p:nvSpPr>
          <p:cNvPr id="12" name="Google Shape;392;p20">
            <a:extLst>
              <a:ext uri="{FF2B5EF4-FFF2-40B4-BE49-F238E27FC236}">
                <a16:creationId xmlns:a16="http://schemas.microsoft.com/office/drawing/2014/main" id="{7FF0D8C7-C6F3-8F6E-777A-8C6F729CD312}"/>
              </a:ext>
            </a:extLst>
          </p:cNvPr>
          <p:cNvSpPr/>
          <p:nvPr/>
        </p:nvSpPr>
        <p:spPr>
          <a:xfrm>
            <a:off x="2611937" y="1691122"/>
            <a:ext cx="9089911" cy="1498645"/>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392;p20">
            <a:extLst>
              <a:ext uri="{FF2B5EF4-FFF2-40B4-BE49-F238E27FC236}">
                <a16:creationId xmlns:a16="http://schemas.microsoft.com/office/drawing/2014/main" id="{CD42BAAC-5F59-3797-8D02-F2FB9B84F5DD}"/>
              </a:ext>
            </a:extLst>
          </p:cNvPr>
          <p:cNvSpPr/>
          <p:nvPr/>
        </p:nvSpPr>
        <p:spPr>
          <a:xfrm>
            <a:off x="2611937" y="3668232"/>
            <a:ext cx="9089910" cy="13755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392;p20">
            <a:extLst>
              <a:ext uri="{FF2B5EF4-FFF2-40B4-BE49-F238E27FC236}">
                <a16:creationId xmlns:a16="http://schemas.microsoft.com/office/drawing/2014/main" id="{8FF060FE-075D-F62D-F88A-41E9815EC0D0}"/>
              </a:ext>
            </a:extLst>
          </p:cNvPr>
          <p:cNvSpPr/>
          <p:nvPr/>
        </p:nvSpPr>
        <p:spPr>
          <a:xfrm>
            <a:off x="2611937" y="4942850"/>
            <a:ext cx="9089909" cy="13755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 name="TextBox 14">
            <a:extLst>
              <a:ext uri="{FF2B5EF4-FFF2-40B4-BE49-F238E27FC236}">
                <a16:creationId xmlns:a16="http://schemas.microsoft.com/office/drawing/2014/main" id="{E90BEE15-6AF0-7E52-C1B3-50265007F69C}"/>
              </a:ext>
            </a:extLst>
          </p:cNvPr>
          <p:cNvSpPr txBox="1"/>
          <p:nvPr/>
        </p:nvSpPr>
        <p:spPr>
          <a:xfrm>
            <a:off x="2864420" y="4622279"/>
            <a:ext cx="7154562" cy="839490"/>
          </a:xfrm>
          <a:prstGeom prst="rect">
            <a:avLst/>
          </a:prstGeom>
          <a:noFill/>
        </p:spPr>
        <p:txBody>
          <a:bodyPr wrap="square" rtlCol="0">
            <a:spAutoFit/>
          </a:bodyPr>
          <a:lstStyle/>
          <a:p>
            <a:endParaRPr lang="ru-RU" dirty="0"/>
          </a:p>
        </p:txBody>
      </p:sp>
      <p:sp>
        <p:nvSpPr>
          <p:cNvPr id="17" name="TextBox 16">
            <a:extLst>
              <a:ext uri="{FF2B5EF4-FFF2-40B4-BE49-F238E27FC236}">
                <a16:creationId xmlns:a16="http://schemas.microsoft.com/office/drawing/2014/main" id="{8D235846-C8E8-A99A-645B-159B6AB9A677}"/>
              </a:ext>
            </a:extLst>
          </p:cNvPr>
          <p:cNvSpPr txBox="1"/>
          <p:nvPr/>
        </p:nvSpPr>
        <p:spPr>
          <a:xfrm>
            <a:off x="2610778" y="1766489"/>
            <a:ext cx="8893364" cy="1772986"/>
          </a:xfrm>
          <a:prstGeom prst="rect">
            <a:avLst/>
          </a:prstGeom>
          <a:noFill/>
        </p:spPr>
        <p:txBody>
          <a:bodyPr wrap="square" rtlCol="0">
            <a:spAutoFit/>
          </a:bodyPr>
          <a:lstStyle/>
          <a:p>
            <a:pPr marL="228600">
              <a:lnSpc>
                <a:spcPct val="107000"/>
              </a:lnSpc>
              <a:spcAft>
                <a:spcPts val="800"/>
              </a:spcAft>
              <a:buNone/>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Внедрение программы (ЭВМ), которая:</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включает психологические приёмы и техники; снижает субъективность восприятия и помогает сделать осознанный выбор методики;</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структурирует и адаптирует материал под уровень пользователя;</a:t>
            </a:r>
            <a:r>
              <a:rPr lang="ru-RU"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уменьшает финансовые затраты за счёт эффективности и доступности.</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E654933C-E710-D844-653D-A5A29F5E803E}"/>
              </a:ext>
            </a:extLst>
          </p:cNvPr>
          <p:cNvSpPr txBox="1"/>
          <p:nvPr/>
        </p:nvSpPr>
        <p:spPr>
          <a:xfrm>
            <a:off x="2982097" y="3975288"/>
            <a:ext cx="7154562" cy="839490"/>
          </a:xfrm>
          <a:prstGeom prst="rect">
            <a:avLst/>
          </a:prstGeom>
          <a:noFill/>
        </p:spPr>
        <p:txBody>
          <a:bodyPr wrap="square" rtlCol="0">
            <a:spAutoFit/>
          </a:bodyPr>
          <a:lstStyle/>
          <a:p>
            <a:endParaRPr lang="ru-RU" dirty="0"/>
          </a:p>
        </p:txBody>
      </p:sp>
      <p:sp>
        <p:nvSpPr>
          <p:cNvPr id="19" name="TextBox 18">
            <a:extLst>
              <a:ext uri="{FF2B5EF4-FFF2-40B4-BE49-F238E27FC236}">
                <a16:creationId xmlns:a16="http://schemas.microsoft.com/office/drawing/2014/main" id="{14BDCCF7-4405-0A0A-945D-98F3C0329D21}"/>
              </a:ext>
            </a:extLst>
          </p:cNvPr>
          <p:cNvSpPr txBox="1"/>
          <p:nvPr/>
        </p:nvSpPr>
        <p:spPr>
          <a:xfrm>
            <a:off x="2982096" y="529384"/>
            <a:ext cx="8719749" cy="1169551"/>
          </a:xfrm>
          <a:prstGeom prst="rect">
            <a:avLst/>
          </a:prstGeom>
          <a:noFill/>
        </p:spPr>
        <p:txBody>
          <a:bodyPr wrap="square" rtlCol="0">
            <a:spAutoFit/>
          </a:bodyPr>
          <a:lstStyle/>
          <a:p>
            <a:pPr algn="l">
              <a:buNone/>
            </a:pPr>
            <a:r>
              <a:rPr lang="ru-RU" b="0" i="0" dirty="0">
                <a:solidFill>
                  <a:schemeClr val="bg1"/>
                </a:solidFill>
                <a:effectLst/>
                <a:latin typeface="fkGroteskNeue"/>
              </a:rPr>
              <a:t>Пользователи испытывают трудности с выбором качественного курса из-за неопытности и субъективности, что ведёт к лишним затратам и низкой эффективности. Наш продукт с информацией о психологических приёмах и качественной подачей поможет быстрее и успешнее подготовиться к допросу/опросу.</a:t>
            </a:r>
          </a:p>
          <a:p>
            <a:pPr algn="l"/>
            <a:r>
              <a:rPr lang="ru-RU" b="0" i="0" dirty="0">
                <a:solidFill>
                  <a:schemeClr val="bg1"/>
                </a:solidFill>
                <a:effectLst/>
                <a:latin typeface="fkGroteskNeue"/>
              </a:rPr>
              <a:t>Метрика:</a:t>
            </a:r>
            <a:br>
              <a:rPr lang="ru-RU" b="0" i="0" dirty="0">
                <a:solidFill>
                  <a:schemeClr val="bg1"/>
                </a:solidFill>
                <a:effectLst/>
                <a:latin typeface="fkGroteskNeue"/>
              </a:rPr>
            </a:br>
            <a:r>
              <a:rPr lang="ru-RU" b="0" i="0" dirty="0">
                <a:solidFill>
                  <a:schemeClr val="bg1"/>
                </a:solidFill>
                <a:effectLst/>
                <a:latin typeface="fkGroteskNeue"/>
              </a:rPr>
              <a:t>Отзывы пользователей на вопрос: «Достигли ли они цели подготовки с помощью продукта?»</a:t>
            </a:r>
          </a:p>
        </p:txBody>
      </p:sp>
      <p:sp>
        <p:nvSpPr>
          <p:cNvPr id="21" name="TextBox 20">
            <a:extLst>
              <a:ext uri="{FF2B5EF4-FFF2-40B4-BE49-F238E27FC236}">
                <a16:creationId xmlns:a16="http://schemas.microsoft.com/office/drawing/2014/main" id="{5E66DBDB-EED8-860F-9AD0-ACB71B98331B}"/>
              </a:ext>
            </a:extLst>
          </p:cNvPr>
          <p:cNvSpPr txBox="1"/>
          <p:nvPr/>
        </p:nvSpPr>
        <p:spPr>
          <a:xfrm>
            <a:off x="2729614" y="3633802"/>
            <a:ext cx="8538309" cy="1640193"/>
          </a:xfrm>
          <a:prstGeom prst="rect">
            <a:avLst/>
          </a:prstGeom>
          <a:noFill/>
        </p:spPr>
        <p:txBody>
          <a:bodyPr wrap="square" rtlCol="0">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отзывы пользователей о качестве подготовки;</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сравнительный анализ затрат времени и денег на подготовку с использованием продукта и без него;</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показатели успешности допроса/опроса после подготовки;</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статистика использования разделов с психологическими приёмами.</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22" name="TextBox 21">
            <a:extLst>
              <a:ext uri="{FF2B5EF4-FFF2-40B4-BE49-F238E27FC236}">
                <a16:creationId xmlns:a16="http://schemas.microsoft.com/office/drawing/2014/main" id="{3C1835D4-0DB1-C03C-4F25-7804C71AF03D}"/>
              </a:ext>
            </a:extLst>
          </p:cNvPr>
          <p:cNvSpPr txBox="1"/>
          <p:nvPr/>
        </p:nvSpPr>
        <p:spPr>
          <a:xfrm>
            <a:off x="2864420" y="5030226"/>
            <a:ext cx="7154562" cy="1307089"/>
          </a:xfrm>
          <a:prstGeom prst="rect">
            <a:avLst/>
          </a:prstGeom>
          <a:noFill/>
        </p:spPr>
        <p:txBody>
          <a:bodyPr wrap="square" rtlCol="0">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оценить, насколько продукт решает проблему неопытности и субъективности;</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выявить эффективность психологических приёмов в подготовке;</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dirty="0">
                <a:solidFill>
                  <a:schemeClr val="bg1"/>
                </a:solidFill>
                <a:effectLst/>
                <a:latin typeface="Calibri" panose="020F0502020204030204" pitchFamily="34" charset="0"/>
                <a:ea typeface="Calibri" panose="020F0502020204030204" pitchFamily="34" charset="0"/>
                <a:cs typeface="Calibri" panose="020F0502020204030204" pitchFamily="34" charset="0"/>
              </a:rPr>
              <a:t>определить направления для улучшения продукта</a:t>
            </a:r>
            <a:endParaRPr lang="ru-RU"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26816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16"/>
          <p:cNvSpPr txBox="1"/>
          <p:nvPr/>
        </p:nvSpPr>
        <p:spPr>
          <a:xfrm>
            <a:off x="1563107" y="2419754"/>
            <a:ext cx="9942600" cy="28623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lt1"/>
              </a:buClr>
              <a:buSzPts val="1800"/>
              <a:buFont typeface="Times New Roman"/>
              <a:buAutoNum type="arabicPeriod"/>
            </a:pPr>
            <a:r>
              <a:rPr lang="ru-RU" sz="1800">
                <a:solidFill>
                  <a:schemeClr val="lt1"/>
                </a:solidFill>
                <a:latin typeface="Times New Roman"/>
                <a:ea typeface="Times New Roman"/>
                <a:cs typeface="Times New Roman"/>
                <a:sym typeface="Times New Roman"/>
              </a:rPr>
              <a:t>общие условия проведения допроса (получения объяснений) с гиперссылками на конкретные нормы процессуальных законов, которые их предусматривают (например, гиперссылка на статью УПК, предусматривающую продолжительность допроса);</a:t>
            </a:r>
            <a:endParaRPr sz="1800" i="0">
              <a:solidFill>
                <a:schemeClr val="lt1"/>
              </a:solidFill>
              <a:latin typeface="Times New Roman"/>
              <a:ea typeface="Times New Roman"/>
              <a:cs typeface="Times New Roman"/>
              <a:sym typeface="Times New Roman"/>
            </a:endParaRPr>
          </a:p>
          <a:p>
            <a:pPr marL="342900" marR="0" lvl="0" indent="-342900" algn="l" rtl="0">
              <a:spcBef>
                <a:spcPts val="0"/>
              </a:spcBef>
              <a:spcAft>
                <a:spcPts val="0"/>
              </a:spcAft>
              <a:buClr>
                <a:schemeClr val="lt1"/>
              </a:buClr>
              <a:buSzPts val="1800"/>
              <a:buFont typeface="Times New Roman"/>
              <a:buAutoNum type="arabicPeriod"/>
            </a:pPr>
            <a:r>
              <a:rPr lang="ru-RU" sz="1800" i="0">
                <a:solidFill>
                  <a:schemeClr val="lt1"/>
                </a:solidFill>
                <a:latin typeface="Times New Roman"/>
                <a:ea typeface="Times New Roman"/>
                <a:cs typeface="Times New Roman"/>
                <a:sym typeface="Times New Roman"/>
              </a:rPr>
              <a:t>психологические аспекты получения показаний (объяснений) (психологические реакции, поза и т.д. – поведение лица, на которое стоит обратить внимание)</a:t>
            </a:r>
            <a:endParaRPr/>
          </a:p>
          <a:p>
            <a:pPr marL="342900" marR="0" lvl="0" indent="-342900" algn="l" rtl="0">
              <a:spcBef>
                <a:spcPts val="0"/>
              </a:spcBef>
              <a:spcAft>
                <a:spcPts val="0"/>
              </a:spcAft>
              <a:buClr>
                <a:schemeClr val="lt1"/>
              </a:buClr>
              <a:buSzPts val="1800"/>
              <a:buFont typeface="Times New Roman"/>
              <a:buAutoNum type="arabicPeriod"/>
            </a:pPr>
            <a:r>
              <a:rPr lang="ru-RU" sz="1800">
                <a:solidFill>
                  <a:schemeClr val="lt1"/>
                </a:solidFill>
                <a:latin typeface="Times New Roman"/>
                <a:ea typeface="Times New Roman"/>
                <a:cs typeface="Times New Roman"/>
                <a:sym typeface="Times New Roman"/>
              </a:rPr>
              <a:t>р</a:t>
            </a:r>
            <a:r>
              <a:rPr lang="ru-RU" sz="1800" i="0">
                <a:solidFill>
                  <a:schemeClr val="lt1"/>
                </a:solidFill>
                <a:latin typeface="Times New Roman"/>
                <a:ea typeface="Times New Roman"/>
                <a:cs typeface="Times New Roman"/>
                <a:sym typeface="Times New Roman"/>
              </a:rPr>
              <a:t>екомендации по подготовке </a:t>
            </a:r>
            <a:r>
              <a:rPr lang="ru-RU" sz="1800">
                <a:solidFill>
                  <a:schemeClr val="lt1"/>
                </a:solidFill>
                <a:latin typeface="Times New Roman"/>
                <a:ea typeface="Times New Roman"/>
                <a:cs typeface="Times New Roman"/>
                <a:sym typeface="Times New Roman"/>
              </a:rPr>
              <a:t>и</a:t>
            </a:r>
            <a:r>
              <a:rPr lang="ru-RU" sz="1800" i="0">
                <a:solidFill>
                  <a:schemeClr val="lt1"/>
                </a:solidFill>
                <a:latin typeface="Times New Roman"/>
                <a:ea typeface="Times New Roman"/>
                <a:cs typeface="Times New Roman"/>
                <a:sym typeface="Times New Roman"/>
              </a:rPr>
              <a:t> проведении допроса (получения объяснений) с гиперссылками на научную и учебную литературу (как правильно ознакомиться с материалами дела, как фиксировать задаваемые вопросы и т.д.)</a:t>
            </a:r>
            <a:endParaRPr/>
          </a:p>
          <a:p>
            <a:pPr marL="342900" marR="0" lvl="0" indent="-342900" algn="l" rtl="0">
              <a:spcBef>
                <a:spcPts val="0"/>
              </a:spcBef>
              <a:spcAft>
                <a:spcPts val="0"/>
              </a:spcAft>
              <a:buClr>
                <a:schemeClr val="lt1"/>
              </a:buClr>
              <a:buSzPts val="1800"/>
              <a:buFont typeface="Times New Roman"/>
              <a:buAutoNum type="arabicPeriod"/>
            </a:pPr>
            <a:r>
              <a:rPr lang="ru-RU" sz="1800" i="0">
                <a:solidFill>
                  <a:schemeClr val="lt1"/>
                </a:solidFill>
                <a:latin typeface="Times New Roman"/>
                <a:ea typeface="Times New Roman"/>
                <a:cs typeface="Times New Roman"/>
                <a:sym typeface="Times New Roman"/>
              </a:rPr>
              <a:t>тактические приемы получения показаний (объяснений) (например, какие виды вопросов лучше использовать для получения наиболее полной информации от другого лица и т.д.)</a:t>
            </a:r>
            <a:endParaRPr/>
          </a:p>
        </p:txBody>
      </p:sp>
      <p:sp>
        <p:nvSpPr>
          <p:cNvPr id="331" name="Google Shape;331;p16"/>
          <p:cNvSpPr txBox="1"/>
          <p:nvPr/>
        </p:nvSpPr>
        <p:spPr>
          <a:xfrm>
            <a:off x="1327184" y="1575924"/>
            <a:ext cx="99426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Наше РЕШЕНИЕ – программа на ПК, которая будет содержать информацию, систематизированную по следующим разделам:</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7"/>
          <p:cNvSpPr txBox="1"/>
          <p:nvPr/>
        </p:nvSpPr>
        <p:spPr>
          <a:xfrm>
            <a:off x="4537817" y="662388"/>
            <a:ext cx="3116400" cy="954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800" b="1" dirty="0">
                <a:solidFill>
                  <a:schemeClr val="lt1"/>
                </a:solidFill>
                <a:latin typeface="Times New Roman"/>
                <a:ea typeface="Times New Roman"/>
                <a:cs typeface="Times New Roman"/>
                <a:sym typeface="Times New Roman"/>
              </a:rPr>
              <a:t>Как это работает?</a:t>
            </a:r>
            <a:endParaRPr dirty="0"/>
          </a:p>
          <a:p>
            <a:pPr marL="0" marR="0" lvl="0" indent="0" algn="l" rtl="0">
              <a:spcBef>
                <a:spcPts val="0"/>
              </a:spcBef>
              <a:spcAft>
                <a:spcPts val="0"/>
              </a:spcAft>
              <a:buNone/>
            </a:pPr>
            <a:r>
              <a:rPr lang="ru-RU" sz="2800" b="1" dirty="0">
                <a:solidFill>
                  <a:schemeClr val="lt1"/>
                </a:solidFill>
                <a:latin typeface="Times New Roman"/>
                <a:ea typeface="Times New Roman"/>
                <a:cs typeface="Times New Roman"/>
                <a:sym typeface="Times New Roman"/>
              </a:rPr>
              <a:t> </a:t>
            </a:r>
            <a:endParaRPr dirty="0"/>
          </a:p>
        </p:txBody>
      </p:sp>
      <p:sp>
        <p:nvSpPr>
          <p:cNvPr id="337" name="Google Shape;337;p17"/>
          <p:cNvSpPr txBox="1"/>
          <p:nvPr/>
        </p:nvSpPr>
        <p:spPr>
          <a:xfrm>
            <a:off x="1154070" y="1783228"/>
            <a:ext cx="3562500" cy="2031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chemeClr val="lt1"/>
                </a:solidFill>
                <a:latin typeface="Times New Roman"/>
                <a:ea typeface="Times New Roman"/>
                <a:cs typeface="Times New Roman"/>
                <a:sym typeface="Times New Roman"/>
              </a:rPr>
              <a:t>Пользователь анализирует имеющуюся у него проблему (пробелы в знаниях о процедуре допроса, отсутствие необходимого опыта в допросе (получения объяснений) определенной группы лиц и т.д.) </a:t>
            </a:r>
            <a:endParaRPr/>
          </a:p>
        </p:txBody>
      </p:sp>
      <p:sp>
        <p:nvSpPr>
          <p:cNvPr id="338" name="Google Shape;338;p17"/>
          <p:cNvSpPr/>
          <p:nvPr/>
        </p:nvSpPr>
        <p:spPr>
          <a:xfrm>
            <a:off x="854531" y="1509963"/>
            <a:ext cx="3862200" cy="25752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17"/>
          <p:cNvSpPr/>
          <p:nvPr/>
        </p:nvSpPr>
        <p:spPr>
          <a:xfrm>
            <a:off x="6096000" y="2068828"/>
            <a:ext cx="5241600" cy="14574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17"/>
          <p:cNvSpPr txBox="1"/>
          <p:nvPr/>
        </p:nvSpPr>
        <p:spPr>
          <a:xfrm>
            <a:off x="6343916" y="2242319"/>
            <a:ext cx="4745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chemeClr val="lt1"/>
                </a:solidFill>
                <a:latin typeface="Times New Roman"/>
                <a:ea typeface="Times New Roman"/>
                <a:cs typeface="Times New Roman"/>
                <a:sym typeface="Times New Roman"/>
              </a:rPr>
              <a:t>Пользователь открывает программу и находит нужный ему раздел, учитывая свои потребности</a:t>
            </a:r>
            <a:endParaRPr/>
          </a:p>
        </p:txBody>
      </p:sp>
      <p:cxnSp>
        <p:nvCxnSpPr>
          <p:cNvPr id="341" name="Google Shape;341;p17"/>
          <p:cNvCxnSpPr>
            <a:stCxn id="338" idx="3"/>
            <a:endCxn id="339" idx="1"/>
          </p:cNvCxnSpPr>
          <p:nvPr/>
        </p:nvCxnSpPr>
        <p:spPr>
          <a:xfrm>
            <a:off x="4716731" y="2797563"/>
            <a:ext cx="1379400" cy="0"/>
          </a:xfrm>
          <a:prstGeom prst="straightConnector1">
            <a:avLst/>
          </a:prstGeom>
          <a:noFill/>
          <a:ln w="9525" cap="flat" cmpd="sng">
            <a:solidFill>
              <a:schemeClr val="lt1"/>
            </a:solidFill>
            <a:prstDash val="solid"/>
            <a:miter lim="800000"/>
            <a:headEnd type="none" w="sm" len="sm"/>
            <a:tailEnd type="triangle" w="med" len="med"/>
          </a:ln>
        </p:spPr>
      </p:cxnSp>
      <p:sp>
        <p:nvSpPr>
          <p:cNvPr id="342" name="Google Shape;342;p17"/>
          <p:cNvSpPr txBox="1"/>
          <p:nvPr/>
        </p:nvSpPr>
        <p:spPr>
          <a:xfrm>
            <a:off x="5281364" y="4180280"/>
            <a:ext cx="4745700" cy="147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chemeClr val="lt1"/>
                </a:solidFill>
                <a:latin typeface="Times New Roman"/>
                <a:ea typeface="Times New Roman"/>
                <a:cs typeface="Times New Roman"/>
                <a:sym typeface="Times New Roman"/>
              </a:rPr>
              <a:t>Пользователь изучает представленную в разделе информацию и начинает работу с ней: копирует, сохраняет как теорию, так и образцы необходимых процессуальных документов</a:t>
            </a:r>
            <a:endParaRPr/>
          </a:p>
        </p:txBody>
      </p:sp>
      <p:sp>
        <p:nvSpPr>
          <p:cNvPr id="343" name="Google Shape;343;p17"/>
          <p:cNvSpPr/>
          <p:nvPr/>
        </p:nvSpPr>
        <p:spPr>
          <a:xfrm>
            <a:off x="5033447" y="3893460"/>
            <a:ext cx="5241600" cy="20316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344" name="Google Shape;344;p17"/>
          <p:cNvCxnSpPr>
            <a:stCxn id="339" idx="3"/>
            <a:endCxn id="343" idx="3"/>
          </p:cNvCxnSpPr>
          <p:nvPr/>
        </p:nvCxnSpPr>
        <p:spPr>
          <a:xfrm flipH="1">
            <a:off x="10275000" y="2797528"/>
            <a:ext cx="1062600" cy="2111700"/>
          </a:xfrm>
          <a:prstGeom prst="bentConnector3">
            <a:avLst>
              <a:gd name="adj1" fmla="val -21513"/>
            </a:avLst>
          </a:prstGeom>
          <a:noFill/>
          <a:ln w="9525" cap="flat" cmpd="sng">
            <a:solidFill>
              <a:schemeClr val="lt1"/>
            </a:solidFill>
            <a:prstDash val="solid"/>
            <a:miter lim="800000"/>
            <a:headEnd type="none" w="sm" len="sm"/>
            <a:tailEnd type="triangl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1E6C01-4E49-4970-4CE5-5B59AE6681B0}"/>
              </a:ext>
            </a:extLst>
          </p:cNvPr>
          <p:cNvSpPr txBox="1"/>
          <p:nvPr/>
        </p:nvSpPr>
        <p:spPr>
          <a:xfrm>
            <a:off x="5175716" y="388882"/>
            <a:ext cx="1840568" cy="523220"/>
          </a:xfrm>
          <a:prstGeom prst="rect">
            <a:avLst/>
          </a:prstGeom>
          <a:noFill/>
        </p:spPr>
        <p:txBody>
          <a:bodyPr wrap="none" rtlCol="0">
            <a:spAutoFit/>
          </a:bodyPr>
          <a:lstStyle/>
          <a:p>
            <a:r>
              <a:rPr lang="ru-RU" sz="2800" b="1" dirty="0">
                <a:solidFill>
                  <a:schemeClr val="bg1"/>
                </a:solidFill>
                <a:latin typeface="Times New Roman" panose="02020603050405020304" pitchFamily="18" charset="0"/>
                <a:cs typeface="Times New Roman" panose="02020603050405020304" pitchFamily="18" charset="0"/>
              </a:rPr>
              <a:t>О проекте</a:t>
            </a:r>
          </a:p>
        </p:txBody>
      </p:sp>
      <p:pic>
        <p:nvPicPr>
          <p:cNvPr id="4" name="Рисунок 3" descr="Изображение выглядит как текст, снимок экрана, чек&#10;&#10;Автоматически созданное описание">
            <a:extLst>
              <a:ext uri="{FF2B5EF4-FFF2-40B4-BE49-F238E27FC236}">
                <a16:creationId xmlns:a16="http://schemas.microsoft.com/office/drawing/2014/main" id="{87B5D79B-0D3E-034F-FCD2-E6F5C9FFC390}"/>
              </a:ext>
            </a:extLst>
          </p:cNvPr>
          <p:cNvPicPr>
            <a:picLocks noChangeAspect="1"/>
          </p:cNvPicPr>
          <p:nvPr/>
        </p:nvPicPr>
        <p:blipFill>
          <a:blip r:embed="rId2"/>
          <a:srcRect l="24476" r="44612" b="40371"/>
          <a:stretch/>
        </p:blipFill>
        <p:spPr>
          <a:xfrm>
            <a:off x="1163833" y="1376856"/>
            <a:ext cx="5562788" cy="1408385"/>
          </a:xfrm>
          <a:prstGeom prst="rect">
            <a:avLst/>
          </a:prstGeom>
        </p:spPr>
      </p:pic>
      <p:pic>
        <p:nvPicPr>
          <p:cNvPr id="6" name="Рисунок 5">
            <a:extLst>
              <a:ext uri="{FF2B5EF4-FFF2-40B4-BE49-F238E27FC236}">
                <a16:creationId xmlns:a16="http://schemas.microsoft.com/office/drawing/2014/main" id="{28EBC9C5-0447-E365-6B66-4C3D43104550}"/>
              </a:ext>
            </a:extLst>
          </p:cNvPr>
          <p:cNvPicPr>
            <a:picLocks noChangeAspect="1"/>
          </p:cNvPicPr>
          <p:nvPr/>
        </p:nvPicPr>
        <p:blipFill>
          <a:blip r:embed="rId3"/>
          <a:srcRect l="28429" t="542" r="45166" b="-1733"/>
          <a:stretch/>
        </p:blipFill>
        <p:spPr>
          <a:xfrm>
            <a:off x="5175716" y="3139634"/>
            <a:ext cx="5562788" cy="1082567"/>
          </a:xfrm>
          <a:prstGeom prst="rect">
            <a:avLst/>
          </a:prstGeom>
        </p:spPr>
      </p:pic>
      <p:pic>
        <p:nvPicPr>
          <p:cNvPr id="8" name="Рисунок 7">
            <a:extLst>
              <a:ext uri="{FF2B5EF4-FFF2-40B4-BE49-F238E27FC236}">
                <a16:creationId xmlns:a16="http://schemas.microsoft.com/office/drawing/2014/main" id="{09B268F2-29B2-3375-9FB8-5F0DEA40B946}"/>
              </a:ext>
            </a:extLst>
          </p:cNvPr>
          <p:cNvPicPr>
            <a:picLocks noChangeAspect="1"/>
          </p:cNvPicPr>
          <p:nvPr/>
        </p:nvPicPr>
        <p:blipFill>
          <a:blip r:embed="rId4"/>
          <a:srcRect l="27282" r="30392" b="958"/>
          <a:stretch/>
        </p:blipFill>
        <p:spPr>
          <a:xfrm>
            <a:off x="1499523" y="4650166"/>
            <a:ext cx="6457587" cy="1027054"/>
          </a:xfrm>
          <a:prstGeom prst="rect">
            <a:avLst/>
          </a:prstGeom>
        </p:spPr>
      </p:pic>
    </p:spTree>
    <p:extLst>
      <p:ext uri="{BB962C8B-B14F-4D97-AF65-F5344CB8AC3E}">
        <p14:creationId xmlns:p14="http://schemas.microsoft.com/office/powerpoint/2010/main" val="2376324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текст, снимок экрана, число, Шрифт&#10;&#10;Автоматически созданное описание">
            <a:extLst>
              <a:ext uri="{FF2B5EF4-FFF2-40B4-BE49-F238E27FC236}">
                <a16:creationId xmlns:a16="http://schemas.microsoft.com/office/drawing/2014/main" id="{7F929AB4-28DF-8A76-3AE2-82DE3F682022}"/>
              </a:ext>
            </a:extLst>
          </p:cNvPr>
          <p:cNvPicPr>
            <a:picLocks noChangeAspect="1"/>
          </p:cNvPicPr>
          <p:nvPr/>
        </p:nvPicPr>
        <p:blipFill>
          <a:blip r:embed="rId2"/>
          <a:stretch>
            <a:fillRect/>
          </a:stretch>
        </p:blipFill>
        <p:spPr>
          <a:xfrm>
            <a:off x="1965983" y="816388"/>
            <a:ext cx="8260033" cy="5225223"/>
          </a:xfrm>
          <a:prstGeom prst="rect">
            <a:avLst/>
          </a:prstGeom>
        </p:spPr>
      </p:pic>
    </p:spTree>
    <p:extLst>
      <p:ext uri="{BB962C8B-B14F-4D97-AF65-F5344CB8AC3E}">
        <p14:creationId xmlns:p14="http://schemas.microsoft.com/office/powerpoint/2010/main" val="145947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текст, чек, линия, число&#10;&#10;Автоматически созданное описание">
            <a:extLst>
              <a:ext uri="{FF2B5EF4-FFF2-40B4-BE49-F238E27FC236}">
                <a16:creationId xmlns:a16="http://schemas.microsoft.com/office/drawing/2014/main" id="{92C3E046-4B9D-6E2D-FEC4-DF896FE6AE70}"/>
              </a:ext>
            </a:extLst>
          </p:cNvPr>
          <p:cNvPicPr>
            <a:picLocks noChangeAspect="1"/>
          </p:cNvPicPr>
          <p:nvPr/>
        </p:nvPicPr>
        <p:blipFill>
          <a:blip r:embed="rId2"/>
          <a:stretch>
            <a:fillRect/>
          </a:stretch>
        </p:blipFill>
        <p:spPr>
          <a:xfrm>
            <a:off x="1605463" y="1088424"/>
            <a:ext cx="8981074" cy="4681152"/>
          </a:xfrm>
          <a:prstGeom prst="rect">
            <a:avLst/>
          </a:prstGeom>
        </p:spPr>
      </p:pic>
    </p:spTree>
    <p:extLst>
      <p:ext uri="{BB962C8B-B14F-4D97-AF65-F5344CB8AC3E}">
        <p14:creationId xmlns:p14="http://schemas.microsoft.com/office/powerpoint/2010/main" val="1338030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текст, чек, снимок экрана, линия&#10;&#10;Автоматически созданное описание">
            <a:extLst>
              <a:ext uri="{FF2B5EF4-FFF2-40B4-BE49-F238E27FC236}">
                <a16:creationId xmlns:a16="http://schemas.microsoft.com/office/drawing/2014/main" id="{1C7EE389-A996-4341-098F-FA872C058A0D}"/>
              </a:ext>
            </a:extLst>
          </p:cNvPr>
          <p:cNvPicPr>
            <a:picLocks noChangeAspect="1"/>
          </p:cNvPicPr>
          <p:nvPr/>
        </p:nvPicPr>
        <p:blipFill>
          <a:blip r:embed="rId2"/>
          <a:stretch>
            <a:fillRect/>
          </a:stretch>
        </p:blipFill>
        <p:spPr>
          <a:xfrm>
            <a:off x="2008789" y="892813"/>
            <a:ext cx="8174421" cy="5072374"/>
          </a:xfrm>
          <a:prstGeom prst="rect">
            <a:avLst/>
          </a:prstGeom>
        </p:spPr>
      </p:pic>
    </p:spTree>
    <p:extLst>
      <p:ext uri="{BB962C8B-B14F-4D97-AF65-F5344CB8AC3E}">
        <p14:creationId xmlns:p14="http://schemas.microsoft.com/office/powerpoint/2010/main" val="88138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5A5AC6-F907-6BF3-1571-2788773F87FC}"/>
              </a:ext>
            </a:extLst>
          </p:cNvPr>
          <p:cNvSpPr txBox="1"/>
          <p:nvPr/>
        </p:nvSpPr>
        <p:spPr>
          <a:xfrm>
            <a:off x="1325250" y="785804"/>
            <a:ext cx="7596951" cy="523220"/>
          </a:xfrm>
          <a:prstGeom prst="rect">
            <a:avLst/>
          </a:prstGeom>
          <a:noFill/>
        </p:spPr>
        <p:txBody>
          <a:bodyPr wrap="none" rtlCol="0">
            <a:spAutoFit/>
          </a:bodyPr>
          <a:lstStyle/>
          <a:p>
            <a:r>
              <a:rPr lang="ru-RU" sz="2800" b="1" dirty="0">
                <a:solidFill>
                  <a:schemeClr val="bg1"/>
                </a:solidFill>
                <a:latin typeface="Times New Roman" panose="02020603050405020304" pitchFamily="18" charset="0"/>
                <a:cs typeface="Times New Roman" panose="02020603050405020304" pitchFamily="18" charset="0"/>
              </a:rPr>
              <a:t>Результаты пользовательского тестирования</a:t>
            </a:r>
          </a:p>
        </p:txBody>
      </p:sp>
      <p:sp>
        <p:nvSpPr>
          <p:cNvPr id="3" name="TextBox 2">
            <a:extLst>
              <a:ext uri="{FF2B5EF4-FFF2-40B4-BE49-F238E27FC236}">
                <a16:creationId xmlns:a16="http://schemas.microsoft.com/office/drawing/2014/main" id="{19D6708D-F6F4-66CE-4BB7-9155342F7254}"/>
              </a:ext>
            </a:extLst>
          </p:cNvPr>
          <p:cNvSpPr txBox="1"/>
          <p:nvPr/>
        </p:nvSpPr>
        <p:spPr>
          <a:xfrm>
            <a:off x="783771" y="5446337"/>
            <a:ext cx="10831286" cy="523220"/>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Результаты опроса однозначно свидетельствуют о высокой востребованности и практической значимости программы. Ее внедрение способно существенно улучшить качество следственных действий и внеси вклад в укрепление законности.</a:t>
            </a:r>
          </a:p>
        </p:txBody>
      </p:sp>
      <p:sp>
        <p:nvSpPr>
          <p:cNvPr id="4" name="TextBox 3">
            <a:extLst>
              <a:ext uri="{FF2B5EF4-FFF2-40B4-BE49-F238E27FC236}">
                <a16:creationId xmlns:a16="http://schemas.microsoft.com/office/drawing/2014/main" id="{2F98F717-CF01-5217-AD57-077B396CD44E}"/>
              </a:ext>
            </a:extLst>
          </p:cNvPr>
          <p:cNvSpPr txBox="1"/>
          <p:nvPr/>
        </p:nvSpPr>
        <p:spPr>
          <a:xfrm>
            <a:off x="783771" y="1839686"/>
            <a:ext cx="2100943" cy="523220"/>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Ключевая проблема респондентов</a:t>
            </a:r>
          </a:p>
        </p:txBody>
      </p:sp>
      <p:sp>
        <p:nvSpPr>
          <p:cNvPr id="5" name="Google Shape;312;p15">
            <a:extLst>
              <a:ext uri="{FF2B5EF4-FFF2-40B4-BE49-F238E27FC236}">
                <a16:creationId xmlns:a16="http://schemas.microsoft.com/office/drawing/2014/main" id="{E58D6246-886C-3772-A103-9764C299ADDC}"/>
              </a:ext>
            </a:extLst>
          </p:cNvPr>
          <p:cNvSpPr/>
          <p:nvPr/>
        </p:nvSpPr>
        <p:spPr>
          <a:xfrm>
            <a:off x="576943" y="1698171"/>
            <a:ext cx="2100943" cy="827315"/>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6" name="TextBox 5">
            <a:extLst>
              <a:ext uri="{FF2B5EF4-FFF2-40B4-BE49-F238E27FC236}">
                <a16:creationId xmlns:a16="http://schemas.microsoft.com/office/drawing/2014/main" id="{5C1F5F47-A6A6-97E5-6CDD-5A67ADB95593}"/>
              </a:ext>
            </a:extLst>
          </p:cNvPr>
          <p:cNvSpPr txBox="1"/>
          <p:nvPr/>
        </p:nvSpPr>
        <p:spPr>
          <a:xfrm>
            <a:off x="2750985" y="1750751"/>
            <a:ext cx="8657244" cy="738664"/>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Получение на допросе/в ходе опроса полной и достоверной информации, интересующей пользователя. Выбор методов, приемов, способов, технологий, средств, используемых в ходе допроса/опроса. Установление продуктивного психологического, мотивирующего контакта с допрашиваемым/опрашиваемым лицом.</a:t>
            </a:r>
          </a:p>
        </p:txBody>
      </p:sp>
      <p:sp>
        <p:nvSpPr>
          <p:cNvPr id="7" name="TextBox 6">
            <a:extLst>
              <a:ext uri="{FF2B5EF4-FFF2-40B4-BE49-F238E27FC236}">
                <a16:creationId xmlns:a16="http://schemas.microsoft.com/office/drawing/2014/main" id="{623202CE-58DD-5551-5407-C2C29078E842}"/>
              </a:ext>
            </a:extLst>
          </p:cNvPr>
          <p:cNvSpPr txBox="1"/>
          <p:nvPr/>
        </p:nvSpPr>
        <p:spPr>
          <a:xfrm>
            <a:off x="9380384" y="2862588"/>
            <a:ext cx="1954746" cy="523220"/>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Наиболее важные знания и навыки</a:t>
            </a:r>
          </a:p>
        </p:txBody>
      </p:sp>
      <p:sp>
        <p:nvSpPr>
          <p:cNvPr id="8" name="Google Shape;312;p15">
            <a:extLst>
              <a:ext uri="{FF2B5EF4-FFF2-40B4-BE49-F238E27FC236}">
                <a16:creationId xmlns:a16="http://schemas.microsoft.com/office/drawing/2014/main" id="{ECC47A0C-FFCB-7F52-0DED-592190179101}"/>
              </a:ext>
            </a:extLst>
          </p:cNvPr>
          <p:cNvSpPr/>
          <p:nvPr/>
        </p:nvSpPr>
        <p:spPr>
          <a:xfrm>
            <a:off x="9307286" y="2710541"/>
            <a:ext cx="2100943" cy="827315"/>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9" name="TextBox 8">
            <a:extLst>
              <a:ext uri="{FF2B5EF4-FFF2-40B4-BE49-F238E27FC236}">
                <a16:creationId xmlns:a16="http://schemas.microsoft.com/office/drawing/2014/main" id="{5AD7FD0A-FC1C-2435-4AD4-6AF39570DBEE}"/>
              </a:ext>
            </a:extLst>
          </p:cNvPr>
          <p:cNvSpPr txBox="1"/>
          <p:nvPr/>
        </p:nvSpPr>
        <p:spPr>
          <a:xfrm>
            <a:off x="576943" y="2818041"/>
            <a:ext cx="8657244" cy="738664"/>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ПСИХОЛОГИЧЕСКИЕ навыки (умение распознавать ложь, выстраивать доверительные отношения, управлять конфликтными ситуациями) и АНАЛИТИЧЕСКИЕ навыки (умение структурировать информацию, выявлять противоречия, делать выводы)</a:t>
            </a:r>
          </a:p>
        </p:txBody>
      </p:sp>
      <p:sp>
        <p:nvSpPr>
          <p:cNvPr id="10" name="TextBox 9">
            <a:extLst>
              <a:ext uri="{FF2B5EF4-FFF2-40B4-BE49-F238E27FC236}">
                <a16:creationId xmlns:a16="http://schemas.microsoft.com/office/drawing/2014/main" id="{A492C755-21BA-C0CE-137A-CBC02C9C32B4}"/>
              </a:ext>
            </a:extLst>
          </p:cNvPr>
          <p:cNvSpPr txBox="1"/>
          <p:nvPr/>
        </p:nvSpPr>
        <p:spPr>
          <a:xfrm>
            <a:off x="605339" y="4271608"/>
            <a:ext cx="2044149" cy="307777"/>
          </a:xfrm>
          <a:prstGeom prst="rect">
            <a:avLst/>
          </a:prstGeom>
          <a:noFill/>
        </p:spPr>
        <p:txBody>
          <a:bodyPr wrap="none" rtlCol="0">
            <a:spAutoFit/>
          </a:bodyPr>
          <a:lstStyle/>
          <a:p>
            <a:r>
              <a:rPr lang="ru-RU" dirty="0">
                <a:solidFill>
                  <a:schemeClr val="bg1"/>
                </a:solidFill>
                <a:latin typeface="Times New Roman" panose="02020603050405020304" pitchFamily="18" charset="0"/>
                <a:cs typeface="Times New Roman" panose="02020603050405020304" pitchFamily="18" charset="0"/>
              </a:rPr>
              <a:t>Содержание программы</a:t>
            </a:r>
          </a:p>
        </p:txBody>
      </p:sp>
      <p:sp>
        <p:nvSpPr>
          <p:cNvPr id="11" name="Google Shape;312;p15">
            <a:extLst>
              <a:ext uri="{FF2B5EF4-FFF2-40B4-BE49-F238E27FC236}">
                <a16:creationId xmlns:a16="http://schemas.microsoft.com/office/drawing/2014/main" id="{1A989D12-F48E-22D7-4150-8959EF1437E6}"/>
              </a:ext>
            </a:extLst>
          </p:cNvPr>
          <p:cNvSpPr/>
          <p:nvPr/>
        </p:nvSpPr>
        <p:spPr>
          <a:xfrm>
            <a:off x="576943" y="4011840"/>
            <a:ext cx="2100943" cy="827315"/>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2" name="TextBox 11">
            <a:extLst>
              <a:ext uri="{FF2B5EF4-FFF2-40B4-BE49-F238E27FC236}">
                <a16:creationId xmlns:a16="http://schemas.microsoft.com/office/drawing/2014/main" id="{55431104-B645-2D2F-3074-3757F6357288}"/>
              </a:ext>
            </a:extLst>
          </p:cNvPr>
          <p:cNvSpPr txBox="1"/>
          <p:nvPr/>
        </p:nvSpPr>
        <p:spPr>
          <a:xfrm>
            <a:off x="2884714" y="4050421"/>
            <a:ext cx="8523515" cy="738664"/>
          </a:xfrm>
          <a:prstGeom prst="rect">
            <a:avLst/>
          </a:prstGeom>
          <a:noFill/>
        </p:spPr>
        <p:txBody>
          <a:bodyPr wrap="square" rtlCol="0">
            <a:spAutoFit/>
          </a:bodyPr>
          <a:lstStyle/>
          <a:p>
            <a:r>
              <a:rPr lang="ru-RU" dirty="0">
                <a:solidFill>
                  <a:schemeClr val="bg1"/>
                </a:solidFill>
                <a:latin typeface="Times New Roman" panose="02020603050405020304" pitchFamily="18" charset="0"/>
                <a:cs typeface="Times New Roman" panose="02020603050405020304" pitchFamily="18" charset="0"/>
              </a:rPr>
              <a:t>Респонденты высказали желание увидеть в программе ДВА основных БЛОКА: нормативно-правовой блок (соответствующие статьи УПК, ГПК); методический блок (структурированные общие рекомендации и проверенные техники, основанные на практике)</a:t>
            </a:r>
          </a:p>
        </p:txBody>
      </p:sp>
      <p:sp>
        <p:nvSpPr>
          <p:cNvPr id="13" name="Google Shape;312;p15">
            <a:extLst>
              <a:ext uri="{FF2B5EF4-FFF2-40B4-BE49-F238E27FC236}">
                <a16:creationId xmlns:a16="http://schemas.microsoft.com/office/drawing/2014/main" id="{59F36D7B-6794-F89C-8FBD-9F1FE351B095}"/>
              </a:ext>
            </a:extLst>
          </p:cNvPr>
          <p:cNvSpPr/>
          <p:nvPr/>
        </p:nvSpPr>
        <p:spPr>
          <a:xfrm>
            <a:off x="548545" y="5294290"/>
            <a:ext cx="10859684" cy="827315"/>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4" name="TextBox 13">
            <a:extLst>
              <a:ext uri="{FF2B5EF4-FFF2-40B4-BE49-F238E27FC236}">
                <a16:creationId xmlns:a16="http://schemas.microsoft.com/office/drawing/2014/main" id="{EF02EB48-3596-DDE3-B593-274398A9F8F3}"/>
              </a:ext>
            </a:extLst>
          </p:cNvPr>
          <p:cNvSpPr txBox="1"/>
          <p:nvPr/>
        </p:nvSpPr>
        <p:spPr>
          <a:xfrm>
            <a:off x="9095984" y="862045"/>
            <a:ext cx="1824538" cy="369332"/>
          </a:xfrm>
          <a:prstGeom prst="rect">
            <a:avLst/>
          </a:prstGeom>
          <a:noFill/>
        </p:spPr>
        <p:txBody>
          <a:bodyPr wrap="none" rtlCol="0">
            <a:spAutoFit/>
          </a:bodyPr>
          <a:lstStyle/>
          <a:p>
            <a:r>
              <a:rPr lang="ru-RU" sz="1800" dirty="0">
                <a:solidFill>
                  <a:schemeClr val="bg1"/>
                </a:solidFill>
                <a:latin typeface="Times New Roman" panose="02020603050405020304" pitchFamily="18" charset="0"/>
                <a:cs typeface="Times New Roman" panose="02020603050405020304" pitchFamily="18" charset="0"/>
              </a:rPr>
              <a:t>40 респондентов</a:t>
            </a:r>
          </a:p>
        </p:txBody>
      </p:sp>
      <p:sp>
        <p:nvSpPr>
          <p:cNvPr id="15" name="Google Shape;312;p15">
            <a:extLst>
              <a:ext uri="{FF2B5EF4-FFF2-40B4-BE49-F238E27FC236}">
                <a16:creationId xmlns:a16="http://schemas.microsoft.com/office/drawing/2014/main" id="{6B93CBE9-5B20-BDA8-D20E-2439848D3216}"/>
              </a:ext>
            </a:extLst>
          </p:cNvPr>
          <p:cNvSpPr/>
          <p:nvPr/>
        </p:nvSpPr>
        <p:spPr>
          <a:xfrm>
            <a:off x="8957782" y="785805"/>
            <a:ext cx="2100943" cy="52322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310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8AE1E6-5CB3-B3E5-B583-7A2ECDEA709C}"/>
              </a:ext>
            </a:extLst>
          </p:cNvPr>
          <p:cNvSpPr txBox="1"/>
          <p:nvPr/>
        </p:nvSpPr>
        <p:spPr>
          <a:xfrm>
            <a:off x="2048233" y="2828835"/>
            <a:ext cx="8095533" cy="1200329"/>
          </a:xfrm>
          <a:prstGeom prst="rect">
            <a:avLst/>
          </a:prstGeom>
          <a:noFill/>
        </p:spPr>
        <p:txBody>
          <a:bodyPr wrap="square" rtlCol="0">
            <a:spAutoFit/>
          </a:bodyPr>
          <a:lstStyle/>
          <a:p>
            <a:pPr algn="ctr"/>
            <a:r>
              <a:rPr lang="ru-RU" sz="3600" b="1" dirty="0">
                <a:solidFill>
                  <a:schemeClr val="bg1"/>
                </a:solidFill>
                <a:latin typeface="Times New Roman" panose="02020603050405020304" pitchFamily="18" charset="0"/>
                <a:cs typeface="Times New Roman" panose="02020603050405020304" pitchFamily="18" charset="0"/>
              </a:rPr>
              <a:t>Экономика проекта: предположения и вопросы</a:t>
            </a:r>
          </a:p>
        </p:txBody>
      </p:sp>
    </p:spTree>
    <p:extLst>
      <p:ext uri="{BB962C8B-B14F-4D97-AF65-F5344CB8AC3E}">
        <p14:creationId xmlns:p14="http://schemas.microsoft.com/office/powerpoint/2010/main" val="252618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5"/>
          <p:cNvSpPr txBox="1"/>
          <p:nvPr/>
        </p:nvSpPr>
        <p:spPr>
          <a:xfrm>
            <a:off x="1892550" y="547520"/>
            <a:ext cx="840690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800" b="1" dirty="0">
                <a:solidFill>
                  <a:schemeClr val="lt1"/>
                </a:solidFill>
                <a:latin typeface="Times New Roman"/>
                <a:ea typeface="Times New Roman"/>
                <a:cs typeface="Times New Roman"/>
                <a:sym typeface="Times New Roman"/>
              </a:rPr>
              <a:t>Как проблема решается сейчас (аналоги решения)</a:t>
            </a:r>
            <a:endParaRPr dirty="0"/>
          </a:p>
        </p:txBody>
      </p:sp>
      <p:sp>
        <p:nvSpPr>
          <p:cNvPr id="311" name="Google Shape;311;p15"/>
          <p:cNvSpPr txBox="1"/>
          <p:nvPr/>
        </p:nvSpPr>
        <p:spPr>
          <a:xfrm>
            <a:off x="635119" y="1759477"/>
            <a:ext cx="2004471"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dirty="0">
                <a:solidFill>
                  <a:schemeClr val="lt1"/>
                </a:solidFill>
                <a:latin typeface="Times New Roman"/>
                <a:ea typeface="Times New Roman"/>
                <a:cs typeface="Times New Roman"/>
                <a:sym typeface="Times New Roman"/>
              </a:rPr>
              <a:t>Обучающие курсы и программы повышения квалификации</a:t>
            </a:r>
            <a:endParaRPr sz="1600" dirty="0"/>
          </a:p>
        </p:txBody>
      </p:sp>
      <p:sp>
        <p:nvSpPr>
          <p:cNvPr id="312" name="Google Shape;312;p15"/>
          <p:cNvSpPr/>
          <p:nvPr/>
        </p:nvSpPr>
        <p:spPr>
          <a:xfrm>
            <a:off x="452641" y="1576137"/>
            <a:ext cx="2240728" cy="4801513"/>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313" name="Google Shape;313;p15" descr="Предупреждение со сплошной заливкой"/>
          <p:cNvPicPr preferRelativeResize="0"/>
          <p:nvPr/>
        </p:nvPicPr>
        <p:blipFill rotWithShape="1">
          <a:blip r:embed="rId3">
            <a:alphaModFix/>
          </a:blip>
          <a:srcRect/>
          <a:stretch/>
        </p:blipFill>
        <p:spPr>
          <a:xfrm>
            <a:off x="1344405" y="2834067"/>
            <a:ext cx="457200" cy="457200"/>
          </a:xfrm>
          <a:prstGeom prst="rect">
            <a:avLst/>
          </a:prstGeom>
          <a:noFill/>
          <a:ln>
            <a:noFill/>
          </a:ln>
        </p:spPr>
      </p:pic>
      <p:sp>
        <p:nvSpPr>
          <p:cNvPr id="314" name="Google Shape;314;p15"/>
          <p:cNvSpPr txBox="1"/>
          <p:nvPr/>
        </p:nvSpPr>
        <p:spPr>
          <a:xfrm>
            <a:off x="570267" y="3429000"/>
            <a:ext cx="2240728" cy="28007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dirty="0">
                <a:solidFill>
                  <a:schemeClr val="lt1"/>
                </a:solidFill>
                <a:latin typeface="Times New Roman"/>
                <a:ea typeface="Times New Roman"/>
                <a:cs typeface="Times New Roman"/>
                <a:sym typeface="Times New Roman"/>
              </a:rPr>
              <a:t>Временные и финансовые затраты</a:t>
            </a:r>
            <a:endParaRPr sz="1600" dirty="0"/>
          </a:p>
          <a:p>
            <a:pPr marL="0" marR="0" lvl="0" indent="0" algn="l" rtl="0">
              <a:spcBef>
                <a:spcPts val="0"/>
              </a:spcBef>
              <a:spcAft>
                <a:spcPts val="0"/>
              </a:spcAft>
              <a:buNone/>
            </a:pPr>
            <a:endParaRPr sz="16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600" dirty="0">
                <a:solidFill>
                  <a:schemeClr val="lt1"/>
                </a:solidFill>
                <a:latin typeface="Times New Roman"/>
                <a:ea typeface="Times New Roman"/>
                <a:cs typeface="Times New Roman"/>
                <a:sym typeface="Times New Roman"/>
              </a:rPr>
              <a:t>Сложность выбора качественного и доступного курса</a:t>
            </a:r>
            <a:endParaRPr sz="1600" dirty="0"/>
          </a:p>
          <a:p>
            <a:pPr marL="0" marR="0" lvl="0" indent="0" algn="l" rtl="0">
              <a:spcBef>
                <a:spcPts val="0"/>
              </a:spcBef>
              <a:spcAft>
                <a:spcPts val="0"/>
              </a:spcAft>
              <a:buNone/>
            </a:pPr>
            <a:endParaRPr sz="16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600" dirty="0">
                <a:solidFill>
                  <a:schemeClr val="lt1"/>
                </a:solidFill>
                <a:latin typeface="Times New Roman"/>
                <a:ea typeface="Times New Roman"/>
                <a:cs typeface="Times New Roman"/>
                <a:sym typeface="Times New Roman"/>
              </a:rPr>
              <a:t>Универсальные техники не всегда применимы к конкретным людям</a:t>
            </a:r>
            <a:endParaRPr sz="1600" dirty="0"/>
          </a:p>
        </p:txBody>
      </p:sp>
      <p:sp>
        <p:nvSpPr>
          <p:cNvPr id="315" name="Google Shape;315;p15"/>
          <p:cNvSpPr txBox="1"/>
          <p:nvPr/>
        </p:nvSpPr>
        <p:spPr>
          <a:xfrm>
            <a:off x="3326641" y="1715941"/>
            <a:ext cx="3189906"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dirty="0">
                <a:solidFill>
                  <a:schemeClr val="lt1"/>
                </a:solidFill>
                <a:latin typeface="Times New Roman"/>
                <a:ea typeface="Times New Roman"/>
                <a:cs typeface="Times New Roman"/>
                <a:sym typeface="Times New Roman"/>
              </a:rPr>
              <a:t>Учебная и научная литература</a:t>
            </a:r>
            <a:endParaRPr sz="1600" dirty="0"/>
          </a:p>
        </p:txBody>
      </p:sp>
      <p:sp>
        <p:nvSpPr>
          <p:cNvPr id="316" name="Google Shape;316;p15"/>
          <p:cNvSpPr/>
          <p:nvPr/>
        </p:nvSpPr>
        <p:spPr>
          <a:xfrm>
            <a:off x="3067513" y="1614898"/>
            <a:ext cx="3713369" cy="222473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7" name="Google Shape;317;p15"/>
          <p:cNvSpPr/>
          <p:nvPr/>
        </p:nvSpPr>
        <p:spPr>
          <a:xfrm>
            <a:off x="7069563" y="1614898"/>
            <a:ext cx="4532393" cy="4762751"/>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8" name="Google Shape;318;p15"/>
          <p:cNvSpPr/>
          <p:nvPr/>
        </p:nvSpPr>
        <p:spPr>
          <a:xfrm>
            <a:off x="3093335" y="3976893"/>
            <a:ext cx="3711295" cy="836123"/>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5"/>
          <p:cNvSpPr txBox="1"/>
          <p:nvPr/>
        </p:nvSpPr>
        <p:spPr>
          <a:xfrm>
            <a:off x="3121292" y="4072683"/>
            <a:ext cx="3683338"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dirty="0">
                <a:solidFill>
                  <a:schemeClr val="lt1"/>
                </a:solidFill>
                <a:latin typeface="Times New Roman"/>
                <a:ea typeface="Times New Roman"/>
                <a:cs typeface="Times New Roman"/>
                <a:sym typeface="Times New Roman"/>
              </a:rPr>
              <a:t>Компьютерные программы виртуальных допросов</a:t>
            </a:r>
            <a:endParaRPr sz="1600" dirty="0"/>
          </a:p>
        </p:txBody>
      </p:sp>
      <p:sp>
        <p:nvSpPr>
          <p:cNvPr id="320" name="Google Shape;320;p15"/>
          <p:cNvSpPr txBox="1"/>
          <p:nvPr/>
        </p:nvSpPr>
        <p:spPr>
          <a:xfrm>
            <a:off x="7400659" y="1840744"/>
            <a:ext cx="3713369"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dirty="0">
                <a:solidFill>
                  <a:schemeClr val="lt1"/>
                </a:solidFill>
                <a:latin typeface="Times New Roman"/>
                <a:ea typeface="Times New Roman"/>
                <a:cs typeface="Times New Roman"/>
                <a:sym typeface="Times New Roman"/>
              </a:rPr>
              <a:t>Программы на телефон/ПК и Интернет-сайты – </a:t>
            </a:r>
            <a:r>
              <a:rPr lang="ru-RU" sz="1600" b="1" dirty="0" err="1">
                <a:solidFill>
                  <a:schemeClr val="lt1"/>
                </a:solidFill>
                <a:latin typeface="Times New Roman"/>
                <a:ea typeface="Times New Roman"/>
                <a:cs typeface="Times New Roman"/>
                <a:sym typeface="Times New Roman"/>
              </a:rPr>
              <a:t>CrimLib</a:t>
            </a:r>
            <a:r>
              <a:rPr lang="ru-RU" sz="1600" b="1" dirty="0">
                <a:solidFill>
                  <a:schemeClr val="lt1"/>
                </a:solidFill>
                <a:latin typeface="Times New Roman"/>
                <a:ea typeface="Times New Roman"/>
                <a:cs typeface="Times New Roman"/>
                <a:sym typeface="Times New Roman"/>
              </a:rPr>
              <a:t>, КонсультантПлюс, ГАРАНТ.РУ</a:t>
            </a:r>
            <a:endParaRPr sz="1600" dirty="0"/>
          </a:p>
        </p:txBody>
      </p:sp>
      <p:sp>
        <p:nvSpPr>
          <p:cNvPr id="321" name="Google Shape;321;p15"/>
          <p:cNvSpPr txBox="1"/>
          <p:nvPr/>
        </p:nvSpPr>
        <p:spPr>
          <a:xfrm>
            <a:off x="3121292" y="2671164"/>
            <a:ext cx="3683339"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dirty="0">
                <a:solidFill>
                  <a:schemeClr val="lt1"/>
                </a:solidFill>
                <a:latin typeface="Times New Roman" panose="02020603050405020304" pitchFamily="18" charset="0"/>
                <a:ea typeface="Times New Roman"/>
                <a:cs typeface="Times New Roman" panose="02020603050405020304" pitchFamily="18" charset="0"/>
                <a:sym typeface="Times New Roman"/>
              </a:rPr>
              <a:t>Субъективность автора</a:t>
            </a:r>
            <a:endParaRPr sz="1600"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endParaRPr sz="1600" dirty="0">
              <a:solidFill>
                <a:schemeClr val="lt1"/>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None/>
            </a:pPr>
            <a:r>
              <a:rPr lang="ru-RU" sz="1600" dirty="0">
                <a:solidFill>
                  <a:schemeClr val="lt1"/>
                </a:solidFill>
                <a:latin typeface="Times New Roman" panose="02020603050405020304" pitchFamily="18" charset="0"/>
                <a:ea typeface="Times New Roman"/>
                <a:cs typeface="Times New Roman" panose="02020603050405020304" pitchFamily="18" charset="0"/>
                <a:sym typeface="Times New Roman"/>
              </a:rPr>
              <a:t>Сложность практического применения: нацеленность на теоретическую базу</a:t>
            </a:r>
            <a:endParaRPr sz="1600" dirty="0">
              <a:latin typeface="Times New Roman" panose="02020603050405020304" pitchFamily="18" charset="0"/>
              <a:cs typeface="Times New Roman" panose="02020603050405020304" pitchFamily="18" charset="0"/>
            </a:endParaRPr>
          </a:p>
        </p:txBody>
      </p:sp>
      <p:pic>
        <p:nvPicPr>
          <p:cNvPr id="322" name="Google Shape;322;p15" descr="Предупреждение со сплошной заливкой"/>
          <p:cNvPicPr preferRelativeResize="0"/>
          <p:nvPr/>
        </p:nvPicPr>
        <p:blipFill rotWithShape="1">
          <a:blip r:embed="rId3">
            <a:alphaModFix/>
          </a:blip>
          <a:srcRect/>
          <a:stretch/>
        </p:blipFill>
        <p:spPr>
          <a:xfrm>
            <a:off x="4719346" y="2136080"/>
            <a:ext cx="457200" cy="457200"/>
          </a:xfrm>
          <a:prstGeom prst="rect">
            <a:avLst/>
          </a:prstGeom>
          <a:noFill/>
          <a:ln>
            <a:noFill/>
          </a:ln>
        </p:spPr>
      </p:pic>
      <p:pic>
        <p:nvPicPr>
          <p:cNvPr id="323" name="Google Shape;323;p15" descr="Предупреждение со сплошной заливкой"/>
          <p:cNvPicPr preferRelativeResize="0"/>
          <p:nvPr/>
        </p:nvPicPr>
        <p:blipFill rotWithShape="1">
          <a:blip r:embed="rId3">
            <a:alphaModFix/>
          </a:blip>
          <a:srcRect/>
          <a:stretch/>
        </p:blipFill>
        <p:spPr>
          <a:xfrm>
            <a:off x="9055565" y="2779236"/>
            <a:ext cx="403558" cy="409175"/>
          </a:xfrm>
          <a:prstGeom prst="rect">
            <a:avLst/>
          </a:prstGeom>
          <a:noFill/>
          <a:ln>
            <a:noFill/>
          </a:ln>
        </p:spPr>
      </p:pic>
      <p:sp>
        <p:nvSpPr>
          <p:cNvPr id="324" name="Google Shape;324;p15"/>
          <p:cNvSpPr txBox="1"/>
          <p:nvPr/>
        </p:nvSpPr>
        <p:spPr>
          <a:xfrm>
            <a:off x="7279061" y="3403484"/>
            <a:ext cx="4113395" cy="25545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dirty="0">
                <a:solidFill>
                  <a:schemeClr val="lt1"/>
                </a:solidFill>
                <a:latin typeface="Times New Roman"/>
                <a:ea typeface="Times New Roman"/>
                <a:cs typeface="Times New Roman"/>
                <a:sym typeface="Times New Roman"/>
              </a:rPr>
              <a:t>Ограниченные возможности в рамках получения информации о проведении допроса (получения объяснений) – отсутствие информации о психологических приемах</a:t>
            </a:r>
          </a:p>
          <a:p>
            <a:pPr marL="0" marR="0" lvl="0" indent="0" algn="l" rtl="0">
              <a:spcBef>
                <a:spcPts val="0"/>
              </a:spcBef>
              <a:spcAft>
                <a:spcPts val="0"/>
              </a:spcAft>
              <a:buNone/>
            </a:pPr>
            <a:endParaRPr lang="ru-RU" sz="16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600" dirty="0">
                <a:solidFill>
                  <a:schemeClr val="lt1"/>
                </a:solidFill>
                <a:latin typeface="Times New Roman"/>
                <a:ea typeface="Times New Roman"/>
                <a:cs typeface="Times New Roman"/>
                <a:sym typeface="Times New Roman"/>
              </a:rPr>
              <a:t>Финансовые затраты</a:t>
            </a:r>
          </a:p>
          <a:p>
            <a:pPr marL="0" marR="0" lvl="0" indent="0" algn="l" rtl="0">
              <a:spcBef>
                <a:spcPts val="0"/>
              </a:spcBef>
              <a:spcAft>
                <a:spcPts val="0"/>
              </a:spcAft>
              <a:buNone/>
            </a:pPr>
            <a:endParaRPr lang="ru-RU" sz="16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600" dirty="0">
                <a:solidFill>
                  <a:schemeClr val="lt1"/>
                </a:solidFill>
                <a:latin typeface="Times New Roman"/>
                <a:ea typeface="Times New Roman"/>
                <a:cs typeface="Times New Roman"/>
                <a:sym typeface="Times New Roman"/>
              </a:rPr>
              <a:t>Большой объем информации, которая может быть найдена по запросу «допрос»</a:t>
            </a:r>
          </a:p>
        </p:txBody>
      </p:sp>
      <p:sp>
        <p:nvSpPr>
          <p:cNvPr id="2" name="Google Shape;316;p15">
            <a:extLst>
              <a:ext uri="{FF2B5EF4-FFF2-40B4-BE49-F238E27FC236}">
                <a16:creationId xmlns:a16="http://schemas.microsoft.com/office/drawing/2014/main" id="{FC12DE30-FDBE-E567-CACE-4C17B6250DC8}"/>
              </a:ext>
            </a:extLst>
          </p:cNvPr>
          <p:cNvSpPr/>
          <p:nvPr/>
        </p:nvSpPr>
        <p:spPr>
          <a:xfrm>
            <a:off x="3092656" y="5041566"/>
            <a:ext cx="3713369" cy="1336083"/>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31A1A3BD-BD06-4F15-1A99-50A5338EC644}"/>
              </a:ext>
            </a:extLst>
          </p:cNvPr>
          <p:cNvSpPr txBox="1"/>
          <p:nvPr/>
        </p:nvSpPr>
        <p:spPr>
          <a:xfrm>
            <a:off x="3487547" y="5179282"/>
            <a:ext cx="2868093" cy="338554"/>
          </a:xfrm>
          <a:prstGeom prst="rect">
            <a:avLst/>
          </a:prstGeom>
          <a:noFill/>
        </p:spPr>
        <p:txBody>
          <a:bodyPr wrap="none" rtlCol="0">
            <a:spAutoFit/>
          </a:bodyPr>
          <a:lstStyle/>
          <a:p>
            <a:r>
              <a:rPr lang="ru-RU" sz="1600" b="1" dirty="0">
                <a:solidFill>
                  <a:schemeClr val="bg1"/>
                </a:solidFill>
                <a:latin typeface="Times New Roman" panose="02020603050405020304" pitchFamily="18" charset="0"/>
                <a:cs typeface="Times New Roman" panose="02020603050405020304" pitchFamily="18" charset="0"/>
              </a:rPr>
              <a:t>Нормативно-правовые акты</a:t>
            </a:r>
          </a:p>
        </p:txBody>
      </p:sp>
      <p:sp>
        <p:nvSpPr>
          <p:cNvPr id="4" name="TextBox 3">
            <a:extLst>
              <a:ext uri="{FF2B5EF4-FFF2-40B4-BE49-F238E27FC236}">
                <a16:creationId xmlns:a16="http://schemas.microsoft.com/office/drawing/2014/main" id="{09959AF3-8A4F-2E21-1B41-D9EA665A1F3B}"/>
              </a:ext>
            </a:extLst>
          </p:cNvPr>
          <p:cNvSpPr txBox="1"/>
          <p:nvPr/>
        </p:nvSpPr>
        <p:spPr>
          <a:xfrm>
            <a:off x="3121293" y="5566968"/>
            <a:ext cx="3659590" cy="584775"/>
          </a:xfrm>
          <a:prstGeom prst="rect">
            <a:avLst/>
          </a:prstGeom>
          <a:noFill/>
        </p:spPr>
        <p:txBody>
          <a:bodyPr wrap="square" rtlCol="0">
            <a:spAutoFit/>
          </a:bodyPr>
          <a:lstStyle/>
          <a:p>
            <a:r>
              <a:rPr lang="ru-RU" sz="1600" dirty="0">
                <a:solidFill>
                  <a:schemeClr val="bg1"/>
                </a:solidFill>
                <a:latin typeface="Times New Roman" panose="02020603050405020304" pitchFamily="18" charset="0"/>
                <a:cs typeface="Times New Roman" panose="02020603050405020304" pitchFamily="18" charset="0"/>
              </a:rPr>
              <a:t>Сложности с правильным пониманием и интерпретацией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E62F8D7-A51C-E45F-F78E-12A8A545E042}"/>
              </a:ext>
            </a:extLst>
          </p:cNvPr>
          <p:cNvPicPr>
            <a:picLocks noChangeAspect="1"/>
          </p:cNvPicPr>
          <p:nvPr/>
        </p:nvPicPr>
        <p:blipFill>
          <a:blip r:embed="rId2"/>
          <a:stretch>
            <a:fillRect/>
          </a:stretch>
        </p:blipFill>
        <p:spPr>
          <a:xfrm>
            <a:off x="0" y="79650"/>
            <a:ext cx="12192000" cy="6698699"/>
          </a:xfrm>
          <a:prstGeom prst="rect">
            <a:avLst/>
          </a:prstGeom>
        </p:spPr>
      </p:pic>
    </p:spTree>
    <p:extLst>
      <p:ext uri="{BB962C8B-B14F-4D97-AF65-F5344CB8AC3E}">
        <p14:creationId xmlns:p14="http://schemas.microsoft.com/office/powerpoint/2010/main" val="1286898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2AC37B-08FF-CF24-25E5-769E43C5760B}"/>
              </a:ext>
            </a:extLst>
          </p:cNvPr>
          <p:cNvSpPr txBox="1"/>
          <p:nvPr/>
        </p:nvSpPr>
        <p:spPr>
          <a:xfrm>
            <a:off x="5442800" y="366934"/>
            <a:ext cx="1277914" cy="523220"/>
          </a:xfrm>
          <a:prstGeom prst="rect">
            <a:avLst/>
          </a:prstGeom>
          <a:noFill/>
        </p:spPr>
        <p:txBody>
          <a:bodyPr wrap="none" rtlCol="0">
            <a:spAutoFit/>
          </a:bodyPr>
          <a:lstStyle/>
          <a:p>
            <a:r>
              <a:rPr lang="ru-RU" sz="2800" b="1" dirty="0">
                <a:solidFill>
                  <a:schemeClr val="bg1"/>
                </a:solidFill>
                <a:latin typeface="Times New Roman" panose="02020603050405020304" pitchFamily="18" charset="0"/>
                <a:cs typeface="Times New Roman" panose="02020603050405020304" pitchFamily="18" charset="0"/>
              </a:rPr>
              <a:t>Рынок</a:t>
            </a:r>
          </a:p>
        </p:txBody>
      </p:sp>
      <p:pic>
        <p:nvPicPr>
          <p:cNvPr id="12" name="Рисунок 11" descr="Изображение выглядит как текст, снимок экрана, Графика, графический дизайн&#10;&#10;Контент, сгенерированный ИИ, может содержать ошибки.">
            <a:extLst>
              <a:ext uri="{FF2B5EF4-FFF2-40B4-BE49-F238E27FC236}">
                <a16:creationId xmlns:a16="http://schemas.microsoft.com/office/drawing/2014/main" id="{45C01991-8C14-764A-A5AD-B522B466FF68}"/>
              </a:ext>
            </a:extLst>
          </p:cNvPr>
          <p:cNvPicPr>
            <a:picLocks noChangeAspect="1"/>
          </p:cNvPicPr>
          <p:nvPr/>
        </p:nvPicPr>
        <p:blipFill>
          <a:blip r:embed="rId3"/>
          <a:stretch>
            <a:fillRect/>
          </a:stretch>
        </p:blipFill>
        <p:spPr>
          <a:xfrm>
            <a:off x="1828800" y="511175"/>
            <a:ext cx="9645446" cy="4616753"/>
          </a:xfrm>
          <a:prstGeom prst="rect">
            <a:avLst/>
          </a:prstGeom>
        </p:spPr>
      </p:pic>
      <p:pic>
        <p:nvPicPr>
          <p:cNvPr id="14" name="Рисунок 13" descr="Изображение выглядит как текст, Шрифт, снимок экрана, типография&#10;&#10;Контент, сгенерированный ИИ, может содержать ошибки.">
            <a:extLst>
              <a:ext uri="{FF2B5EF4-FFF2-40B4-BE49-F238E27FC236}">
                <a16:creationId xmlns:a16="http://schemas.microsoft.com/office/drawing/2014/main" id="{6D8618A6-BA5E-80AF-3DDD-FC24E1D38D81}"/>
              </a:ext>
            </a:extLst>
          </p:cNvPr>
          <p:cNvPicPr>
            <a:picLocks noChangeAspect="1"/>
          </p:cNvPicPr>
          <p:nvPr/>
        </p:nvPicPr>
        <p:blipFill>
          <a:blip r:embed="rId4"/>
          <a:stretch>
            <a:fillRect/>
          </a:stretch>
        </p:blipFill>
        <p:spPr>
          <a:xfrm>
            <a:off x="2728521" y="4165468"/>
            <a:ext cx="6734957" cy="2264043"/>
          </a:xfrm>
          <a:prstGeom prst="rect">
            <a:avLst/>
          </a:prstGeom>
        </p:spPr>
      </p:pic>
      <p:sp>
        <p:nvSpPr>
          <p:cNvPr id="2" name="Прямоугольник 1">
            <a:extLst>
              <a:ext uri="{FF2B5EF4-FFF2-40B4-BE49-F238E27FC236}">
                <a16:creationId xmlns:a16="http://schemas.microsoft.com/office/drawing/2014/main" id="{2A8C4B2C-80DF-5CE1-CE48-3F14A3C42F12}"/>
              </a:ext>
            </a:extLst>
          </p:cNvPr>
          <p:cNvSpPr/>
          <p:nvPr/>
        </p:nvSpPr>
        <p:spPr>
          <a:xfrm>
            <a:off x="5457043" y="511175"/>
            <a:ext cx="1439413" cy="440534"/>
          </a:xfrm>
          <a:prstGeom prst="rect">
            <a:avLst/>
          </a:prstGeom>
          <a:solidFill>
            <a:srgbClr val="2E44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id="{EE670498-722D-4E05-B516-FEE9E4E20F05}"/>
              </a:ext>
            </a:extLst>
          </p:cNvPr>
          <p:cNvSpPr txBox="1"/>
          <p:nvPr/>
        </p:nvSpPr>
        <p:spPr>
          <a:xfrm>
            <a:off x="4987962" y="365361"/>
            <a:ext cx="2377574" cy="584775"/>
          </a:xfrm>
          <a:prstGeom prst="rect">
            <a:avLst/>
          </a:prstGeom>
          <a:noFill/>
        </p:spPr>
        <p:txBody>
          <a:bodyPr wrap="none" rtlCol="0">
            <a:spAutoFit/>
          </a:bodyPr>
          <a:lstStyle/>
          <a:p>
            <a:r>
              <a:rPr lang="ru-RU" sz="3200" dirty="0">
                <a:solidFill>
                  <a:schemeClr val="bg1"/>
                </a:solidFill>
              </a:rPr>
              <a:t>РЫНОК РФ</a:t>
            </a:r>
          </a:p>
        </p:txBody>
      </p:sp>
    </p:spTree>
    <p:extLst>
      <p:ext uri="{BB962C8B-B14F-4D97-AF65-F5344CB8AC3E}">
        <p14:creationId xmlns:p14="http://schemas.microsoft.com/office/powerpoint/2010/main" val="693904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 снимок экрана, Шрифт&#10;&#10;Контент, сгенерированный ИИ, может содержать ошибки.">
            <a:extLst>
              <a:ext uri="{FF2B5EF4-FFF2-40B4-BE49-F238E27FC236}">
                <a16:creationId xmlns:a16="http://schemas.microsoft.com/office/drawing/2014/main" id="{5DB111C9-9F30-0D57-AFBD-FDB2A1A67993}"/>
              </a:ext>
            </a:extLst>
          </p:cNvPr>
          <p:cNvPicPr>
            <a:picLocks noChangeAspect="1"/>
          </p:cNvPicPr>
          <p:nvPr/>
        </p:nvPicPr>
        <p:blipFill>
          <a:blip r:embed="rId2"/>
          <a:stretch>
            <a:fillRect/>
          </a:stretch>
        </p:blipFill>
        <p:spPr>
          <a:xfrm>
            <a:off x="980004" y="662083"/>
            <a:ext cx="10368723" cy="5243275"/>
          </a:xfrm>
          <a:prstGeom prst="rect">
            <a:avLst/>
          </a:prstGeom>
        </p:spPr>
      </p:pic>
    </p:spTree>
    <p:extLst>
      <p:ext uri="{BB962C8B-B14F-4D97-AF65-F5344CB8AC3E}">
        <p14:creationId xmlns:p14="http://schemas.microsoft.com/office/powerpoint/2010/main" val="1987305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2AF4607-F97D-404C-0810-B393ECA543C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30590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19"/>
          <p:cNvSpPr txBox="1"/>
          <p:nvPr/>
        </p:nvSpPr>
        <p:spPr>
          <a:xfrm>
            <a:off x="7061564" y="2096365"/>
            <a:ext cx="3011826" cy="135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5400" b="1" dirty="0">
                <a:solidFill>
                  <a:schemeClr val="lt1"/>
                </a:solidFill>
                <a:latin typeface="Times New Roman"/>
                <a:ea typeface="Times New Roman"/>
                <a:cs typeface="Times New Roman"/>
                <a:sym typeface="Times New Roman"/>
              </a:rPr>
              <a:t>Команда</a:t>
            </a:r>
            <a:endParaRPr dirty="0"/>
          </a:p>
          <a:p>
            <a:pPr marL="0" marR="0" lvl="0" indent="0" algn="l" rtl="0">
              <a:spcBef>
                <a:spcPts val="0"/>
              </a:spcBef>
              <a:spcAft>
                <a:spcPts val="0"/>
              </a:spcAft>
              <a:buNone/>
            </a:pPr>
            <a:r>
              <a:rPr lang="ru-RU" sz="2800" b="1" dirty="0">
                <a:solidFill>
                  <a:schemeClr val="lt1"/>
                </a:solidFill>
                <a:latin typeface="Times New Roman"/>
                <a:ea typeface="Times New Roman"/>
                <a:cs typeface="Times New Roman"/>
                <a:sym typeface="Times New Roman"/>
              </a:rPr>
              <a:t> </a:t>
            </a:r>
            <a:endParaRPr dirty="0"/>
          </a:p>
        </p:txBody>
      </p:sp>
      <p:sp>
        <p:nvSpPr>
          <p:cNvPr id="364" name="Google Shape;364;p19"/>
          <p:cNvSpPr/>
          <p:nvPr/>
        </p:nvSpPr>
        <p:spPr>
          <a:xfrm>
            <a:off x="1154070" y="1851319"/>
            <a:ext cx="22926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5" name="Google Shape;365;p19"/>
          <p:cNvSpPr/>
          <p:nvPr/>
        </p:nvSpPr>
        <p:spPr>
          <a:xfrm>
            <a:off x="3717890" y="1853741"/>
            <a:ext cx="22443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6" name="Google Shape;366;p19"/>
          <p:cNvSpPr/>
          <p:nvPr/>
        </p:nvSpPr>
        <p:spPr>
          <a:xfrm>
            <a:off x="1151860" y="3913825"/>
            <a:ext cx="21687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7" name="Google Shape;367;p19"/>
          <p:cNvSpPr/>
          <p:nvPr/>
        </p:nvSpPr>
        <p:spPr>
          <a:xfrm>
            <a:off x="3717890" y="3905447"/>
            <a:ext cx="21687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8" name="Google Shape;368;p19"/>
          <p:cNvSpPr/>
          <p:nvPr/>
        </p:nvSpPr>
        <p:spPr>
          <a:xfrm>
            <a:off x="6305343" y="3905447"/>
            <a:ext cx="21687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9" name="Google Shape;369;p19"/>
          <p:cNvSpPr txBox="1"/>
          <p:nvPr/>
        </p:nvSpPr>
        <p:spPr>
          <a:xfrm>
            <a:off x="1287864" y="1957866"/>
            <a:ext cx="24300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Кувалдина Юлия Владимировна</a:t>
            </a:r>
            <a:endParaRPr/>
          </a:p>
        </p:txBody>
      </p:sp>
      <p:sp>
        <p:nvSpPr>
          <p:cNvPr id="370" name="Google Shape;370;p19"/>
          <p:cNvSpPr txBox="1"/>
          <p:nvPr/>
        </p:nvSpPr>
        <p:spPr>
          <a:xfrm>
            <a:off x="3851684" y="2096365"/>
            <a:ext cx="2244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Валерий Яхункин</a:t>
            </a:r>
            <a:endParaRPr sz="1800" b="1">
              <a:solidFill>
                <a:schemeClr val="lt1"/>
              </a:solidFill>
              <a:latin typeface="Times New Roman"/>
              <a:ea typeface="Times New Roman"/>
              <a:cs typeface="Times New Roman"/>
              <a:sym typeface="Times New Roman"/>
            </a:endParaRPr>
          </a:p>
        </p:txBody>
      </p:sp>
      <p:sp>
        <p:nvSpPr>
          <p:cNvPr id="371" name="Google Shape;371;p19"/>
          <p:cNvSpPr txBox="1"/>
          <p:nvPr/>
        </p:nvSpPr>
        <p:spPr>
          <a:xfrm>
            <a:off x="1220356" y="4150767"/>
            <a:ext cx="20319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Ксения Неволина</a:t>
            </a:r>
            <a:endParaRPr/>
          </a:p>
        </p:txBody>
      </p:sp>
      <p:sp>
        <p:nvSpPr>
          <p:cNvPr id="372" name="Google Shape;372;p19"/>
          <p:cNvSpPr txBox="1"/>
          <p:nvPr/>
        </p:nvSpPr>
        <p:spPr>
          <a:xfrm>
            <a:off x="6403111" y="4150767"/>
            <a:ext cx="1973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Михаил Соколов</a:t>
            </a:r>
            <a:endParaRPr/>
          </a:p>
        </p:txBody>
      </p:sp>
      <p:sp>
        <p:nvSpPr>
          <p:cNvPr id="373" name="Google Shape;373;p19"/>
          <p:cNvSpPr txBox="1"/>
          <p:nvPr/>
        </p:nvSpPr>
        <p:spPr>
          <a:xfrm>
            <a:off x="3788044" y="4150767"/>
            <a:ext cx="2045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Алексей Симаков</a:t>
            </a:r>
            <a:endParaRPr/>
          </a:p>
        </p:txBody>
      </p:sp>
      <p:sp>
        <p:nvSpPr>
          <p:cNvPr id="374" name="Google Shape;374;p19"/>
          <p:cNvSpPr/>
          <p:nvPr/>
        </p:nvSpPr>
        <p:spPr>
          <a:xfrm>
            <a:off x="8871371" y="3905447"/>
            <a:ext cx="21687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5" name="Google Shape;375;p19"/>
          <p:cNvSpPr txBox="1"/>
          <p:nvPr/>
        </p:nvSpPr>
        <p:spPr>
          <a:xfrm>
            <a:off x="9016139" y="4150767"/>
            <a:ext cx="18792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Алина Сащенко</a:t>
            </a:r>
            <a:endParaRPr/>
          </a:p>
        </p:txBody>
      </p:sp>
      <p:sp>
        <p:nvSpPr>
          <p:cNvPr id="376" name="Google Shape;376;p19"/>
          <p:cNvSpPr txBox="1"/>
          <p:nvPr/>
        </p:nvSpPr>
        <p:spPr>
          <a:xfrm>
            <a:off x="3717890" y="2820260"/>
            <a:ext cx="19962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Общее руководство</a:t>
            </a:r>
            <a:endParaRPr/>
          </a:p>
        </p:txBody>
      </p:sp>
      <p:sp>
        <p:nvSpPr>
          <p:cNvPr id="377" name="Google Shape;377;p19"/>
          <p:cNvSpPr txBox="1"/>
          <p:nvPr/>
        </p:nvSpPr>
        <p:spPr>
          <a:xfrm>
            <a:off x="1128479" y="2815416"/>
            <a:ext cx="21012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Наставник команды</a:t>
            </a:r>
            <a:endParaRPr/>
          </a:p>
        </p:txBody>
      </p:sp>
      <p:sp>
        <p:nvSpPr>
          <p:cNvPr id="378" name="Google Shape;378;p19"/>
          <p:cNvSpPr txBox="1"/>
          <p:nvPr/>
        </p:nvSpPr>
        <p:spPr>
          <a:xfrm>
            <a:off x="3717890" y="4863287"/>
            <a:ext cx="20385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Экономика проекта</a:t>
            </a:r>
            <a:endParaRPr/>
          </a:p>
        </p:txBody>
      </p:sp>
      <p:sp>
        <p:nvSpPr>
          <p:cNvPr id="379" name="Google Shape;379;p19"/>
          <p:cNvSpPr txBox="1"/>
          <p:nvPr/>
        </p:nvSpPr>
        <p:spPr>
          <a:xfrm>
            <a:off x="6305343" y="4872504"/>
            <a:ext cx="2079900" cy="58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Организационное содействие</a:t>
            </a:r>
            <a:endParaRPr/>
          </a:p>
        </p:txBody>
      </p:sp>
      <p:sp>
        <p:nvSpPr>
          <p:cNvPr id="380" name="Google Shape;380;p19"/>
          <p:cNvSpPr txBox="1"/>
          <p:nvPr/>
        </p:nvSpPr>
        <p:spPr>
          <a:xfrm>
            <a:off x="8871370" y="4872504"/>
            <a:ext cx="21687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Организационное содействие</a:t>
            </a:r>
            <a:endParaRPr/>
          </a:p>
        </p:txBody>
      </p:sp>
      <p:sp>
        <p:nvSpPr>
          <p:cNvPr id="381" name="Google Shape;381;p19"/>
          <p:cNvSpPr txBox="1"/>
          <p:nvPr/>
        </p:nvSpPr>
        <p:spPr>
          <a:xfrm>
            <a:off x="1128479" y="4863287"/>
            <a:ext cx="21051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Учет сроков, контроль мероприятий</a:t>
            </a:r>
            <a:endParaRPr/>
          </a:p>
        </p:txBody>
      </p:sp>
      <p:sp>
        <p:nvSpPr>
          <p:cNvPr id="382" name="Google Shape;382;p19"/>
          <p:cNvSpPr/>
          <p:nvPr/>
        </p:nvSpPr>
        <p:spPr>
          <a:xfrm>
            <a:off x="6305343" y="1625600"/>
            <a:ext cx="4400700" cy="2031900"/>
          </a:xfrm>
          <a:prstGeom prst="roundRect">
            <a:avLst>
              <a:gd name="adj" fmla="val 16667"/>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0"/>
          <p:cNvSpPr txBox="1"/>
          <p:nvPr/>
        </p:nvSpPr>
        <p:spPr>
          <a:xfrm>
            <a:off x="4498415" y="1763524"/>
            <a:ext cx="3195300" cy="892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400" b="1">
                <a:solidFill>
                  <a:schemeClr val="lt1"/>
                </a:solidFill>
                <a:latin typeface="Times New Roman"/>
                <a:ea typeface="Times New Roman"/>
                <a:cs typeface="Times New Roman"/>
                <a:sym typeface="Times New Roman"/>
              </a:rPr>
              <a:t>Вопросы к экспертам</a:t>
            </a:r>
            <a:endParaRPr/>
          </a:p>
          <a:p>
            <a:pPr marL="0" marR="0" lvl="0" indent="0" algn="l" rtl="0">
              <a:spcBef>
                <a:spcPts val="0"/>
              </a:spcBef>
              <a:spcAft>
                <a:spcPts val="0"/>
              </a:spcAft>
              <a:buNone/>
            </a:pPr>
            <a:r>
              <a:rPr lang="ru-RU" sz="2800" b="1">
                <a:solidFill>
                  <a:schemeClr val="lt1"/>
                </a:solidFill>
                <a:latin typeface="Times New Roman"/>
                <a:ea typeface="Times New Roman"/>
                <a:cs typeface="Times New Roman"/>
                <a:sym typeface="Times New Roman"/>
              </a:rPr>
              <a:t> </a:t>
            </a:r>
            <a:endParaRPr/>
          </a:p>
        </p:txBody>
      </p:sp>
      <p:sp>
        <p:nvSpPr>
          <p:cNvPr id="389" name="Google Shape;389;p20"/>
          <p:cNvSpPr/>
          <p:nvPr/>
        </p:nvSpPr>
        <p:spPr>
          <a:xfrm>
            <a:off x="3962400" y="1502229"/>
            <a:ext cx="4267200" cy="1028700"/>
          </a:xfrm>
          <a:prstGeom prst="roundRect">
            <a:avLst>
              <a:gd name="adj" fmla="val 16667"/>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0" name="Google Shape;390;p20"/>
          <p:cNvSpPr/>
          <p:nvPr/>
        </p:nvSpPr>
        <p:spPr>
          <a:xfrm>
            <a:off x="1273629" y="2530929"/>
            <a:ext cx="2405700" cy="199477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1" name="Google Shape;391;p20"/>
          <p:cNvSpPr/>
          <p:nvPr/>
        </p:nvSpPr>
        <p:spPr>
          <a:xfrm>
            <a:off x="8512629" y="2530929"/>
            <a:ext cx="2405700" cy="1994771"/>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2" name="Google Shape;392;p20"/>
          <p:cNvSpPr/>
          <p:nvPr/>
        </p:nvSpPr>
        <p:spPr>
          <a:xfrm>
            <a:off x="3962400" y="2792224"/>
            <a:ext cx="4267200" cy="13755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TextBox 1">
            <a:extLst>
              <a:ext uri="{FF2B5EF4-FFF2-40B4-BE49-F238E27FC236}">
                <a16:creationId xmlns:a16="http://schemas.microsoft.com/office/drawing/2014/main" id="{E8D21A3B-9029-C1DC-0F1B-ABD9DA53B284}"/>
              </a:ext>
            </a:extLst>
          </p:cNvPr>
          <p:cNvSpPr txBox="1"/>
          <p:nvPr/>
        </p:nvSpPr>
        <p:spPr>
          <a:xfrm>
            <a:off x="4120588" y="2826596"/>
            <a:ext cx="4109012" cy="1200329"/>
          </a:xfrm>
          <a:prstGeom prst="rect">
            <a:avLst/>
          </a:prstGeom>
          <a:noFill/>
        </p:spPr>
        <p:txBody>
          <a:bodyPr wrap="square" rtlCol="0">
            <a:spAutoFit/>
          </a:bodyPr>
          <a:lstStyle/>
          <a:p>
            <a:r>
              <a:rPr lang="ru-RU" sz="1800" dirty="0">
                <a:solidFill>
                  <a:schemeClr val="bg1"/>
                </a:solidFill>
                <a:latin typeface="Times New Roman" panose="02020603050405020304" pitchFamily="18" charset="0"/>
                <a:cs typeface="Times New Roman" panose="02020603050405020304" pitchFamily="18" charset="0"/>
              </a:rPr>
              <a:t>Какие дополнительные источники дохода Вы бы порекомендовали рассмотреть для повышения финансовой устойчивости проекта?</a:t>
            </a:r>
          </a:p>
        </p:txBody>
      </p:sp>
      <p:sp>
        <p:nvSpPr>
          <p:cNvPr id="3" name="TextBox 2">
            <a:extLst>
              <a:ext uri="{FF2B5EF4-FFF2-40B4-BE49-F238E27FC236}">
                <a16:creationId xmlns:a16="http://schemas.microsoft.com/office/drawing/2014/main" id="{7B57C733-ED57-767A-097B-50C583D1FC2F}"/>
              </a:ext>
            </a:extLst>
          </p:cNvPr>
          <p:cNvSpPr txBox="1"/>
          <p:nvPr/>
        </p:nvSpPr>
        <p:spPr>
          <a:xfrm>
            <a:off x="1377387" y="2792224"/>
            <a:ext cx="2301942" cy="1477328"/>
          </a:xfrm>
          <a:prstGeom prst="rect">
            <a:avLst/>
          </a:prstGeom>
          <a:noFill/>
        </p:spPr>
        <p:txBody>
          <a:bodyPr wrap="square" rtlCol="0">
            <a:spAutoFit/>
          </a:bodyPr>
          <a:lstStyle/>
          <a:p>
            <a:r>
              <a:rPr lang="ru-RU" sz="1800" dirty="0">
                <a:solidFill>
                  <a:schemeClr val="bg1"/>
                </a:solidFill>
                <a:latin typeface="Times New Roman" panose="02020603050405020304" pitchFamily="18" charset="0"/>
                <a:cs typeface="Times New Roman" panose="02020603050405020304" pitchFamily="18" charset="0"/>
              </a:rPr>
              <a:t>Насколько понятен и удобен предложенный алгоритм пользователя?</a:t>
            </a:r>
          </a:p>
        </p:txBody>
      </p:sp>
      <p:sp>
        <p:nvSpPr>
          <p:cNvPr id="4" name="TextBox 3">
            <a:extLst>
              <a:ext uri="{FF2B5EF4-FFF2-40B4-BE49-F238E27FC236}">
                <a16:creationId xmlns:a16="http://schemas.microsoft.com/office/drawing/2014/main" id="{0FC89A20-A73B-88FF-BD02-02BB399BC1CB}"/>
              </a:ext>
            </a:extLst>
          </p:cNvPr>
          <p:cNvSpPr txBox="1"/>
          <p:nvPr/>
        </p:nvSpPr>
        <p:spPr>
          <a:xfrm>
            <a:off x="8655479" y="2622785"/>
            <a:ext cx="2159134" cy="1754326"/>
          </a:xfrm>
          <a:prstGeom prst="rect">
            <a:avLst/>
          </a:prstGeom>
          <a:noFill/>
        </p:spPr>
        <p:txBody>
          <a:bodyPr wrap="square" rtlCol="0">
            <a:spAutoFit/>
          </a:bodyPr>
          <a:lstStyle/>
          <a:p>
            <a:r>
              <a:rPr lang="ru-RU" sz="1800" dirty="0">
                <a:solidFill>
                  <a:schemeClr val="bg1"/>
                </a:solidFill>
                <a:latin typeface="Times New Roman" panose="02020603050405020304" pitchFamily="18" charset="0"/>
                <a:cs typeface="Times New Roman" panose="02020603050405020304" pitchFamily="18" charset="0"/>
              </a:rPr>
              <a:t>Какие риски Вы видите в экономической части проекта и как их можно минимизировать?</a:t>
            </a:r>
          </a:p>
        </p:txBody>
      </p:sp>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1416</TotalTime>
  <Words>973</Words>
  <Application>Microsoft Office PowerPoint</Application>
  <PresentationFormat>Широкоэкранный</PresentationFormat>
  <Paragraphs>109</Paragraphs>
  <Slides>19</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Arial</vt:lpstr>
      <vt:lpstr>Calibri</vt:lpstr>
      <vt:lpstr>fkGroteskNeue</vt:lpstr>
      <vt:lpstr>Symbol</vt:lpstr>
      <vt:lpstr>Times New Roman</vt:lpstr>
      <vt:lpstr>Тема Office</vt:lpstr>
      <vt:lpstr>Технология получения показаний (объяснений)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Владимир</dc:creator>
  <cp:lastModifiedBy>Крутой Чел</cp:lastModifiedBy>
  <cp:revision>12</cp:revision>
  <dcterms:modified xsi:type="dcterms:W3CDTF">2025-05-29T12:30:21Z</dcterms:modified>
</cp:coreProperties>
</file>