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C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914" y="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2C011-3953-4CBF-B0E1-F04681AD43E7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F4CD-5247-4B8A-9F3A-EBA141AA1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5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EF4CD-5247-4B8A-9F3A-EBA141AA19F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24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3CA51-F3CF-A408-BAE5-2D0A49D710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5772EA-8C08-417A-BD28-65406C3AC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AA0303-F2FD-F7A6-34DB-C2F52285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92995E-8C20-6544-A3AB-3C6E71A1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34065E-BE38-673A-A627-1B2D4A3AD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213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0B2AE1-474C-28D7-E6E2-53655D640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A83F6F-7AC2-CB6C-003F-E195A85E5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B697A9-77F1-52C0-7245-F23FE05CD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2370FB-D1F6-0106-FB5E-9E88C1FBE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9E81EA-8F92-C4B2-1249-3E067C84A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83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1C5A3-C108-1FA8-4226-D7C6B69A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58517E-BDD0-5E7C-9738-4E1BF27C6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FADB95-D4D0-329C-D047-9F1D3B867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96D07D-2C9C-F0BF-AA1B-5A9F3C30B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066F8F-7AAA-4108-AEDE-E683A1029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461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B7853-B8ED-0864-243D-F8AC87BA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73AC4-6EDA-C4F1-2BDB-C8D5375EB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7FC43D-7340-7132-C43E-50ECB25ED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009E3B-57B7-F1AC-D448-EFEF41AB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865183-4EAA-A79C-D6BC-D53B23FE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A07329-8799-B4CD-422F-B0E30BC02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333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643C99-3D4B-B4EB-70F9-390E9ABF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9EC6E6-8A50-9BE1-B871-BB153F1BB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69B4C9-957E-0E63-27A0-1456A23BE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8BCFC6-DBC5-A28E-4A6E-326B0945A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B4B17BA-358D-508A-B21A-616CF35669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25CFBE-4311-BE5B-B661-8EE022F5C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4F6BFB0-97FA-1083-D54B-AF8811B7C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48DDBEF-65EB-535A-56D7-7674589C9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853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286CF-998B-0733-75D7-0C557F795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9F3515-D01F-71D3-7404-4563E9C6F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984D09-FA7C-48A6-E052-673955F5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EBB59B0-7D68-4929-0AF1-B453B2E4B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42E45F9-4555-C57D-57CD-E8F640FCA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0D9D956-AEB9-56DB-9461-195D2FEF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C01A75-17A7-DB12-4F04-EE3D5EA0E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048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82B11-2BCD-109D-24AE-B3440DFC9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DDA342-D679-A44B-7742-8665A14E6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45737C-DF91-0AED-AD52-AD78D0D86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953FCD-1F4D-C9D3-4BF1-ABF6B7AFB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31B287-C199-5668-A01F-A4F098A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F90439-0E6A-3D65-70A0-01A28232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447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62B4CD-7F7A-5405-C58E-D7EB7F0CC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79A1D17-63AC-5F91-3AB2-F0409BE8D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ACB1D1-FDF5-9C98-A79A-3B4AEFFC1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203F4A-DFED-517D-446A-5FA76A8C6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65DD9A-CB17-9FBF-FA3D-CC68B975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1849AF-A05E-29BA-F6B2-B72F1CEFD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748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CED53-58BC-63C5-9E49-E0F17A91F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D64733-9462-1092-9B35-728A43901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1CFCFE-55CF-0AEC-E6DA-2EF0B752C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4CE54A-1395-251E-BC6D-E58F41553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791070-6CAE-5755-5779-27AE676BC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277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7E2BBC-C6FB-4FB0-0F4C-A8FD1C8D2D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AB35F5-CFD4-CF15-FAB8-0D73E4BA9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C2F32B-AE4D-9AC3-E116-72E96C069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423856-628F-7100-F45F-21B825B8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7A81ED-FE2E-A9C2-3329-837B6725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78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C76AB-E9EA-481B-B0F6-F652EFAA3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37CBF-40FA-9E54-56E4-511ADF9E7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36CA90-42BB-2312-AF7E-CFC9B0D87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2DE7B-AFBA-44AA-BA1F-60160926805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72457C-C9EB-9882-FE49-455C16D74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CE6565-7AF3-1134-7BE7-6499C0E06C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BB299-DF11-420B-9546-97001CF77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66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8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21FCB-7CF5-043F-3F21-CB33928A4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1388" y="251011"/>
            <a:ext cx="4769224" cy="999845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UMBRELLA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31B6FE-E7CC-651C-A219-B0C4D7D14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50856"/>
            <a:ext cx="9144000" cy="999845"/>
          </a:xfrm>
        </p:spPr>
        <p:txBody>
          <a:bodyPr/>
          <a:lstStyle/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Упрощение записи к врачу и введение электронных больничных карт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Arial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BEE041-C2A3-CC50-414F-EB1528C6F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6774">
            <a:off x="-342892" y="3723154"/>
            <a:ext cx="3520880" cy="37500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39DA26-BDD9-90E3-C131-E73E15A66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825" y="4607300"/>
            <a:ext cx="2628900" cy="27813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ACF575C-855C-DD77-0388-3B5581E60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-534662"/>
            <a:ext cx="2152650" cy="22764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681730-8DAB-70E5-5AB3-FF6969B1E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877" y="-252985"/>
            <a:ext cx="1619250" cy="171312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2B38570-23CA-2A51-499D-48CEFB477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783" y="1834682"/>
            <a:ext cx="7918667" cy="5107222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82121260-BFEA-D9DD-4370-9A107140FB0B}"/>
              </a:ext>
            </a:extLst>
          </p:cNvPr>
          <p:cNvSpPr txBox="1">
            <a:spLocks/>
          </p:cNvSpPr>
          <p:nvPr/>
        </p:nvSpPr>
        <p:spPr>
          <a:xfrm>
            <a:off x="6705600" y="4679856"/>
            <a:ext cx="5238750" cy="1997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Крымский Инженерно Педагогический 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 </a:t>
            </a:r>
          </a:p>
          <a:p>
            <a:pPr algn="r"/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Университет имени 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Февзи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Якубова</a:t>
            </a:r>
          </a:p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r"/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                  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Инициативная разработка</a:t>
            </a:r>
            <a:endParaRPr lang="ko-KR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Arial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9D262FF-53C2-6A38-DEDE-5DBA81263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45" y="90783"/>
            <a:ext cx="1307843" cy="13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71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59807CC-248D-BA0F-5F7B-C2B8B0CF5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617" y="3790952"/>
            <a:ext cx="4052888" cy="3767060"/>
          </a:xfrm>
          <a:prstGeom prst="rect">
            <a:avLst/>
          </a:prstGeom>
        </p:spPr>
      </p:pic>
      <p:sp>
        <p:nvSpPr>
          <p:cNvPr id="14" name="Прямоугольник: скругленные противолежащие углы 13">
            <a:extLst>
              <a:ext uri="{FF2B5EF4-FFF2-40B4-BE49-F238E27FC236}">
                <a16:creationId xmlns:a16="http://schemas.microsoft.com/office/drawing/2014/main" id="{35AB79DA-2C89-C861-029C-EF829C9092DB}"/>
              </a:ext>
            </a:extLst>
          </p:cNvPr>
          <p:cNvSpPr/>
          <p:nvPr/>
        </p:nvSpPr>
        <p:spPr>
          <a:xfrm>
            <a:off x="1042482" y="1942512"/>
            <a:ext cx="298579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1FEDD-0455-5CF8-E5C1-9DF628336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993" y="359861"/>
            <a:ext cx="9629775" cy="1325563"/>
          </a:xfrm>
        </p:spPr>
        <p:txBody>
          <a:bodyPr/>
          <a:lstStyle/>
          <a:p>
            <a:r>
              <a:rPr lang="ru-RU" b="1" dirty="0">
                <a:latin typeface="Montserrat" panose="00000500000000000000" pitchFamily="2" charset="-52"/>
                <a:cs typeface="Times New Roman" panose="02020603050405020304" pitchFamily="18" charset="0"/>
              </a:rPr>
              <a:t>ПОЛЬЗОВАТЕЛЬ И ПРОБЛЕМА</a:t>
            </a:r>
            <a:endParaRPr lang="ru-RU" b="1" dirty="0">
              <a:latin typeface="Montserrat" panose="00000500000000000000" pitchFamily="2" charset="-52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04C173-42B9-A5A5-3EF5-E65EFBA6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046" y="1942512"/>
            <a:ext cx="3581400" cy="565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Большие очереди</a:t>
            </a:r>
          </a:p>
          <a:p>
            <a:pPr marL="0" lvl="0" indent="0">
              <a:buNone/>
            </a:pP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8974A195-D08B-D272-DFA0-1AC4A3D0B459}"/>
              </a:ext>
            </a:extLst>
          </p:cNvPr>
          <p:cNvSpPr/>
          <p:nvPr/>
        </p:nvSpPr>
        <p:spPr>
          <a:xfrm>
            <a:off x="7069014" y="1558850"/>
            <a:ext cx="4218843" cy="3439028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0B75251-3CE9-8443-00FB-3A77F9D84FCB}"/>
              </a:ext>
            </a:extLst>
          </p:cNvPr>
          <p:cNvSpPr txBox="1">
            <a:spLocks/>
          </p:cNvSpPr>
          <p:nvPr/>
        </p:nvSpPr>
        <p:spPr>
          <a:xfrm>
            <a:off x="1485899" y="4210052"/>
            <a:ext cx="4950070" cy="1069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latin typeface="Montserrat"/>
              </a:rPr>
              <a:t>Задержки и ошибки в работе регистратуры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6907BAF5-D63E-E028-F8EF-D108E7C693CC}"/>
              </a:ext>
            </a:extLst>
          </p:cNvPr>
          <p:cNvSpPr txBox="1">
            <a:spLocks/>
          </p:cNvSpPr>
          <p:nvPr/>
        </p:nvSpPr>
        <p:spPr>
          <a:xfrm>
            <a:off x="1042482" y="2002168"/>
            <a:ext cx="298579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latin typeface="Montserrat" panose="00000500000000000000" pitchFamily="2" charset="-52"/>
              </a:rPr>
              <a:t>1</a:t>
            </a:r>
          </a:p>
        </p:txBody>
      </p:sp>
      <p:sp>
        <p:nvSpPr>
          <p:cNvPr id="15" name="Прямоугольник: скругленные противолежащие углы 14">
            <a:extLst>
              <a:ext uri="{FF2B5EF4-FFF2-40B4-BE49-F238E27FC236}">
                <a16:creationId xmlns:a16="http://schemas.microsoft.com/office/drawing/2014/main" id="{614018BF-DD18-556E-919F-D5EF6F30C461}"/>
              </a:ext>
            </a:extLst>
          </p:cNvPr>
          <p:cNvSpPr/>
          <p:nvPr/>
        </p:nvSpPr>
        <p:spPr>
          <a:xfrm>
            <a:off x="2019688" y="2954164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071AD89B-50EC-6732-1F9F-75A141BFBCF0}"/>
              </a:ext>
            </a:extLst>
          </p:cNvPr>
          <p:cNvSpPr txBox="1">
            <a:spLocks/>
          </p:cNvSpPr>
          <p:nvPr/>
        </p:nvSpPr>
        <p:spPr>
          <a:xfrm>
            <a:off x="1564509" y="3846356"/>
            <a:ext cx="298579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>
              <a:latin typeface="Montserrat" panose="00000500000000000000" pitchFamily="2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310F443-8A63-BBEF-14A3-6CEF3C7D1C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063" y="-650875"/>
            <a:ext cx="2695575" cy="24765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E91D069-F017-10A2-B735-DE98F65E43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46061">
            <a:off x="-1143000" y="3790952"/>
            <a:ext cx="2628900" cy="27813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19688" y="2950486"/>
            <a:ext cx="283773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800" dirty="0">
                <a:solidFill>
                  <a:prstClr val="black"/>
                </a:solidFill>
                <a:latin typeface="Montserrat" panose="00000500000000000000" pitchFamily="2" charset="-52"/>
              </a:rPr>
              <a:t>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66987" y="2896285"/>
            <a:ext cx="42030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prstClr val="black"/>
                </a:solidFill>
                <a:latin typeface="Montserrat" panose="00000500000000000000" pitchFamily="2" charset="-52"/>
              </a:rPr>
              <a:t>Долгое заполнение медицинских карт</a:t>
            </a:r>
          </a:p>
        </p:txBody>
      </p:sp>
      <p:sp>
        <p:nvSpPr>
          <p:cNvPr id="21" name="Прямоугольник: скругленные противолежащие углы 14">
            <a:extLst>
              <a:ext uri="{FF2B5EF4-FFF2-40B4-BE49-F238E27FC236}">
                <a16:creationId xmlns:a16="http://schemas.microsoft.com/office/drawing/2014/main" id="{614018BF-DD18-556E-919F-D5EF6F30C461}"/>
              </a:ext>
            </a:extLst>
          </p:cNvPr>
          <p:cNvSpPr/>
          <p:nvPr/>
        </p:nvSpPr>
        <p:spPr>
          <a:xfrm>
            <a:off x="1757629" y="5206589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Montserrat"/>
              </a:rPr>
              <a:t>4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303462" y="5233640"/>
            <a:ext cx="5970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prstClr val="black"/>
                </a:solidFill>
                <a:latin typeface="Montserrat"/>
              </a:rPr>
              <a:t>Трудности с хранением и безопасностью данных</a:t>
            </a:r>
          </a:p>
        </p:txBody>
      </p:sp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E5EC36B9-E269-FF9C-DC95-49EB640898F4}"/>
              </a:ext>
            </a:extLst>
          </p:cNvPr>
          <p:cNvSpPr/>
          <p:nvPr/>
        </p:nvSpPr>
        <p:spPr>
          <a:xfrm>
            <a:off x="1108712" y="4207829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6F61572-7FE5-07DA-F056-C7E16F7FF732}"/>
              </a:ext>
            </a:extLst>
          </p:cNvPr>
          <p:cNvSpPr/>
          <p:nvPr/>
        </p:nvSpPr>
        <p:spPr>
          <a:xfrm>
            <a:off x="1108712" y="4204151"/>
            <a:ext cx="283773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Montserrat" panose="00000500000000000000" pitchFamily="2" charset="-52"/>
              </a:rPr>
              <a:t>3</a:t>
            </a:r>
            <a:endParaRPr lang="ru-RU" sz="28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894603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ABFC21-4113-2268-130E-73E82D59B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168" y="194350"/>
            <a:ext cx="10253663" cy="1325563"/>
          </a:xfrm>
        </p:spPr>
        <p:txBody>
          <a:bodyPr/>
          <a:lstStyle/>
          <a:p>
            <a:r>
              <a:rPr lang="ru-RU" b="1" dirty="0">
                <a:latin typeface="Montserrat" panose="00000500000000000000" pitchFamily="2" charset="-52"/>
              </a:rPr>
              <a:t>КАК УЖЕ РЕШАЕТСЯ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588A5D-0496-169C-1F64-29097D4B2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168" y="1279650"/>
            <a:ext cx="7018177" cy="25738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latin typeface="Montserrat"/>
              </a:rPr>
              <a:t>	</a:t>
            </a:r>
            <a:r>
              <a:rPr lang="ru-RU" sz="1800" dirty="0">
                <a:latin typeface="Montserrat"/>
              </a:rPr>
              <a:t>Существующие решения, такие как единая база данных для врачей в системах 'Генезис' и 'Авиценна', предоставляют доступ к информации о медицинских специалистах. Однако аналогичная возможность для пациентов пока отсутствует. Создание единой базы данных, включающей как врачей, так и пациентов, позволит улучшить координацию, сократить время на поиск и доступ к медицинской информации, а также повысить уровень взаимодействия между пациентом и медицинскими учреждениями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C99448-08C5-9091-972C-D93A224670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188" y="2946931"/>
            <a:ext cx="7288810" cy="39110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A7E8FF-3E0E-A851-EAA8-308E64F68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6165">
            <a:off x="9972675" y="1252767"/>
            <a:ext cx="2352675" cy="21812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6A2567-78BC-DEB1-02DD-7628F698FA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51" y="4685453"/>
            <a:ext cx="4348163" cy="406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386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22582-862C-221F-8DF8-3EBECB139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275" y="210919"/>
            <a:ext cx="6343650" cy="1325563"/>
          </a:xfrm>
        </p:spPr>
        <p:txBody>
          <a:bodyPr/>
          <a:lstStyle/>
          <a:p>
            <a:r>
              <a:rPr lang="ru-RU" b="1" dirty="0">
                <a:latin typeface="Montserrat" panose="00000500000000000000" pitchFamily="2" charset="-52"/>
              </a:rPr>
              <a:t>СТЕЙКХОЛДЕРЫ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1F2550-EC55-6E6A-9872-7129AB27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370" y="1817141"/>
            <a:ext cx="3005422" cy="69034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11200" dirty="0">
                <a:latin typeface="Montserrat" panose="00000500000000000000" pitchFamily="2" charset="-52"/>
              </a:rPr>
              <a:t>Медицинский персонал</a:t>
            </a:r>
            <a:r>
              <a:rPr lang="ru-RU" dirty="0"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1ED42609-3B40-A644-57B6-D453C1010ECE}"/>
              </a:ext>
            </a:extLst>
          </p:cNvPr>
          <p:cNvSpPr txBox="1">
            <a:spLocks/>
          </p:cNvSpPr>
          <p:nvPr/>
        </p:nvSpPr>
        <p:spPr>
          <a:xfrm>
            <a:off x="6797421" y="1821577"/>
            <a:ext cx="2085975" cy="4603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latin typeface="Montserrat" panose="00000500000000000000" pitchFamily="2" charset="-52"/>
              </a:rPr>
              <a:t>Пациенты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79E727-35CC-BA3E-334D-D43C05537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12" y="3829050"/>
            <a:ext cx="4829175" cy="51435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22B9DB-4646-C647-F9C6-D757BC963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0550" y="-495301"/>
            <a:ext cx="2628900" cy="27813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91F3D6-D17E-C068-1095-33B8BDAFCC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1864" y="4307930"/>
            <a:ext cx="2600325" cy="276225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DC3E829-0F42-8FA4-0080-D06A33DE3E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2281952"/>
            <a:ext cx="2152650" cy="22764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8CEFAA-2C63-742E-3FBA-EACA88926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902" y="873700"/>
            <a:ext cx="1544262" cy="1633784"/>
          </a:xfrm>
          <a:prstGeom prst="rect">
            <a:avLst/>
          </a:prstGeom>
        </p:spPr>
      </p:pic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sun9-8.userapi.com/impg/0HAW8tDscjIhHILwwut_IqFYLGKWvnl145lHbg/CtqdN_wyaxI.jpg?size=429x320&amp;quality=95&amp;sign=d154bebe54c5a79872242b2a9f4b130e&amp;type=albu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sun9-8.userapi.com/impg/0HAW8tDscjIhHILwwut_IqFYLGKWvnl145lHbg/CtqdN_wyaxI.jpg?size=429x320&amp;quality=95&amp;sign=d154bebe54c5a79872242b2a9f4b130e&amp;type=albu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 descr="C:\Users\Эдем\Downloads\мед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36" y="2551772"/>
            <a:ext cx="4502150" cy="351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Эдем\Downloads\клт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750" y="2551772"/>
            <a:ext cx="325717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0264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C71E9C-82FF-B4FD-8663-07F4FE3E7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6462">
            <a:off x="4391298" y="4330636"/>
            <a:ext cx="1643276" cy="174560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98BBB-EB0C-DC18-388D-C1C5FC42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700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latin typeface="Montserrat" panose="00000500000000000000" pitchFamily="2" charset="-52"/>
              </a:rPr>
              <a:t>ДАЛЬНЕЙШИЕ ШАГИ ПО РАБОТЕ НАД ПРОЕКТОМ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C26C9-231B-2BB1-DD08-A221F45B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0166"/>
            <a:ext cx="6299718" cy="28739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Montserrat"/>
              </a:rPr>
              <a:t>1</a:t>
            </a:r>
            <a:r>
              <a:rPr lang="ru-RU" sz="2000" dirty="0">
                <a:latin typeface="Montserrat"/>
              </a:rPr>
              <a:t>.Разработка комплексной архитектуры системы</a:t>
            </a:r>
          </a:p>
          <a:p>
            <a:pPr marL="0" indent="0">
              <a:buNone/>
            </a:pPr>
            <a:r>
              <a:rPr lang="en-US" sz="2000" dirty="0">
                <a:latin typeface="Montserrat"/>
              </a:rPr>
              <a:t>2.</a:t>
            </a:r>
            <a:r>
              <a:rPr lang="ru-RU" sz="2000" dirty="0">
                <a:latin typeface="Montserrat"/>
              </a:rPr>
              <a:t> Разработка </a:t>
            </a:r>
            <a:r>
              <a:rPr lang="en-US" sz="2000" dirty="0">
                <a:latin typeface="Montserrat"/>
              </a:rPr>
              <a:t>MVP </a:t>
            </a:r>
            <a:r>
              <a:rPr lang="ru-RU" sz="2000" dirty="0">
                <a:latin typeface="Montserrat"/>
              </a:rPr>
              <a:t>версии</a:t>
            </a:r>
          </a:p>
          <a:p>
            <a:pPr marL="0" indent="0">
              <a:buNone/>
            </a:pPr>
            <a:r>
              <a:rPr lang="en-US" sz="2000" dirty="0">
                <a:latin typeface="Montserrat"/>
              </a:rPr>
              <a:t>3. </a:t>
            </a:r>
            <a:r>
              <a:rPr lang="ru-RU" sz="2000" dirty="0">
                <a:latin typeface="Montserrat"/>
              </a:rPr>
              <a:t>Тестирование сервиса</a:t>
            </a:r>
            <a:endParaRPr lang="en-US" sz="2000" dirty="0">
              <a:latin typeface="Montserrat"/>
            </a:endParaRPr>
          </a:p>
          <a:p>
            <a:pPr marL="0" indent="0">
              <a:buNone/>
            </a:pPr>
            <a:r>
              <a:rPr lang="en-US" sz="2000" dirty="0">
                <a:latin typeface="Montserrat"/>
              </a:rPr>
              <a:t>4</a:t>
            </a:r>
            <a:r>
              <a:rPr lang="ru-RU" sz="2000" dirty="0">
                <a:latin typeface="Montserrat"/>
              </a:rPr>
              <a:t>.Внедрение в учреждения</a:t>
            </a:r>
            <a:br>
              <a:rPr lang="ru-RU" sz="2000" dirty="0">
                <a:latin typeface="Montserrat"/>
              </a:rPr>
            </a:br>
            <a:r>
              <a:rPr lang="en-US" sz="2000" dirty="0">
                <a:latin typeface="Montserrat"/>
              </a:rPr>
              <a:t>5</a:t>
            </a:r>
            <a:r>
              <a:rPr lang="ru-RU" sz="2000" dirty="0">
                <a:latin typeface="Montserrat"/>
              </a:rPr>
              <a:t>.Привлечение экспертов из медицинской отрасли</a:t>
            </a:r>
            <a:br>
              <a:rPr lang="ru-RU" sz="2000" dirty="0">
                <a:latin typeface="Montserrat"/>
              </a:rPr>
            </a:br>
            <a:r>
              <a:rPr lang="en-US" sz="2000" dirty="0">
                <a:latin typeface="Montserrat"/>
              </a:rPr>
              <a:t>6</a:t>
            </a:r>
            <a:r>
              <a:rPr lang="ru-RU" sz="2000" dirty="0">
                <a:latin typeface="Montserrat"/>
              </a:rPr>
              <a:t>.Расширение интеграции с международными медицинскими сетям</a:t>
            </a:r>
          </a:p>
        </p:txBody>
      </p:sp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5000DCB6-F87A-1A64-B754-31A65D7E23DA}"/>
              </a:ext>
            </a:extLst>
          </p:cNvPr>
          <p:cNvSpPr/>
          <p:nvPr/>
        </p:nvSpPr>
        <p:spPr>
          <a:xfrm>
            <a:off x="6765666" y="2086961"/>
            <a:ext cx="5153025" cy="3963865"/>
          </a:xfrm>
          <a:prstGeom prst="round2Diag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3D4088-85A4-BF39-4023-78CC0BE061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5465">
            <a:off x="-290511" y="5006251"/>
            <a:ext cx="1961480" cy="20891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859FD8-4E8F-8442-F4A5-FCFA625094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4528">
            <a:off x="1606072" y="5013171"/>
            <a:ext cx="3257550" cy="344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844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80358D9-1328-0C2D-DD55-AE4CB18AD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389" y="-406399"/>
            <a:ext cx="3607195" cy="33528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1EEA214-1468-DEAC-42C2-16194E801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7403">
            <a:off x="2546070" y="1986482"/>
            <a:ext cx="3666098" cy="340754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64C304D-67C3-F549-AB81-8E521B71D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427" y="3152774"/>
            <a:ext cx="1625246" cy="15176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49A1560-4CDA-A7C0-BA03-A6090D4CB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690" y="1970883"/>
            <a:ext cx="2352675" cy="21812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FDB3D-02B8-9A26-898E-D35FB192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ko-KR" sz="4400" b="1" dirty="0">
                <a:latin typeface="Montserrat" panose="00000500000000000000" pitchFamily="2" charset="0"/>
                <a:cs typeface="Arial" pitchFamily="34" charset="0"/>
              </a:rPr>
              <a:t>ЭКОНОМИЧЕСКАЯ ЧАСТЬ НАШЕГО ПРОЕКТА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A0E1D0-E7BC-2004-4AF2-1EE2C62D2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988" y="1920875"/>
            <a:ext cx="4162425" cy="2403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Montserrat"/>
              </a:rPr>
              <a:t>Проект будет использовать выделенный сервер для надежности и безопасности. Аренда стоит </a:t>
            </a:r>
            <a:r>
              <a:rPr lang="en-US" sz="2400" dirty="0">
                <a:latin typeface="Montserrat"/>
              </a:rPr>
              <a:t>14 400 </a:t>
            </a:r>
            <a:r>
              <a:rPr lang="ru-RU" sz="2400" dirty="0">
                <a:latin typeface="Montserrat"/>
              </a:rPr>
              <a:t>рублей в месяц</a:t>
            </a:r>
            <a:endParaRPr lang="en-US" sz="2400" dirty="0">
              <a:latin typeface="Montserrat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A44D1F4-94BA-2F90-20B2-5DA589699EF0}"/>
              </a:ext>
            </a:extLst>
          </p:cNvPr>
          <p:cNvSpPr txBox="1">
            <a:spLocks/>
          </p:cNvSpPr>
          <p:nvPr/>
        </p:nvSpPr>
        <p:spPr>
          <a:xfrm>
            <a:off x="6791329" y="2037836"/>
            <a:ext cx="4562471" cy="1679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latin typeface="Montserrat"/>
              </a:rPr>
              <a:t>В общей сложности планируем потратить на зарплату работникам 2</a:t>
            </a:r>
            <a:r>
              <a:rPr lang="en-US" sz="2400" dirty="0">
                <a:latin typeface="Montserrat"/>
              </a:rPr>
              <a:t>.</a:t>
            </a:r>
            <a:r>
              <a:rPr lang="ru-RU" sz="2400" dirty="0">
                <a:latin typeface="Montserrat"/>
              </a:rPr>
              <a:t>3</a:t>
            </a:r>
            <a:r>
              <a:rPr lang="en-US" sz="2400" dirty="0">
                <a:latin typeface="Montserrat"/>
              </a:rPr>
              <a:t> </a:t>
            </a:r>
            <a:r>
              <a:rPr lang="ru-RU" sz="2400" dirty="0">
                <a:latin typeface="Montserrat"/>
              </a:rPr>
              <a:t>млн рублей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825E1A3-72DC-427E-BD9A-2DA6AD2D748A}"/>
              </a:ext>
            </a:extLst>
          </p:cNvPr>
          <p:cNvSpPr txBox="1">
            <a:spLocks/>
          </p:cNvSpPr>
          <p:nvPr/>
        </p:nvSpPr>
        <p:spPr>
          <a:xfrm>
            <a:off x="701587" y="4535487"/>
            <a:ext cx="3543298" cy="1819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latin typeface="Montserrat" panose="00000500000000000000" pitchFamily="2" charset="-52"/>
              </a:rPr>
              <a:t>За 1</a:t>
            </a:r>
            <a:r>
              <a:rPr lang="en-US" dirty="0">
                <a:latin typeface="Montserrat" panose="00000500000000000000" pitchFamily="2" charset="-52"/>
              </a:rPr>
              <a:t>8</a:t>
            </a:r>
            <a:r>
              <a:rPr lang="ru-RU" dirty="0">
                <a:latin typeface="Montserrat" panose="00000500000000000000" pitchFamily="2" charset="-52"/>
              </a:rPr>
              <a:t> месяцев можно продать </a:t>
            </a:r>
            <a:r>
              <a:rPr lang="en-US" dirty="0">
                <a:latin typeface="Montserrat" panose="00000500000000000000" pitchFamily="2" charset="-52"/>
              </a:rPr>
              <a:t>7</a:t>
            </a:r>
            <a:r>
              <a:rPr lang="ru-RU" dirty="0">
                <a:latin typeface="Montserrat" panose="00000500000000000000" pitchFamily="2" charset="-52"/>
              </a:rPr>
              <a:t> проектов под ключ</a:t>
            </a:r>
            <a:r>
              <a:rPr lang="en-US" dirty="0">
                <a:latin typeface="Montserrat" panose="00000500000000000000" pitchFamily="2" charset="-52"/>
              </a:rPr>
              <a:t>,</a:t>
            </a:r>
            <a:r>
              <a:rPr lang="ru-RU" dirty="0">
                <a:latin typeface="Montserrat" panose="00000500000000000000" pitchFamily="2" charset="-52"/>
              </a:rPr>
              <a:t> каждый из которых будет стоить 1,</a:t>
            </a:r>
            <a:r>
              <a:rPr lang="en-US" dirty="0">
                <a:latin typeface="Montserrat" panose="00000500000000000000" pitchFamily="2" charset="-52"/>
              </a:rPr>
              <a:t>7</a:t>
            </a:r>
            <a:r>
              <a:rPr lang="ru-RU" dirty="0">
                <a:latin typeface="Montserrat" panose="00000500000000000000" pitchFamily="2" charset="-52"/>
              </a:rPr>
              <a:t> млн рублей </a:t>
            </a:r>
          </a:p>
        </p:txBody>
      </p:sp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id="{0B42EDC6-8F45-12F9-4125-8DB495847205}"/>
              </a:ext>
            </a:extLst>
          </p:cNvPr>
          <p:cNvSpPr/>
          <p:nvPr/>
        </p:nvSpPr>
        <p:spPr>
          <a:xfrm>
            <a:off x="1046801" y="1920876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A1A0DE2F-A6FA-783F-5733-E064D20A9747}"/>
              </a:ext>
            </a:extLst>
          </p:cNvPr>
          <p:cNvSpPr txBox="1">
            <a:spLocks/>
          </p:cNvSpPr>
          <p:nvPr/>
        </p:nvSpPr>
        <p:spPr>
          <a:xfrm>
            <a:off x="1086104" y="1976280"/>
            <a:ext cx="298579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Montserrat" panose="00000500000000000000" pitchFamily="2" charset="-52"/>
              </a:rPr>
              <a:t>1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Прямоугольник: скругленные противолежащие углы 7">
            <a:extLst>
              <a:ext uri="{FF2B5EF4-FFF2-40B4-BE49-F238E27FC236}">
                <a16:creationId xmlns:a16="http://schemas.microsoft.com/office/drawing/2014/main" id="{5BB13901-6994-EAEA-F303-B01DF10D11BB}"/>
              </a:ext>
            </a:extLst>
          </p:cNvPr>
          <p:cNvSpPr/>
          <p:nvPr/>
        </p:nvSpPr>
        <p:spPr>
          <a:xfrm>
            <a:off x="6414143" y="2037836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9C778E3B-FB0C-AE74-8C00-6CBA807377B6}"/>
              </a:ext>
            </a:extLst>
          </p:cNvPr>
          <p:cNvSpPr txBox="1">
            <a:spLocks/>
          </p:cNvSpPr>
          <p:nvPr/>
        </p:nvSpPr>
        <p:spPr>
          <a:xfrm>
            <a:off x="6414142" y="2093240"/>
            <a:ext cx="298579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latin typeface="Montserrat" panose="00000500000000000000" pitchFamily="2" charset="-52"/>
              </a:rPr>
              <a:t>2</a:t>
            </a:r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7ABB2C7A-BFAF-6CBF-4EC8-12140095E5EB}"/>
              </a:ext>
            </a:extLst>
          </p:cNvPr>
          <p:cNvSpPr/>
          <p:nvPr/>
        </p:nvSpPr>
        <p:spPr>
          <a:xfrm>
            <a:off x="263398" y="4535487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F2BA7902-F481-A69F-4714-F66C7A40A074}"/>
              </a:ext>
            </a:extLst>
          </p:cNvPr>
          <p:cNvSpPr txBox="1">
            <a:spLocks/>
          </p:cNvSpPr>
          <p:nvPr/>
        </p:nvSpPr>
        <p:spPr>
          <a:xfrm>
            <a:off x="263398" y="4590891"/>
            <a:ext cx="298579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Montserrat" panose="00000500000000000000" pitchFamily="2" charset="-52"/>
              </a:rPr>
              <a:t>3</a:t>
            </a:r>
            <a:endParaRPr lang="ru-RU" dirty="0">
              <a:latin typeface="Montserrat" panose="00000500000000000000" pitchFamily="2" charset="-52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F0AF018-E287-730D-E410-B140D6BC33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7641">
            <a:off x="4505861" y="5035549"/>
            <a:ext cx="2695575" cy="2476500"/>
          </a:xfrm>
          <a:prstGeom prst="rect">
            <a:avLst/>
          </a:prstGeom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id="{B02783BD-7B5A-CF02-7C29-791B382EFB9B}"/>
              </a:ext>
            </a:extLst>
          </p:cNvPr>
          <p:cNvSpPr txBox="1">
            <a:spLocks/>
          </p:cNvSpPr>
          <p:nvPr/>
        </p:nvSpPr>
        <p:spPr>
          <a:xfrm>
            <a:off x="7212336" y="3588396"/>
            <a:ext cx="4562471" cy="2080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latin typeface="Montserrat"/>
              </a:rPr>
              <a:t>Наш проект планирует окупиться за 5 месяцев продуктивной и качественной работы</a:t>
            </a:r>
          </a:p>
        </p:txBody>
      </p:sp>
      <p:sp>
        <p:nvSpPr>
          <p:cNvPr id="14" name="Прямоугольник: скругленные противолежащие углы 13">
            <a:extLst>
              <a:ext uri="{FF2B5EF4-FFF2-40B4-BE49-F238E27FC236}">
                <a16:creationId xmlns:a16="http://schemas.microsoft.com/office/drawing/2014/main" id="{B5E808B6-CE43-093B-4709-C1075F699C86}"/>
              </a:ext>
            </a:extLst>
          </p:cNvPr>
          <p:cNvSpPr/>
          <p:nvPr/>
        </p:nvSpPr>
        <p:spPr>
          <a:xfrm>
            <a:off x="6826478" y="3588396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BFDF227-B291-A154-0051-0AE17DDC1F44}"/>
              </a:ext>
            </a:extLst>
          </p:cNvPr>
          <p:cNvSpPr txBox="1">
            <a:spLocks/>
          </p:cNvSpPr>
          <p:nvPr/>
        </p:nvSpPr>
        <p:spPr>
          <a:xfrm>
            <a:off x="6813645" y="3643800"/>
            <a:ext cx="320084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latin typeface="Montserrat" panose="00000500000000000000" pitchFamily="2" charset="-52"/>
              </a:rPr>
              <a:t>4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1A3C7889-25E3-CF20-F364-826EB24B726C}"/>
              </a:ext>
            </a:extLst>
          </p:cNvPr>
          <p:cNvSpPr txBox="1">
            <a:spLocks/>
          </p:cNvSpPr>
          <p:nvPr/>
        </p:nvSpPr>
        <p:spPr>
          <a:xfrm>
            <a:off x="6927942" y="5009162"/>
            <a:ext cx="5111658" cy="2080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latin typeface="Montserrat"/>
              </a:rPr>
              <a:t>Для того</a:t>
            </a:r>
            <a:r>
              <a:rPr lang="en-US" sz="2400" dirty="0">
                <a:latin typeface="Montserrat"/>
              </a:rPr>
              <a:t>,</a:t>
            </a:r>
            <a:r>
              <a:rPr lang="ru-RU" sz="2400" dirty="0">
                <a:latin typeface="Montserrat"/>
              </a:rPr>
              <a:t> чтобы наши сотрудники работали в комфортных условиях</a:t>
            </a:r>
            <a:r>
              <a:rPr lang="en-US" sz="2400" dirty="0">
                <a:latin typeface="Montserrat"/>
              </a:rPr>
              <a:t>,</a:t>
            </a:r>
            <a:r>
              <a:rPr lang="ru-RU" sz="2400" dirty="0">
                <a:latin typeface="Montserrat"/>
              </a:rPr>
              <a:t> необходима арендовать офис</a:t>
            </a:r>
            <a:r>
              <a:rPr lang="en-US" sz="2400" dirty="0">
                <a:latin typeface="Montserrat"/>
              </a:rPr>
              <a:t>,</a:t>
            </a:r>
            <a:r>
              <a:rPr lang="ru-RU" sz="2400" dirty="0">
                <a:latin typeface="Montserrat"/>
              </a:rPr>
              <a:t> за 150 000 рублей в месяц</a:t>
            </a:r>
          </a:p>
        </p:txBody>
      </p:sp>
      <p:sp>
        <p:nvSpPr>
          <p:cNvPr id="24" name="Прямоугольник: скругленные противолежащие углы 23">
            <a:extLst>
              <a:ext uri="{FF2B5EF4-FFF2-40B4-BE49-F238E27FC236}">
                <a16:creationId xmlns:a16="http://schemas.microsoft.com/office/drawing/2014/main" id="{A1FC1DF4-7602-B95F-E44E-6491D0874307}"/>
              </a:ext>
            </a:extLst>
          </p:cNvPr>
          <p:cNvSpPr/>
          <p:nvPr/>
        </p:nvSpPr>
        <p:spPr>
          <a:xfrm>
            <a:off x="6542084" y="5009162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502D94AC-F429-B2D8-4F6F-4DA526F5BF8D}"/>
              </a:ext>
            </a:extLst>
          </p:cNvPr>
          <p:cNvSpPr txBox="1">
            <a:spLocks/>
          </p:cNvSpPr>
          <p:nvPr/>
        </p:nvSpPr>
        <p:spPr>
          <a:xfrm>
            <a:off x="6529251" y="5064566"/>
            <a:ext cx="320084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Montserrat" panose="00000500000000000000" pitchFamily="2" charset="-52"/>
              </a:rPr>
              <a:t>5</a:t>
            </a:r>
            <a:endParaRPr lang="ru-RU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718261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  <p:bldP spid="14" grpId="0" animBg="1"/>
      <p:bldP spid="16" grpId="0"/>
      <p:bldP spid="23" grpId="0"/>
      <p:bldP spid="24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A82D0A6-76F8-028E-831F-96529002F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956" y="992979"/>
            <a:ext cx="3310012" cy="30765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06F5E-4747-6713-9FDC-0C2F44D45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РЕШЕНИЕ КОТОРОЕ МЫ ПРЕДЛАГАЕМ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2A9C7E-E615-759B-8EFC-ECB79BBC3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8976"/>
            <a:ext cx="3943350" cy="1812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Оптимизации работы с медицинскими картами и организации записей к врачам.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ED2CAFCF-0E82-DB1E-339E-61AB881326D3}"/>
              </a:ext>
            </a:extLst>
          </p:cNvPr>
          <p:cNvSpPr txBox="1">
            <a:spLocks/>
          </p:cNvSpPr>
          <p:nvPr/>
        </p:nvSpPr>
        <p:spPr>
          <a:xfrm>
            <a:off x="7019925" y="3771900"/>
            <a:ext cx="3943350" cy="15652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Удобство использования медицинской карты как для пациентов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,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так и для докторов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37E91C0-1910-E043-853E-30E1A5E3A87A}"/>
              </a:ext>
            </a:extLst>
          </p:cNvPr>
          <p:cNvSpPr txBox="1">
            <a:spLocks/>
          </p:cNvSpPr>
          <p:nvPr/>
        </p:nvSpPr>
        <p:spPr>
          <a:xfrm>
            <a:off x="1362075" y="4733925"/>
            <a:ext cx="3943350" cy="1565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При записи к врачу можно будет видеть его график отпусков и выходных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id="{8AB8D9E3-8BC2-9C9C-DB92-262A9FA54CA7}"/>
              </a:ext>
            </a:extLst>
          </p:cNvPr>
          <p:cNvSpPr/>
          <p:nvPr/>
        </p:nvSpPr>
        <p:spPr>
          <a:xfrm>
            <a:off x="984888" y="1464213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A8382A4-5533-C4EC-2DB5-9D97F36C7392}"/>
              </a:ext>
            </a:extLst>
          </p:cNvPr>
          <p:cNvSpPr txBox="1">
            <a:spLocks/>
          </p:cNvSpPr>
          <p:nvPr/>
        </p:nvSpPr>
        <p:spPr>
          <a:xfrm>
            <a:off x="1024191" y="1519617"/>
            <a:ext cx="298579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Montserrat" panose="00000500000000000000" pitchFamily="2" charset="-52"/>
              </a:rPr>
              <a:t>1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Прямоугольник: скругленные противолежащие углы 7">
            <a:extLst>
              <a:ext uri="{FF2B5EF4-FFF2-40B4-BE49-F238E27FC236}">
                <a16:creationId xmlns:a16="http://schemas.microsoft.com/office/drawing/2014/main" id="{449E2EFF-8AA6-1853-331E-A850AD9F4B1D}"/>
              </a:ext>
            </a:extLst>
          </p:cNvPr>
          <p:cNvSpPr/>
          <p:nvPr/>
        </p:nvSpPr>
        <p:spPr>
          <a:xfrm>
            <a:off x="1495934" y="4232683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27A2C0F-33F4-51EF-62CB-C5180ED7653A}"/>
              </a:ext>
            </a:extLst>
          </p:cNvPr>
          <p:cNvSpPr txBox="1">
            <a:spLocks/>
          </p:cNvSpPr>
          <p:nvPr/>
        </p:nvSpPr>
        <p:spPr>
          <a:xfrm>
            <a:off x="1495934" y="4288087"/>
            <a:ext cx="298579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Montserrat" panose="00000500000000000000" pitchFamily="2" charset="-52"/>
              </a:rPr>
              <a:t>3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FF913544-AACA-15E2-BD6C-5952DE94EB27}"/>
              </a:ext>
            </a:extLst>
          </p:cNvPr>
          <p:cNvSpPr/>
          <p:nvPr/>
        </p:nvSpPr>
        <p:spPr>
          <a:xfrm>
            <a:off x="7136635" y="3304007"/>
            <a:ext cx="377187" cy="467893"/>
          </a:xfrm>
          <a:prstGeom prst="round2DiagRect">
            <a:avLst/>
          </a:prstGeom>
          <a:solidFill>
            <a:srgbClr val="47C1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1DFE5199-B7BA-381C-700F-7A4131C70343}"/>
              </a:ext>
            </a:extLst>
          </p:cNvPr>
          <p:cNvSpPr txBox="1">
            <a:spLocks/>
          </p:cNvSpPr>
          <p:nvPr/>
        </p:nvSpPr>
        <p:spPr>
          <a:xfrm>
            <a:off x="7136634" y="3359411"/>
            <a:ext cx="298579" cy="4458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latin typeface="Montserrat" panose="00000500000000000000" pitchFamily="2" charset="-52"/>
              </a:rPr>
              <a:t>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7412401-D9C7-5133-AFF4-C01E2E9FC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444" y="5273673"/>
            <a:ext cx="2695575" cy="24765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EC8F158-57A0-DE42-6D42-B4BB5514E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8715" y="3133725"/>
            <a:ext cx="4361246" cy="409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813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282BBB-3651-9336-A77E-EFE29D103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673" y="4038600"/>
            <a:ext cx="1313930" cy="12212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F8A50A-5C7F-186A-7B5F-DC55B840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76" y="3021969"/>
            <a:ext cx="1995488" cy="18500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746A91-710F-8411-0B3E-7271EF5C31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9612" y="3697078"/>
            <a:ext cx="4129088" cy="38378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49474-4ACF-14D7-CF27-8B7A260E2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150" y="384175"/>
            <a:ext cx="9029700" cy="1325563"/>
          </a:xfrm>
        </p:spPr>
        <p:txBody>
          <a:bodyPr/>
          <a:lstStyle/>
          <a:p>
            <a:r>
              <a:rPr lang="ru-RU" b="1" dirty="0">
                <a:latin typeface="Montserrat" panose="00000500000000000000" pitchFamily="2" charset="-52"/>
              </a:rPr>
              <a:t>АКТУАЛЬНОСТЬ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E8B2C0-8CA8-FDFC-6A62-3C3C87033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709738"/>
            <a:ext cx="6038850" cy="3803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На данный момент проблема актуальна, так как медицинские карты всё еще делаются в бумажном виде и люди всё также ждут очередь в регистратуру, теряют карты среди докторов, а сами доктора всё также заполняют всю информацию в ручную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20C91C7F-F697-A8F9-111B-946F258B9828}"/>
              </a:ext>
            </a:extLst>
          </p:cNvPr>
          <p:cNvSpPr/>
          <p:nvPr/>
        </p:nvSpPr>
        <p:spPr>
          <a:xfrm>
            <a:off x="6262026" y="1666875"/>
            <a:ext cx="5653750" cy="3524250"/>
          </a:xfrm>
          <a:prstGeom prst="round2Diag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93758EA-F9A4-57A6-1286-0F36FB52C5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673" y="5259866"/>
            <a:ext cx="1804121" cy="168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636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DEDA54-1F17-00CA-55CE-D80B476BE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5650" y="346075"/>
            <a:ext cx="5600700" cy="1325563"/>
          </a:xfrm>
        </p:spPr>
        <p:txBody>
          <a:bodyPr/>
          <a:lstStyle/>
          <a:p>
            <a:r>
              <a:rPr lang="ru-RU" b="1" dirty="0">
                <a:latin typeface="Montserrat" panose="00000500000000000000" pitchFamily="2" charset="-52"/>
              </a:rPr>
              <a:t>НАША 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3EF49F-BCE6-D89F-3FA4-9B02B8993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" y="1511300"/>
            <a:ext cx="1190624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Гетьман Владислав – </a:t>
            </a:r>
            <a:r>
              <a:rPr lang="ru-RU" sz="2800" dirty="0" err="1">
                <a:latin typeface="Montserrat" panose="00000500000000000000" pitchFamily="2" charset="-52"/>
                <a:cs typeface="Times New Roman" panose="02020603050405020304" pitchFamily="18" charset="0"/>
              </a:rPr>
              <a:t>ТимЛид</a:t>
            </a: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 / </a:t>
            </a:r>
            <a:r>
              <a:rPr lang="en-US" sz="2800" dirty="0" err="1">
                <a:latin typeface="Montserrat" panose="00000500000000000000" pitchFamily="2" charset="-52"/>
                <a:cs typeface="Times New Roman" panose="02020603050405020304" pitchFamily="18" charset="0"/>
              </a:rPr>
              <a:t>FrontEnd</a:t>
            </a: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 Разработчик</a:t>
            </a:r>
          </a:p>
          <a:p>
            <a:pPr marL="0" indent="0" algn="ctr">
              <a:buNone/>
            </a:pP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Казакевич Евгений – </a:t>
            </a:r>
            <a:r>
              <a:rPr lang="ru-RU" sz="2800" dirty="0" err="1">
                <a:latin typeface="Montserrat" panose="00000500000000000000" pitchFamily="2" charset="-52"/>
                <a:cs typeface="Times New Roman" panose="02020603050405020304" pitchFamily="18" charset="0"/>
              </a:rPr>
              <a:t>ТимЛид</a:t>
            </a: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 / </a:t>
            </a:r>
            <a:r>
              <a:rPr lang="en-US" sz="2800" dirty="0" err="1">
                <a:latin typeface="Montserrat" panose="00000500000000000000" pitchFamily="2" charset="-52"/>
                <a:cs typeface="Times New Roman" panose="02020603050405020304" pitchFamily="18" charset="0"/>
              </a:rPr>
              <a:t>BackEnd</a:t>
            </a: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 Разработчик</a:t>
            </a:r>
          </a:p>
          <a:p>
            <a:pPr marL="0" indent="0" algn="ctr">
              <a:buNone/>
            </a:pP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Медведев Богдан- Зам тимлида / </a:t>
            </a:r>
            <a:r>
              <a:rPr lang="en-US" sz="2800" dirty="0" err="1">
                <a:latin typeface="Montserrat" panose="00000500000000000000" pitchFamily="2" charset="-52"/>
                <a:cs typeface="Times New Roman" panose="02020603050405020304" pitchFamily="18" charset="0"/>
              </a:rPr>
              <a:t>FrontEnd</a:t>
            </a: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 Разработчик</a:t>
            </a:r>
          </a:p>
          <a:p>
            <a:pPr marL="0" indent="0" algn="ctr">
              <a:buNone/>
            </a:pP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Фазылов Алим – Ментор / Наставник</a:t>
            </a:r>
          </a:p>
          <a:p>
            <a:pPr marL="0" indent="0" algn="ctr">
              <a:buNone/>
            </a:pP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Малышев Эрвин – </a:t>
            </a:r>
            <a:r>
              <a:rPr lang="en-US" sz="2800" dirty="0" err="1">
                <a:latin typeface="Montserrat" panose="00000500000000000000" pitchFamily="2" charset="-52"/>
                <a:cs typeface="Times New Roman" panose="02020603050405020304" pitchFamily="18" charset="0"/>
              </a:rPr>
              <a:t>BackEnd</a:t>
            </a:r>
            <a:r>
              <a:rPr lang="en-US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Разработчик</a:t>
            </a:r>
          </a:p>
          <a:p>
            <a:pPr marL="0" indent="0" algn="ctr">
              <a:buNone/>
            </a:pP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Баталов Эдем – </a:t>
            </a:r>
            <a:r>
              <a:rPr lang="en-US" sz="2800" dirty="0" err="1">
                <a:latin typeface="Montserrat" panose="00000500000000000000" pitchFamily="2" charset="-52"/>
                <a:cs typeface="Times New Roman" panose="02020603050405020304" pitchFamily="18" charset="0"/>
              </a:rPr>
              <a:t>BackEnd</a:t>
            </a:r>
            <a:r>
              <a:rPr lang="en-US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Разработчик</a:t>
            </a:r>
          </a:p>
          <a:p>
            <a:pPr marL="0" indent="0" algn="ctr">
              <a:buNone/>
            </a:pP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Григорян Елизавета – Психолог</a:t>
            </a:r>
          </a:p>
          <a:p>
            <a:pPr marL="0" indent="0" algn="ctr">
              <a:buNone/>
            </a:pPr>
            <a:r>
              <a:rPr lang="ru-RU" sz="2800" dirty="0">
                <a:latin typeface="Montserrat" panose="00000500000000000000" pitchFamily="2" charset="-52"/>
                <a:cs typeface="Times New Roman" panose="02020603050405020304" pitchFamily="18" charset="0"/>
              </a:rPr>
              <a:t>Кулиш Милена - Дизайнер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CEB510-1962-4A88-E3CE-3E6D5828D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1688" y="3552825"/>
            <a:ext cx="5267325" cy="48958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13DF1E-0AE5-91F7-CDC2-558C98866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43492">
            <a:off x="10358437" y="5072062"/>
            <a:ext cx="2352675" cy="21812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002A42-9E02-FA03-28A1-F2B2E850C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2010" y="-1727200"/>
            <a:ext cx="34480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5592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127099B-BEF4-6C45-8189-63F374911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3627">
            <a:off x="617737" y="970996"/>
            <a:ext cx="2496380" cy="234466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1D541-B561-BBC9-1B79-27C231B22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7413" y="18255"/>
            <a:ext cx="3286124" cy="1325563"/>
          </a:xfrm>
        </p:spPr>
        <p:txBody>
          <a:bodyPr/>
          <a:lstStyle/>
          <a:p>
            <a:r>
              <a:rPr lang="ru-RU" b="1" dirty="0">
                <a:latin typeface="Montserrat" panose="00000500000000000000" pitchFamily="2" charset="-52"/>
              </a:rPr>
              <a:t>СПАСИБО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77FB4B17-25B9-2817-42DF-9D7EB161BD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122" y="-962422"/>
            <a:ext cx="4681497" cy="4351338"/>
          </a:xfrm>
        </p:spPr>
      </p:pic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B2309CE3-B9DB-AA20-4AAE-86BEDB14ED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5184" y="1213247"/>
            <a:ext cx="5544458" cy="5018888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A13CECD-C613-FB5F-7CED-0E0F22E23D8D}"/>
              </a:ext>
            </a:extLst>
          </p:cNvPr>
          <p:cNvSpPr txBox="1">
            <a:spLocks/>
          </p:cNvSpPr>
          <p:nvPr/>
        </p:nvSpPr>
        <p:spPr>
          <a:xfrm>
            <a:off x="1904093" y="2766218"/>
            <a:ext cx="10863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Montserrat" panose="00000500000000000000" pitchFamily="2" charset="-52"/>
              </a:rPr>
              <a:t>ЗА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20B55DE-1A3C-0FFF-65F9-97DA9868D3AF}"/>
              </a:ext>
            </a:extLst>
          </p:cNvPr>
          <p:cNvSpPr txBox="1">
            <a:spLocks/>
          </p:cNvSpPr>
          <p:nvPr/>
        </p:nvSpPr>
        <p:spPr>
          <a:xfrm>
            <a:off x="7819118" y="4541449"/>
            <a:ext cx="38775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Montserrat" panose="00000500000000000000" pitchFamily="2" charset="-52"/>
              </a:rPr>
              <a:t>ВНИМАНИЕ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84612F-6007-F447-11C1-D6CA28CEAD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442" y="3879063"/>
            <a:ext cx="5267325" cy="48958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AB7D4E-7D87-39FC-9EE5-19BA9E6F9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1224">
            <a:off x="-425846" y="-260745"/>
            <a:ext cx="1833851" cy="170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868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396</Words>
  <Application>Microsoft Office PowerPoint</Application>
  <PresentationFormat>Широкоэкранный</PresentationFormat>
  <Paragraphs>59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Montserrat</vt:lpstr>
      <vt:lpstr>Тема Office</vt:lpstr>
      <vt:lpstr>UMBRELLA</vt:lpstr>
      <vt:lpstr>ПОЛЬЗОВАТЕЛЬ И ПРОБЛЕМА</vt:lpstr>
      <vt:lpstr>КАК УЖЕ РЕШАЕТСЯ ПРОБЛЕМА</vt:lpstr>
      <vt:lpstr>СТЕЙКХОЛДЕРЫ</vt:lpstr>
      <vt:lpstr>ДАЛЬНЕЙШИЕ ШАГИ ПО РАБОТЕ НАД ПРОЕКТОМ</vt:lpstr>
      <vt:lpstr>ЭКОНОМИЧЕСКАЯ ЧАСТЬ НАШЕГО ПРОЕКТА</vt:lpstr>
      <vt:lpstr>РЕШЕНИЕ КОТОРОЕ МЫ ПРЕДЛАГАЕМ</vt:lpstr>
      <vt:lpstr>АКТУАЛЬНОСТЬ ПРОБЛЕМЫ</vt:lpstr>
      <vt:lpstr>НАША КОМАНДА</vt:lpstr>
      <vt:lpstr>СПАСИБО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</dc:title>
  <dc:creator>Владислав Гетьман</dc:creator>
  <cp:lastModifiedBy>Владислав Гетьман</cp:lastModifiedBy>
  <cp:revision>18</cp:revision>
  <dcterms:created xsi:type="dcterms:W3CDTF">2024-10-24T15:28:23Z</dcterms:created>
  <dcterms:modified xsi:type="dcterms:W3CDTF">2024-10-29T17:59:30Z</dcterms:modified>
</cp:coreProperties>
</file>