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63" r:id="rId5"/>
    <p:sldId id="285" r:id="rId6"/>
    <p:sldId id="286" r:id="rId7"/>
    <p:sldId id="300" r:id="rId8"/>
    <p:sldId id="299" r:id="rId9"/>
    <p:sldId id="288" r:id="rId10"/>
    <p:sldId id="301" r:id="rId11"/>
    <p:sldId id="302" r:id="rId12"/>
    <p:sldId id="303" r:id="rId13"/>
    <p:sldId id="289" r:id="rId14"/>
    <p:sldId id="287" r:id="rId15"/>
    <p:sldId id="293" r:id="rId16"/>
    <p:sldId id="304" r:id="rId17"/>
    <p:sldId id="295" r:id="rId18"/>
    <p:sldId id="305" r:id="rId19"/>
    <p:sldId id="292" r:id="rId20"/>
    <p:sldId id="306" r:id="rId21"/>
    <p:sldId id="297" r:id="rId22"/>
    <p:sldId id="298" r:id="rId23"/>
    <p:sldId id="264" r:id="rId24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5007" autoAdjust="0"/>
  </p:normalViewPr>
  <p:slideViewPr>
    <p:cSldViewPr>
      <p:cViewPr varScale="1">
        <p:scale>
          <a:sx n="142" d="100"/>
          <a:sy n="142" d="100"/>
        </p:scale>
        <p:origin x="-336" y="-96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D:\&#1059;&#1044;&#1043;&#1059;\&#1041;&#1080;&#1079;&#1085;&#1077;&#1089;-&#1087;&#1083;&#1072;&#1085;%20&#1059;&#1044;&#1043;&#1059;\&#1086;&#1087;&#1088;&#1086;&#108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i="0" u="none" strike="noStrike" baseline="0">
                <a:effectLst/>
              </a:rPr>
              <a:t>Какой язык Вы хотели бы изучать</a:t>
            </a:r>
          </a:p>
          <a:p>
            <a:pPr algn="l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800" b="0" i="0" u="none" strike="noStrike" baseline="0">
                <a:effectLst/>
              </a:rPr>
              <a:t>54 ответа</a:t>
            </a:r>
            <a:endParaRPr lang="ru-RU" sz="800"/>
          </a:p>
        </c:rich>
      </c:tx>
      <c:layout>
        <c:manualLayout>
          <c:xMode val="edge"/>
          <c:yMode val="edge"/>
          <c:x val="3.4458223972003516E-2"/>
          <c:y val="3.240740740740740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4805314960629921"/>
          <c:y val="0.18303117965592994"/>
          <c:w val="0.72261351706036747"/>
          <c:h val="0.6782856161349520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Лист1!$I$7:$I$14</c:f>
              <c:strCache>
                <c:ptCount val="8"/>
                <c:pt idx="0">
                  <c:v>Английский язык </c:v>
                </c:pt>
                <c:pt idx="1">
                  <c:v>Китайский язык</c:v>
                </c:pt>
                <c:pt idx="2">
                  <c:v>Корейский язык</c:v>
                </c:pt>
                <c:pt idx="3">
                  <c:v>Испанский язык</c:v>
                </c:pt>
                <c:pt idx="4">
                  <c:v>Итальянский язык</c:v>
                </c:pt>
                <c:pt idx="5">
                  <c:v>Немецкий язык</c:v>
                </c:pt>
                <c:pt idx="6">
                  <c:v>Японский язык</c:v>
                </c:pt>
                <c:pt idx="7">
                  <c:v>Татарский язык</c:v>
                </c:pt>
              </c:strCache>
            </c:strRef>
          </c:cat>
          <c:val>
            <c:numRef>
              <c:f>Лист1!$J$7:$J$14</c:f>
              <c:numCache>
                <c:formatCode>General</c:formatCode>
                <c:ptCount val="8"/>
                <c:pt idx="0">
                  <c:v>47</c:v>
                </c:pt>
                <c:pt idx="1">
                  <c:v>22</c:v>
                </c:pt>
                <c:pt idx="2">
                  <c:v>1</c:v>
                </c:pt>
                <c:pt idx="3">
                  <c:v>21</c:v>
                </c:pt>
                <c:pt idx="4">
                  <c:v>22</c:v>
                </c:pt>
                <c:pt idx="5">
                  <c:v>18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5C1-4590-B257-3477FACFA9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0646400"/>
        <c:axId val="110647936"/>
      </c:barChart>
      <c:catAx>
        <c:axId val="1106464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0647936"/>
        <c:crosses val="autoZero"/>
        <c:auto val="1"/>
        <c:lblAlgn val="ctr"/>
        <c:lblOffset val="100"/>
        <c:noMultiLvlLbl val="0"/>
      </c:catAx>
      <c:valAx>
        <c:axId val="1106479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0646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2">
          <a:lumMod val="60000"/>
          <a:lumOff val="4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C41AD3-199F-439F-8CF2-E007839CB41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410B11F-7CF8-4F7A-8360-A04D46246C6D}">
      <dgm:prSet phldrT="[Текст]"/>
      <dgm:spPr/>
      <dgm:t>
        <a:bodyPr/>
        <a:lstStyle/>
        <a:p>
          <a:r>
            <a:rPr lang="en-US" dirty="0"/>
            <a:t>I</a:t>
          </a:r>
          <a:endParaRPr lang="ru-RU" dirty="0"/>
        </a:p>
      </dgm:t>
    </dgm:pt>
    <dgm:pt modelId="{9D94F834-9F4E-4ED9-81F7-1AB25E8A533B}" type="parTrans" cxnId="{39C6A42F-D29D-4F34-BCAE-D0FECD366F3B}">
      <dgm:prSet/>
      <dgm:spPr/>
      <dgm:t>
        <a:bodyPr/>
        <a:lstStyle/>
        <a:p>
          <a:endParaRPr lang="ru-RU"/>
        </a:p>
      </dgm:t>
    </dgm:pt>
    <dgm:pt modelId="{053D1A10-AAAF-4624-BC32-94BF0691BC1E}" type="sibTrans" cxnId="{39C6A42F-D29D-4F34-BCAE-D0FECD366F3B}">
      <dgm:prSet/>
      <dgm:spPr/>
      <dgm:t>
        <a:bodyPr/>
        <a:lstStyle/>
        <a:p>
          <a:endParaRPr lang="ru-RU"/>
        </a:p>
      </dgm:t>
    </dgm:pt>
    <dgm:pt modelId="{FC5E0971-E172-4E34-BFD9-952E949A1670}">
      <dgm:prSet phldrT="[Текст]" custT="1"/>
      <dgm:spPr/>
      <dgm:t>
        <a:bodyPr/>
        <a:lstStyle/>
        <a:p>
          <a:r>
            <a:rPr lang="ru-RU" sz="2100" dirty="0"/>
            <a:t>Разработка программы обучения </a:t>
          </a:r>
        </a:p>
      </dgm:t>
    </dgm:pt>
    <dgm:pt modelId="{4C2275E2-E8D8-41C2-9A98-51539CD85E92}" type="parTrans" cxnId="{AF1AE197-51D0-4ECA-A26D-42FA7EE4833E}">
      <dgm:prSet/>
      <dgm:spPr/>
      <dgm:t>
        <a:bodyPr/>
        <a:lstStyle/>
        <a:p>
          <a:endParaRPr lang="ru-RU"/>
        </a:p>
      </dgm:t>
    </dgm:pt>
    <dgm:pt modelId="{FBBFAEB8-DC1B-462B-A008-DB0AC545D027}" type="sibTrans" cxnId="{AF1AE197-51D0-4ECA-A26D-42FA7EE4833E}">
      <dgm:prSet/>
      <dgm:spPr/>
      <dgm:t>
        <a:bodyPr/>
        <a:lstStyle/>
        <a:p>
          <a:endParaRPr lang="ru-RU"/>
        </a:p>
      </dgm:t>
    </dgm:pt>
    <dgm:pt modelId="{4C6C2C57-297D-411A-94E5-6B457B0454CE}">
      <dgm:prSet phldrT="[Текст]"/>
      <dgm:spPr/>
      <dgm:t>
        <a:bodyPr/>
        <a:lstStyle/>
        <a:p>
          <a:r>
            <a:rPr lang="en-US" dirty="0"/>
            <a:t>II</a:t>
          </a:r>
          <a:endParaRPr lang="ru-RU" dirty="0"/>
        </a:p>
      </dgm:t>
    </dgm:pt>
    <dgm:pt modelId="{5C3B2F04-0BE6-4319-AC87-E7D1E555EAF7}" type="parTrans" cxnId="{2882CC35-E495-41BC-ABBB-46373CC054C4}">
      <dgm:prSet/>
      <dgm:spPr/>
      <dgm:t>
        <a:bodyPr/>
        <a:lstStyle/>
        <a:p>
          <a:endParaRPr lang="ru-RU"/>
        </a:p>
      </dgm:t>
    </dgm:pt>
    <dgm:pt modelId="{6DFC8147-B54D-4EE4-9862-A809233C082E}" type="sibTrans" cxnId="{2882CC35-E495-41BC-ABBB-46373CC054C4}">
      <dgm:prSet/>
      <dgm:spPr/>
      <dgm:t>
        <a:bodyPr/>
        <a:lstStyle/>
        <a:p>
          <a:endParaRPr lang="ru-RU"/>
        </a:p>
      </dgm:t>
    </dgm:pt>
    <dgm:pt modelId="{EECFF825-16EA-4997-BD8E-971F396066AA}">
      <dgm:prSet phldrT="[Текст]"/>
      <dgm:spPr/>
      <dgm:t>
        <a:bodyPr/>
        <a:lstStyle/>
        <a:p>
          <a:r>
            <a:rPr lang="ru-RU" dirty="0"/>
            <a:t>Выбор курса клиентом</a:t>
          </a:r>
        </a:p>
      </dgm:t>
    </dgm:pt>
    <dgm:pt modelId="{53B872A6-3EFE-4E86-8BDF-E4059D8DBDE1}" type="parTrans" cxnId="{F5954909-0EB6-43EA-BF6E-24D6E22ADAE1}">
      <dgm:prSet/>
      <dgm:spPr/>
      <dgm:t>
        <a:bodyPr/>
        <a:lstStyle/>
        <a:p>
          <a:endParaRPr lang="ru-RU"/>
        </a:p>
      </dgm:t>
    </dgm:pt>
    <dgm:pt modelId="{F2B6F4F0-2457-4DC4-95B8-E2D226166FE8}" type="sibTrans" cxnId="{F5954909-0EB6-43EA-BF6E-24D6E22ADAE1}">
      <dgm:prSet/>
      <dgm:spPr/>
      <dgm:t>
        <a:bodyPr/>
        <a:lstStyle/>
        <a:p>
          <a:endParaRPr lang="ru-RU"/>
        </a:p>
      </dgm:t>
    </dgm:pt>
    <dgm:pt modelId="{5286DFEC-3899-4C34-82FF-46A0DE2F54E1}">
      <dgm:prSet phldrT="[Текст]"/>
      <dgm:spPr/>
      <dgm:t>
        <a:bodyPr/>
        <a:lstStyle/>
        <a:p>
          <a:r>
            <a:rPr lang="en-US" dirty="0"/>
            <a:t>III</a:t>
          </a:r>
          <a:endParaRPr lang="ru-RU" dirty="0"/>
        </a:p>
      </dgm:t>
    </dgm:pt>
    <dgm:pt modelId="{BEDDB1EF-3591-4208-82E2-8BD9E76D84BF}" type="parTrans" cxnId="{09C77A40-F83F-4454-8416-3738E9CD24F9}">
      <dgm:prSet/>
      <dgm:spPr/>
      <dgm:t>
        <a:bodyPr/>
        <a:lstStyle/>
        <a:p>
          <a:endParaRPr lang="ru-RU"/>
        </a:p>
      </dgm:t>
    </dgm:pt>
    <dgm:pt modelId="{ABB663AC-7D56-47F3-89D5-5F93DA65B3AA}" type="sibTrans" cxnId="{09C77A40-F83F-4454-8416-3738E9CD24F9}">
      <dgm:prSet/>
      <dgm:spPr/>
      <dgm:t>
        <a:bodyPr/>
        <a:lstStyle/>
        <a:p>
          <a:endParaRPr lang="ru-RU"/>
        </a:p>
      </dgm:t>
    </dgm:pt>
    <dgm:pt modelId="{E6F4C6E6-BF7D-4EF0-9740-2D5E665C1988}">
      <dgm:prSet phldrT="[Текст]"/>
      <dgm:spPr/>
      <dgm:t>
        <a:bodyPr/>
        <a:lstStyle/>
        <a:p>
          <a:r>
            <a:rPr lang="ru-RU" dirty="0"/>
            <a:t>Клиент оплачивает курс </a:t>
          </a:r>
        </a:p>
      </dgm:t>
    </dgm:pt>
    <dgm:pt modelId="{B772EBFB-E23E-49D1-834A-E398F57A45B9}" type="parTrans" cxnId="{FB011907-9754-42D0-AE93-863075427771}">
      <dgm:prSet/>
      <dgm:spPr/>
      <dgm:t>
        <a:bodyPr/>
        <a:lstStyle/>
        <a:p>
          <a:endParaRPr lang="ru-RU"/>
        </a:p>
      </dgm:t>
    </dgm:pt>
    <dgm:pt modelId="{5B3DEBC9-D04E-4729-B3FE-DAB9AD12D336}" type="sibTrans" cxnId="{FB011907-9754-42D0-AE93-863075427771}">
      <dgm:prSet/>
      <dgm:spPr/>
      <dgm:t>
        <a:bodyPr/>
        <a:lstStyle/>
        <a:p>
          <a:endParaRPr lang="ru-RU"/>
        </a:p>
      </dgm:t>
    </dgm:pt>
    <dgm:pt modelId="{423C8B60-97F2-4AC1-A8FE-1682C9236414}">
      <dgm:prSet phldrT="[Текст]"/>
      <dgm:spPr/>
      <dgm:t>
        <a:bodyPr/>
        <a:lstStyle/>
        <a:p>
          <a:r>
            <a:rPr lang="ru-RU" dirty="0"/>
            <a:t>  </a:t>
          </a:r>
          <a:r>
            <a:rPr lang="en-US" dirty="0"/>
            <a:t>IV</a:t>
          </a:r>
          <a:endParaRPr lang="ru-RU" dirty="0"/>
        </a:p>
      </dgm:t>
    </dgm:pt>
    <dgm:pt modelId="{049C3BB8-A960-430E-97C0-BC10E34C7F56}" type="parTrans" cxnId="{9BC726DF-C72E-4A5F-9A16-47C86CF3E1F3}">
      <dgm:prSet/>
      <dgm:spPr/>
      <dgm:t>
        <a:bodyPr/>
        <a:lstStyle/>
        <a:p>
          <a:endParaRPr lang="ru-RU"/>
        </a:p>
      </dgm:t>
    </dgm:pt>
    <dgm:pt modelId="{B8C32DEE-2FB3-47D3-8D7B-C712B0182D06}" type="sibTrans" cxnId="{9BC726DF-C72E-4A5F-9A16-47C86CF3E1F3}">
      <dgm:prSet/>
      <dgm:spPr/>
      <dgm:t>
        <a:bodyPr/>
        <a:lstStyle/>
        <a:p>
          <a:endParaRPr lang="ru-RU"/>
        </a:p>
      </dgm:t>
    </dgm:pt>
    <dgm:pt modelId="{C589831F-D01E-40ED-A438-BB16C82B278E}">
      <dgm:prSet phldrT="[Текст]"/>
      <dgm:spPr/>
      <dgm:t>
        <a:bodyPr/>
        <a:lstStyle/>
        <a:p>
          <a:r>
            <a:rPr lang="ru-RU" dirty="0"/>
            <a:t>Предоставление клиенту выбранного</a:t>
          </a:r>
          <a:r>
            <a:rPr lang="en-US" dirty="0"/>
            <a:t> </a:t>
          </a:r>
          <a:r>
            <a:rPr lang="ru-RU" dirty="0"/>
            <a:t>курса</a:t>
          </a:r>
        </a:p>
      </dgm:t>
    </dgm:pt>
    <dgm:pt modelId="{5072B236-DB98-4723-8687-1B2D7529E5F9}" type="parTrans" cxnId="{E6DA01D6-4115-424D-9DFD-BB92B4D52F7E}">
      <dgm:prSet/>
      <dgm:spPr/>
      <dgm:t>
        <a:bodyPr/>
        <a:lstStyle/>
        <a:p>
          <a:endParaRPr lang="ru-RU"/>
        </a:p>
      </dgm:t>
    </dgm:pt>
    <dgm:pt modelId="{DC79AF3B-B9A5-4304-8D13-4FE4F82257D0}" type="sibTrans" cxnId="{E6DA01D6-4115-424D-9DFD-BB92B4D52F7E}">
      <dgm:prSet/>
      <dgm:spPr/>
      <dgm:t>
        <a:bodyPr/>
        <a:lstStyle/>
        <a:p>
          <a:endParaRPr lang="ru-RU"/>
        </a:p>
      </dgm:t>
    </dgm:pt>
    <dgm:pt modelId="{69110FB3-C12C-4E39-983E-8F7FD6642A0A}" type="pres">
      <dgm:prSet presAssocID="{A1C41AD3-199F-439F-8CF2-E007839CB41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E7433BA-8192-4570-AA8F-23A5A2820B3F}" type="pres">
      <dgm:prSet presAssocID="{1410B11F-7CF8-4F7A-8360-A04D46246C6D}" presName="composite" presStyleCnt="0"/>
      <dgm:spPr/>
    </dgm:pt>
    <dgm:pt modelId="{B61335A9-5290-4D63-8BBB-4BC1DB72C6A5}" type="pres">
      <dgm:prSet presAssocID="{1410B11F-7CF8-4F7A-8360-A04D46246C6D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0FEA59-406B-41C5-BFBC-9D793F356272}" type="pres">
      <dgm:prSet presAssocID="{1410B11F-7CF8-4F7A-8360-A04D46246C6D}" presName="descendantText" presStyleLbl="alignAcc1" presStyleIdx="0" presStyleCnt="4" custLinFactNeighborX="-37" custLinFactNeighborY="25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60A15F-8769-4494-9DF3-24D2456B25D3}" type="pres">
      <dgm:prSet presAssocID="{053D1A10-AAAF-4624-BC32-94BF0691BC1E}" presName="sp" presStyleCnt="0"/>
      <dgm:spPr/>
    </dgm:pt>
    <dgm:pt modelId="{D487CFDF-5A5D-4C8F-B767-F0E0A47AA4E2}" type="pres">
      <dgm:prSet presAssocID="{4C6C2C57-297D-411A-94E5-6B457B0454CE}" presName="composite" presStyleCnt="0"/>
      <dgm:spPr/>
    </dgm:pt>
    <dgm:pt modelId="{A009AC26-4713-4A54-B825-751B258F186E}" type="pres">
      <dgm:prSet presAssocID="{4C6C2C57-297D-411A-94E5-6B457B0454CE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79E726-5368-48B5-B1C5-9512B4F54512}" type="pres">
      <dgm:prSet presAssocID="{4C6C2C57-297D-411A-94E5-6B457B0454CE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EECB64-E43D-4A36-A668-0546892E0ECB}" type="pres">
      <dgm:prSet presAssocID="{6DFC8147-B54D-4EE4-9862-A809233C082E}" presName="sp" presStyleCnt="0"/>
      <dgm:spPr/>
    </dgm:pt>
    <dgm:pt modelId="{F17A0A8F-F795-4BC8-9671-36028C930B7C}" type="pres">
      <dgm:prSet presAssocID="{5286DFEC-3899-4C34-82FF-46A0DE2F54E1}" presName="composite" presStyleCnt="0"/>
      <dgm:spPr/>
    </dgm:pt>
    <dgm:pt modelId="{1AD66BC7-9490-49E4-8E05-54A3CAF54150}" type="pres">
      <dgm:prSet presAssocID="{5286DFEC-3899-4C34-82FF-46A0DE2F54E1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67F04C-9F2A-4B44-9366-F7B0745E5C45}" type="pres">
      <dgm:prSet presAssocID="{5286DFEC-3899-4C34-82FF-46A0DE2F54E1}" presName="descendantText" presStyleLbl="alignAcc1" presStyleIdx="2" presStyleCnt="4" custLinFactNeighborX="-121" custLinFactNeighborY="-5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A20F4B-F890-49A4-8D9E-A6DD40F44C2A}" type="pres">
      <dgm:prSet presAssocID="{ABB663AC-7D56-47F3-89D5-5F93DA65B3AA}" presName="sp" presStyleCnt="0"/>
      <dgm:spPr/>
    </dgm:pt>
    <dgm:pt modelId="{1BF7BF4C-0C4E-428D-B7FB-75D4C7C5ABA7}" type="pres">
      <dgm:prSet presAssocID="{423C8B60-97F2-4AC1-A8FE-1682C9236414}" presName="composite" presStyleCnt="0"/>
      <dgm:spPr/>
    </dgm:pt>
    <dgm:pt modelId="{376FE700-5D27-4F6B-9073-B8BB0EF21242}" type="pres">
      <dgm:prSet presAssocID="{423C8B60-97F2-4AC1-A8FE-1682C9236414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B6D674-12E5-4148-9986-38CFD976ED09}" type="pres">
      <dgm:prSet presAssocID="{423C8B60-97F2-4AC1-A8FE-1682C9236414}" presName="descendantText" presStyleLbl="alignAcc1" presStyleIdx="3" presStyleCnt="4" custLinFactNeighborX="1321" custLinFactNeighborY="-83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3B1DC4-63DE-42B2-BAA7-5C135BFF0AF8}" type="presOf" srcId="{423C8B60-97F2-4AC1-A8FE-1682C9236414}" destId="{376FE700-5D27-4F6B-9073-B8BB0EF21242}" srcOrd="0" destOrd="0" presId="urn:microsoft.com/office/officeart/2005/8/layout/chevron2"/>
    <dgm:cxn modelId="{F5954909-0EB6-43EA-BF6E-24D6E22ADAE1}" srcId="{4C6C2C57-297D-411A-94E5-6B457B0454CE}" destId="{EECFF825-16EA-4997-BD8E-971F396066AA}" srcOrd="0" destOrd="0" parTransId="{53B872A6-3EFE-4E86-8BDF-E4059D8DBDE1}" sibTransId="{F2B6F4F0-2457-4DC4-95B8-E2D226166FE8}"/>
    <dgm:cxn modelId="{E6FC0B54-B772-492F-A371-B68101D67566}" type="presOf" srcId="{5286DFEC-3899-4C34-82FF-46A0DE2F54E1}" destId="{1AD66BC7-9490-49E4-8E05-54A3CAF54150}" srcOrd="0" destOrd="0" presId="urn:microsoft.com/office/officeart/2005/8/layout/chevron2"/>
    <dgm:cxn modelId="{9BC726DF-C72E-4A5F-9A16-47C86CF3E1F3}" srcId="{A1C41AD3-199F-439F-8CF2-E007839CB41C}" destId="{423C8B60-97F2-4AC1-A8FE-1682C9236414}" srcOrd="3" destOrd="0" parTransId="{049C3BB8-A960-430E-97C0-BC10E34C7F56}" sibTransId="{B8C32DEE-2FB3-47D3-8D7B-C712B0182D06}"/>
    <dgm:cxn modelId="{3CCD9ABC-7779-4A37-8CE4-2C4F84FCE55F}" type="presOf" srcId="{4C6C2C57-297D-411A-94E5-6B457B0454CE}" destId="{A009AC26-4713-4A54-B825-751B258F186E}" srcOrd="0" destOrd="0" presId="urn:microsoft.com/office/officeart/2005/8/layout/chevron2"/>
    <dgm:cxn modelId="{3B259E05-01E5-4BFF-8B6F-F32175340704}" type="presOf" srcId="{C589831F-D01E-40ED-A438-BB16C82B278E}" destId="{A5B6D674-12E5-4148-9986-38CFD976ED09}" srcOrd="0" destOrd="0" presId="urn:microsoft.com/office/officeart/2005/8/layout/chevron2"/>
    <dgm:cxn modelId="{25F30D06-AEE3-431B-BC68-DE3CB307227A}" type="presOf" srcId="{EECFF825-16EA-4997-BD8E-971F396066AA}" destId="{3879E726-5368-48B5-B1C5-9512B4F54512}" srcOrd="0" destOrd="0" presId="urn:microsoft.com/office/officeart/2005/8/layout/chevron2"/>
    <dgm:cxn modelId="{39C6A42F-D29D-4F34-BCAE-D0FECD366F3B}" srcId="{A1C41AD3-199F-439F-8CF2-E007839CB41C}" destId="{1410B11F-7CF8-4F7A-8360-A04D46246C6D}" srcOrd="0" destOrd="0" parTransId="{9D94F834-9F4E-4ED9-81F7-1AB25E8A533B}" sibTransId="{053D1A10-AAAF-4624-BC32-94BF0691BC1E}"/>
    <dgm:cxn modelId="{2882CC35-E495-41BC-ABBB-46373CC054C4}" srcId="{A1C41AD3-199F-439F-8CF2-E007839CB41C}" destId="{4C6C2C57-297D-411A-94E5-6B457B0454CE}" srcOrd="1" destOrd="0" parTransId="{5C3B2F04-0BE6-4319-AC87-E7D1E555EAF7}" sibTransId="{6DFC8147-B54D-4EE4-9862-A809233C082E}"/>
    <dgm:cxn modelId="{FB011907-9754-42D0-AE93-863075427771}" srcId="{5286DFEC-3899-4C34-82FF-46A0DE2F54E1}" destId="{E6F4C6E6-BF7D-4EF0-9740-2D5E665C1988}" srcOrd="0" destOrd="0" parTransId="{B772EBFB-E23E-49D1-834A-E398F57A45B9}" sibTransId="{5B3DEBC9-D04E-4729-B3FE-DAB9AD12D336}"/>
    <dgm:cxn modelId="{E6DA01D6-4115-424D-9DFD-BB92B4D52F7E}" srcId="{423C8B60-97F2-4AC1-A8FE-1682C9236414}" destId="{C589831F-D01E-40ED-A438-BB16C82B278E}" srcOrd="0" destOrd="0" parTransId="{5072B236-DB98-4723-8687-1B2D7529E5F9}" sibTransId="{DC79AF3B-B9A5-4304-8D13-4FE4F82257D0}"/>
    <dgm:cxn modelId="{81C5AEE8-6D56-4C6C-96CE-274E76F65CE7}" type="presOf" srcId="{A1C41AD3-199F-439F-8CF2-E007839CB41C}" destId="{69110FB3-C12C-4E39-983E-8F7FD6642A0A}" srcOrd="0" destOrd="0" presId="urn:microsoft.com/office/officeart/2005/8/layout/chevron2"/>
    <dgm:cxn modelId="{09C77A40-F83F-4454-8416-3738E9CD24F9}" srcId="{A1C41AD3-199F-439F-8CF2-E007839CB41C}" destId="{5286DFEC-3899-4C34-82FF-46A0DE2F54E1}" srcOrd="2" destOrd="0" parTransId="{BEDDB1EF-3591-4208-82E2-8BD9E76D84BF}" sibTransId="{ABB663AC-7D56-47F3-89D5-5F93DA65B3AA}"/>
    <dgm:cxn modelId="{B8AE3464-E5D9-4A04-9498-C8F1726FD6B6}" type="presOf" srcId="{1410B11F-7CF8-4F7A-8360-A04D46246C6D}" destId="{B61335A9-5290-4D63-8BBB-4BC1DB72C6A5}" srcOrd="0" destOrd="0" presId="urn:microsoft.com/office/officeart/2005/8/layout/chevron2"/>
    <dgm:cxn modelId="{AF1AE197-51D0-4ECA-A26D-42FA7EE4833E}" srcId="{1410B11F-7CF8-4F7A-8360-A04D46246C6D}" destId="{FC5E0971-E172-4E34-BFD9-952E949A1670}" srcOrd="0" destOrd="0" parTransId="{4C2275E2-E8D8-41C2-9A98-51539CD85E92}" sibTransId="{FBBFAEB8-DC1B-462B-A008-DB0AC545D027}"/>
    <dgm:cxn modelId="{BE6C2BE2-BD8F-4474-A09F-E4986885B41F}" type="presOf" srcId="{E6F4C6E6-BF7D-4EF0-9740-2D5E665C1988}" destId="{0167F04C-9F2A-4B44-9366-F7B0745E5C45}" srcOrd="0" destOrd="0" presId="urn:microsoft.com/office/officeart/2005/8/layout/chevron2"/>
    <dgm:cxn modelId="{E1E6DE4B-0FA3-42A7-AC0E-2DFE36328B2C}" type="presOf" srcId="{FC5E0971-E172-4E34-BFD9-952E949A1670}" destId="{3B0FEA59-406B-41C5-BFBC-9D793F356272}" srcOrd="0" destOrd="0" presId="urn:microsoft.com/office/officeart/2005/8/layout/chevron2"/>
    <dgm:cxn modelId="{BAE77854-144C-495A-AA0D-2F5D8E3D062E}" type="presParOf" srcId="{69110FB3-C12C-4E39-983E-8F7FD6642A0A}" destId="{DE7433BA-8192-4570-AA8F-23A5A2820B3F}" srcOrd="0" destOrd="0" presId="urn:microsoft.com/office/officeart/2005/8/layout/chevron2"/>
    <dgm:cxn modelId="{13400CE6-7CF8-4EFD-BE63-8F348128247C}" type="presParOf" srcId="{DE7433BA-8192-4570-AA8F-23A5A2820B3F}" destId="{B61335A9-5290-4D63-8BBB-4BC1DB72C6A5}" srcOrd="0" destOrd="0" presId="urn:microsoft.com/office/officeart/2005/8/layout/chevron2"/>
    <dgm:cxn modelId="{02B4D059-9C76-4744-9AA4-E889DECABBDA}" type="presParOf" srcId="{DE7433BA-8192-4570-AA8F-23A5A2820B3F}" destId="{3B0FEA59-406B-41C5-BFBC-9D793F356272}" srcOrd="1" destOrd="0" presId="urn:microsoft.com/office/officeart/2005/8/layout/chevron2"/>
    <dgm:cxn modelId="{97A280D7-4903-4554-80F4-A038A9BA6EF7}" type="presParOf" srcId="{69110FB3-C12C-4E39-983E-8F7FD6642A0A}" destId="{E860A15F-8769-4494-9DF3-24D2456B25D3}" srcOrd="1" destOrd="0" presId="urn:microsoft.com/office/officeart/2005/8/layout/chevron2"/>
    <dgm:cxn modelId="{F499D24B-28D0-4E8C-8D4A-3333209BC78E}" type="presParOf" srcId="{69110FB3-C12C-4E39-983E-8F7FD6642A0A}" destId="{D487CFDF-5A5D-4C8F-B767-F0E0A47AA4E2}" srcOrd="2" destOrd="0" presId="urn:microsoft.com/office/officeart/2005/8/layout/chevron2"/>
    <dgm:cxn modelId="{3887BE5D-06D8-4F45-BB4D-F9EE08090EA8}" type="presParOf" srcId="{D487CFDF-5A5D-4C8F-B767-F0E0A47AA4E2}" destId="{A009AC26-4713-4A54-B825-751B258F186E}" srcOrd="0" destOrd="0" presId="urn:microsoft.com/office/officeart/2005/8/layout/chevron2"/>
    <dgm:cxn modelId="{3B12E977-B863-4DA5-BF12-3C8AC6BC4119}" type="presParOf" srcId="{D487CFDF-5A5D-4C8F-B767-F0E0A47AA4E2}" destId="{3879E726-5368-48B5-B1C5-9512B4F54512}" srcOrd="1" destOrd="0" presId="urn:microsoft.com/office/officeart/2005/8/layout/chevron2"/>
    <dgm:cxn modelId="{6547FFC5-7B04-4487-BF0A-338208EB5944}" type="presParOf" srcId="{69110FB3-C12C-4E39-983E-8F7FD6642A0A}" destId="{F9EECB64-E43D-4A36-A668-0546892E0ECB}" srcOrd="3" destOrd="0" presId="urn:microsoft.com/office/officeart/2005/8/layout/chevron2"/>
    <dgm:cxn modelId="{3A580D69-F025-449F-9F31-D65A49E06BA1}" type="presParOf" srcId="{69110FB3-C12C-4E39-983E-8F7FD6642A0A}" destId="{F17A0A8F-F795-4BC8-9671-36028C930B7C}" srcOrd="4" destOrd="0" presId="urn:microsoft.com/office/officeart/2005/8/layout/chevron2"/>
    <dgm:cxn modelId="{3049D544-F0EF-4179-AB94-F6CE5B8FC3BD}" type="presParOf" srcId="{F17A0A8F-F795-4BC8-9671-36028C930B7C}" destId="{1AD66BC7-9490-49E4-8E05-54A3CAF54150}" srcOrd="0" destOrd="0" presId="urn:microsoft.com/office/officeart/2005/8/layout/chevron2"/>
    <dgm:cxn modelId="{BC4129EE-E6AD-4E97-9124-6813A64D8B39}" type="presParOf" srcId="{F17A0A8F-F795-4BC8-9671-36028C930B7C}" destId="{0167F04C-9F2A-4B44-9366-F7B0745E5C45}" srcOrd="1" destOrd="0" presId="urn:microsoft.com/office/officeart/2005/8/layout/chevron2"/>
    <dgm:cxn modelId="{E4DA161B-AF8F-4031-A215-FF070DA6E4A9}" type="presParOf" srcId="{69110FB3-C12C-4E39-983E-8F7FD6642A0A}" destId="{24A20F4B-F890-49A4-8D9E-A6DD40F44C2A}" srcOrd="5" destOrd="0" presId="urn:microsoft.com/office/officeart/2005/8/layout/chevron2"/>
    <dgm:cxn modelId="{19B3F14D-9FFF-4328-8914-E247D8BC6CF1}" type="presParOf" srcId="{69110FB3-C12C-4E39-983E-8F7FD6642A0A}" destId="{1BF7BF4C-0C4E-428D-B7FB-75D4C7C5ABA7}" srcOrd="6" destOrd="0" presId="urn:microsoft.com/office/officeart/2005/8/layout/chevron2"/>
    <dgm:cxn modelId="{B6C1BA17-5760-43A0-BCBA-7F67DBC7EC8D}" type="presParOf" srcId="{1BF7BF4C-0C4E-428D-B7FB-75D4C7C5ABA7}" destId="{376FE700-5D27-4F6B-9073-B8BB0EF21242}" srcOrd="0" destOrd="0" presId="urn:microsoft.com/office/officeart/2005/8/layout/chevron2"/>
    <dgm:cxn modelId="{0685605E-1127-4014-82DA-E0C99C293C05}" type="presParOf" srcId="{1BF7BF4C-0C4E-428D-B7FB-75D4C7C5ABA7}" destId="{A5B6D674-12E5-4148-9986-38CFD976ED0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1335A9-5290-4D63-8BBB-4BC1DB72C6A5}">
      <dsp:nvSpPr>
        <dsp:cNvPr id="0" name=""/>
        <dsp:cNvSpPr/>
      </dsp:nvSpPr>
      <dsp:spPr>
        <a:xfrm rot="5400000">
          <a:off x="-154723" y="157098"/>
          <a:ext cx="1031490" cy="7220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I</a:t>
          </a:r>
          <a:endParaRPr lang="ru-RU" sz="2100" kern="1200" dirty="0"/>
        </a:p>
      </dsp:txBody>
      <dsp:txXfrm rot="-5400000">
        <a:off x="1" y="363397"/>
        <a:ext cx="722043" cy="309447"/>
      </dsp:txXfrm>
    </dsp:sp>
    <dsp:sp modelId="{3B0FEA59-406B-41C5-BFBC-9D793F356272}">
      <dsp:nvSpPr>
        <dsp:cNvPr id="0" name=""/>
        <dsp:cNvSpPr/>
      </dsp:nvSpPr>
      <dsp:spPr>
        <a:xfrm rot="5400000">
          <a:off x="3515858" y="-2776405"/>
          <a:ext cx="670468" cy="62627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/>
            <a:t>Разработка программы обучения </a:t>
          </a:r>
        </a:p>
      </dsp:txBody>
      <dsp:txXfrm rot="-5400000">
        <a:off x="719726" y="52457"/>
        <a:ext cx="6230002" cy="605008"/>
      </dsp:txXfrm>
    </dsp:sp>
    <dsp:sp modelId="{A009AC26-4713-4A54-B825-751B258F186E}">
      <dsp:nvSpPr>
        <dsp:cNvPr id="0" name=""/>
        <dsp:cNvSpPr/>
      </dsp:nvSpPr>
      <dsp:spPr>
        <a:xfrm rot="5400000">
          <a:off x="-154723" y="1038451"/>
          <a:ext cx="1031490" cy="7220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II</a:t>
          </a:r>
          <a:endParaRPr lang="ru-RU" sz="2100" kern="1200" dirty="0"/>
        </a:p>
      </dsp:txBody>
      <dsp:txXfrm rot="-5400000">
        <a:off x="1" y="1244750"/>
        <a:ext cx="722043" cy="309447"/>
      </dsp:txXfrm>
    </dsp:sp>
    <dsp:sp modelId="{3879E726-5368-48B5-B1C5-9512B4F54512}">
      <dsp:nvSpPr>
        <dsp:cNvPr id="0" name=""/>
        <dsp:cNvSpPr/>
      </dsp:nvSpPr>
      <dsp:spPr>
        <a:xfrm rot="5400000">
          <a:off x="3518175" y="-1912404"/>
          <a:ext cx="670468" cy="62627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/>
            <a:t>Выбор курса клиентом</a:t>
          </a:r>
        </a:p>
      </dsp:txBody>
      <dsp:txXfrm rot="-5400000">
        <a:off x="722043" y="916458"/>
        <a:ext cx="6230002" cy="605008"/>
      </dsp:txXfrm>
    </dsp:sp>
    <dsp:sp modelId="{1AD66BC7-9490-49E4-8E05-54A3CAF54150}">
      <dsp:nvSpPr>
        <dsp:cNvPr id="0" name=""/>
        <dsp:cNvSpPr/>
      </dsp:nvSpPr>
      <dsp:spPr>
        <a:xfrm rot="5400000">
          <a:off x="-154723" y="1919804"/>
          <a:ext cx="1031490" cy="7220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III</a:t>
          </a:r>
          <a:endParaRPr lang="ru-RU" sz="2100" kern="1200" dirty="0"/>
        </a:p>
      </dsp:txBody>
      <dsp:txXfrm rot="-5400000">
        <a:off x="1" y="2126103"/>
        <a:ext cx="722043" cy="309447"/>
      </dsp:txXfrm>
    </dsp:sp>
    <dsp:sp modelId="{0167F04C-9F2A-4B44-9366-F7B0745E5C45}">
      <dsp:nvSpPr>
        <dsp:cNvPr id="0" name=""/>
        <dsp:cNvSpPr/>
      </dsp:nvSpPr>
      <dsp:spPr>
        <a:xfrm rot="5400000">
          <a:off x="3510597" y="-1034872"/>
          <a:ext cx="670468" cy="62627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/>
            <a:t>Клиент оплачивает курс </a:t>
          </a:r>
        </a:p>
      </dsp:txBody>
      <dsp:txXfrm rot="-5400000">
        <a:off x="714465" y="1793990"/>
        <a:ext cx="6230002" cy="605008"/>
      </dsp:txXfrm>
    </dsp:sp>
    <dsp:sp modelId="{376FE700-5D27-4F6B-9073-B8BB0EF21242}">
      <dsp:nvSpPr>
        <dsp:cNvPr id="0" name=""/>
        <dsp:cNvSpPr/>
      </dsp:nvSpPr>
      <dsp:spPr>
        <a:xfrm rot="5400000">
          <a:off x="-154723" y="2801157"/>
          <a:ext cx="1031490" cy="7220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  </a:t>
          </a:r>
          <a:r>
            <a:rPr lang="en-US" sz="2100" kern="1200" dirty="0"/>
            <a:t>IV</a:t>
          </a:r>
          <a:endParaRPr lang="ru-RU" sz="2100" kern="1200" dirty="0"/>
        </a:p>
      </dsp:txBody>
      <dsp:txXfrm rot="-5400000">
        <a:off x="1" y="3007456"/>
        <a:ext cx="722043" cy="309447"/>
      </dsp:txXfrm>
    </dsp:sp>
    <dsp:sp modelId="{A5B6D674-12E5-4148-9986-38CFD976ED09}">
      <dsp:nvSpPr>
        <dsp:cNvPr id="0" name=""/>
        <dsp:cNvSpPr/>
      </dsp:nvSpPr>
      <dsp:spPr>
        <a:xfrm rot="5400000">
          <a:off x="3518175" y="-205863"/>
          <a:ext cx="670468" cy="62627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/>
            <a:t>Предоставление клиенту выбранного</a:t>
          </a:r>
          <a:r>
            <a:rPr lang="en-US" sz="2200" kern="1200" dirty="0"/>
            <a:t> </a:t>
          </a:r>
          <a:r>
            <a:rPr lang="ru-RU" sz="2200" kern="1200" dirty="0"/>
            <a:t>курса</a:t>
          </a:r>
        </a:p>
      </dsp:txBody>
      <dsp:txXfrm rot="-5400000">
        <a:off x="722043" y="2622999"/>
        <a:ext cx="6230002" cy="6050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Образец заголовка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3200" b="0" strike="noStrike" spc="-1">
                <a:latin typeface="Arial"/>
              </a:rPr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Образец заголовка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Образец заголовка</a:t>
            </a: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3200" b="0" strike="noStrike" spc="-1">
                <a:latin typeface="Arial"/>
              </a:rPr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Образец заголовка</a:t>
            </a: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Образец заголовка</a:t>
            </a: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Образец заголовка</a:t>
            </a: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Образец заголовка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Образец заголовка</a:t>
            </a: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Образец заголовка</a:t>
            </a: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r>
              <a:rPr lang="ru-RU" sz="3200" b="0" strike="noStrike" spc="-1">
                <a:latin typeface="Arial"/>
              </a:rPr>
              <a:t>Образец текста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mailto:ekyz.Kuzmin.18@yandex.ru" TargetMode="External"/><Relationship Id="rId7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4.jpeg"/><Relationship Id="rId5" Type="http://schemas.openxmlformats.org/officeDocument/2006/relationships/hyperlink" Target="mailto:gunaymakhmudova2411@gmail.com" TargetMode="External"/><Relationship Id="rId4" Type="http://schemas.openxmlformats.org/officeDocument/2006/relationships/hyperlink" Target="mailto:anastasia.29.08.2019@gmail.com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4058286" y="1705888"/>
            <a:ext cx="3762708" cy="225877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altLang="ru-RU" sz="4000" i="1" dirty="0">
                <a:solidFill>
                  <a:schemeClr val="tx1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Calibri" panose="020F0502020204030204" pitchFamily="34" charset="0"/>
              </a:rPr>
              <a:t> «</a:t>
            </a:r>
            <a:r>
              <a:rPr lang="ru-RU" altLang="ru-RU" sz="4000" i="1" dirty="0" err="1">
                <a:solidFill>
                  <a:schemeClr val="tx1"/>
                </a:solidFill>
                <a:latin typeface="Snap ITC" panose="04040A07060A02020202" pitchFamily="82" charset="0"/>
                <a:ea typeface="MS Gothic" panose="020B0609070205080204" pitchFamily="49" charset="-128"/>
                <a:cs typeface="Calibri" panose="020F0502020204030204" pitchFamily="34" charset="0"/>
              </a:rPr>
              <a:t>Let</a:t>
            </a:r>
            <a:r>
              <a:rPr lang="ru-RU" altLang="ru-RU" sz="4000" i="1" dirty="0" err="1">
                <a:solidFill>
                  <a:schemeClr val="tx1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Calibri" panose="020F0502020204030204" pitchFamily="34" charset="0"/>
              </a:rPr>
              <a:t>’</a:t>
            </a:r>
            <a:r>
              <a:rPr lang="ru-RU" altLang="ru-RU" sz="4000" i="1" dirty="0" err="1">
                <a:solidFill>
                  <a:schemeClr val="tx1"/>
                </a:solidFill>
                <a:latin typeface="Snap ITC" panose="04040A07060A02020202" pitchFamily="82" charset="0"/>
                <a:ea typeface="MS Gothic" panose="020B0609070205080204" pitchFamily="49" charset="-128"/>
                <a:cs typeface="Calibri" panose="020F0502020204030204" pitchFamily="34" charset="0"/>
              </a:rPr>
              <a:t>s</a:t>
            </a:r>
            <a:r>
              <a:rPr lang="ru-RU" altLang="ru-RU" sz="4000" i="1" dirty="0">
                <a:solidFill>
                  <a:schemeClr val="tx1"/>
                </a:solidFill>
                <a:latin typeface="Snap ITC" panose="04040A07060A02020202" pitchFamily="82" charset="0"/>
                <a:ea typeface="MS Gothic" panose="020B0609070205080204" pitchFamily="49" charset="-128"/>
                <a:cs typeface="Calibri" panose="020F0502020204030204" pitchFamily="34" charset="0"/>
              </a:rPr>
              <a:t> </a:t>
            </a:r>
            <a:r>
              <a:rPr lang="ru-RU" altLang="ru-RU" sz="4000" i="1" dirty="0" err="1">
                <a:solidFill>
                  <a:schemeClr val="tx1"/>
                </a:solidFill>
                <a:latin typeface="Snap ITC" panose="04040A07060A02020202" pitchFamily="82" charset="0"/>
                <a:ea typeface="MS Gothic" panose="020B0609070205080204" pitchFamily="49" charset="-128"/>
                <a:cs typeface="Calibri" panose="020F0502020204030204" pitchFamily="34" charset="0"/>
              </a:rPr>
              <a:t>talk</a:t>
            </a:r>
            <a:r>
              <a:rPr lang="ru-RU" altLang="ru-RU" sz="4000" i="1" dirty="0">
                <a:solidFill>
                  <a:schemeClr val="tx1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Calibri" panose="020F0502020204030204" pitchFamily="34" charset="0"/>
              </a:rPr>
              <a:t>»  курсы развития языковых компетенций</a:t>
            </a:r>
            <a:endParaRPr lang="ru-RU" sz="40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DC19141-DC57-5439-6DDE-5679C38499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48" y="1323107"/>
            <a:ext cx="3762708" cy="37980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35741" y="1125455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158060" y="2909680"/>
            <a:ext cx="3653720" cy="233366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Кузьмин Егор 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Обладает предпринимательскими способностями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Руководитель проекта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6757810" y="2883947"/>
            <a:ext cx="3393949" cy="247767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cs typeface="+mn-cs"/>
              </a:rPr>
              <a:t>Черных </a:t>
            </a:r>
          </a:p>
          <a:p>
            <a:pPr marL="342900" indent="-34290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Анастасия</a:t>
            </a:r>
          </a:p>
          <a:p>
            <a:pPr marL="342900" indent="-34290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Обладает способностями</a:t>
            </a:r>
          </a:p>
          <a:p>
            <a:pPr marL="342900" indent="-34290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к программированию</a:t>
            </a:r>
          </a:p>
          <a:p>
            <a:pPr marL="342900" indent="-34290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Программист проекта </a:t>
            </a:r>
          </a:p>
          <a:p>
            <a:pPr marL="342900" indent="-34290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3857629" y="2883947"/>
            <a:ext cx="2952200" cy="206581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Махмудова Гунай 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Обладает аналитическим мышлением 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Экономист проекта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</a:p>
        </p:txBody>
      </p:sp>
      <p:pic>
        <p:nvPicPr>
          <p:cNvPr id="3" name="Picture 16" descr="https://sun9-29.userapi.com/impg/HmvadaQKXycIX1shN6zoJgW7sRJKhF9itHSNHA/4E9VqOym3Fs.jpg?size=659x1057&amp;quality=95&amp;sign=56772d3b3cfd07f894ffe91ebd9925ff&amp;type=album">
            <a:extLst>
              <a:ext uri="{FF2B5EF4-FFF2-40B4-BE49-F238E27FC236}">
                <a16:creationId xmlns:a16="http://schemas.microsoft.com/office/drawing/2014/main" xmlns="" id="{1B0D8610-5F24-F14D-6E07-0285AA655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26749" y="170979"/>
            <a:ext cx="1613961" cy="2587662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3" name="Picture 12" descr="https://sun9-87.userapi.com/impg/Nlp4ets83LDEPIMCZ8iPrHVhFO0oMa1TmNQjdA/sgtcT3lEP8c.jpg?size=648x1071&amp;quality=95&amp;sign=baf338cfcbb8606b49301fc21c6df75f&amp;type=album">
            <a:extLst>
              <a:ext uri="{FF2B5EF4-FFF2-40B4-BE49-F238E27FC236}">
                <a16:creationId xmlns:a16="http://schemas.microsoft.com/office/drawing/2014/main" xmlns="" id="{A3C351F3-D3AF-6C25-D94C-82255E7A0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32600" y="170979"/>
            <a:ext cx="1644371" cy="2587662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566D391C-530E-6052-18A0-B5A9BDAA44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244" y="170979"/>
            <a:ext cx="2086087" cy="2587662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>
                <a:ea typeface="MS Gothic" pitchFamily="49" charset="-128"/>
              </a:rPr>
              <a:t>Проблема</a:t>
            </a:r>
            <a:endParaRPr sz="4400" b="1" dirty="0">
              <a:ea typeface="MS Gothic" pitchFamily="49" charset="-128"/>
            </a:endParaRPr>
          </a:p>
        </p:txBody>
      </p:sp>
      <p:pic>
        <p:nvPicPr>
          <p:cNvPr id="3" name="Picture 8" descr="https://sun9-84.userapi.com/impg/qSlx1qoWCgRrbpbxHF-e68prcrkyN_ddEAasdA/Xl2gA9y8FRo.jpg?size=626x417&amp;quality=95&amp;sign=c6b65f9ffe459edfac8b05c4dfd0bac1&amp;type=album">
            <a:extLst>
              <a:ext uri="{FF2B5EF4-FFF2-40B4-BE49-F238E27FC236}">
                <a16:creationId xmlns:a16="http://schemas.microsoft.com/office/drawing/2014/main" xmlns="" id="{26239F79-86C0-E6BE-22C9-969F1A246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7786" y="1172233"/>
            <a:ext cx="5468329" cy="364293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xmlns="" id="{66AFCB80-EAD8-97C1-EDC3-B53BE116F765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5863969" y="1076924"/>
            <a:ext cx="3924001" cy="4268620"/>
          </a:xfrm>
        </p:spPr>
        <p:txBody>
          <a:bodyPr/>
          <a:lstStyle/>
          <a:p>
            <a:r>
              <a:rPr lang="ru-RU" altLang="ru-RU" dirty="0"/>
              <a:t>В России достаточно большое количество людей владеют слабым уровнем иностранного языка, но при этом эти же люди хотят: во-первых, путешествовать по иностранным государствам, во-вторых, хотят повышать уровень своих трудовых компетенций (много соответствующей литературы пишется на иностранном языке). Поэтому у людей возникает потребность в изучении зарубежных языков.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791840" y="697"/>
            <a:ext cx="4885175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Суть проекта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AA6B170-BF17-5DE4-5962-7DF132AB1284}"/>
              </a:ext>
            </a:extLst>
          </p:cNvPr>
          <p:cNvSpPr txBox="1"/>
          <p:nvPr/>
        </p:nvSpPr>
        <p:spPr>
          <a:xfrm>
            <a:off x="3660597" y="1323107"/>
            <a:ext cx="605480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+mj-lt"/>
              </a:rPr>
              <a:t> Наши лингвистические курсы готовы предоставить возможность изучать иностранные языки: каждый желающий сможет пройти курсы по иностранному языку в нашем центре в онлайн форме (на нашей интернет-платформе). С учениками нашей школы будут заниматься профессионалы своего дела – учителя, разбирающиеся в своём деле</a:t>
            </a:r>
            <a:r>
              <a:rPr lang="ru-RU" sz="1800" dirty="0">
                <a:latin typeface="+mj-lt"/>
              </a:rPr>
              <a:t>. </a:t>
            </a:r>
            <a:endParaRPr lang="ru-RU" dirty="0"/>
          </a:p>
        </p:txBody>
      </p:sp>
      <p:pic>
        <p:nvPicPr>
          <p:cNvPr id="6" name="Picture 5" descr="https://sun9-75.userapi.com/impg/j0128Uz_W1xrjmrBIrSjJlsqPZmvLfsKzmS5xg/3z_hzhJipPU.jpg?size=540x1080&amp;quality=95&amp;sign=867d3fdb3c06acb48b3d4cdd3c8c9e0a&amp;type=album">
            <a:extLst>
              <a:ext uri="{FF2B5EF4-FFF2-40B4-BE49-F238E27FC236}">
                <a16:creationId xmlns:a16="http://schemas.microsoft.com/office/drawing/2014/main" xmlns="" id="{CAE0ECD9-FB4F-A1C9-ECA7-5F71F11A5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9425" y="819051"/>
            <a:ext cx="2621084" cy="472280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850C3A71-66D3-1301-5870-25011E43A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872" y="156223"/>
            <a:ext cx="9071280" cy="1250280"/>
          </a:xfrm>
        </p:spPr>
        <p:txBody>
          <a:bodyPr/>
          <a:lstStyle/>
          <a:p>
            <a:r>
              <a:rPr lang="ru-RU" sz="3200" b="1" dirty="0">
                <a:latin typeface="+mn-lt"/>
                <a:ea typeface="MS Gothic" pitchFamily="49" charset="-128"/>
              </a:rPr>
              <a:t>Роль проекта в обеспечении </a:t>
            </a:r>
            <a:br>
              <a:rPr lang="ru-RU" sz="3200" b="1" dirty="0">
                <a:latin typeface="+mn-lt"/>
                <a:ea typeface="MS Gothic" pitchFamily="49" charset="-128"/>
              </a:rPr>
            </a:br>
            <a:r>
              <a:rPr lang="ru-RU" sz="3200" b="1" dirty="0">
                <a:latin typeface="+mn-lt"/>
                <a:ea typeface="MS Gothic" pitchFamily="49" charset="-128"/>
              </a:rPr>
              <a:t>технологического суверенитета страны</a:t>
            </a:r>
            <a:endParaRPr lang="ru-RU" sz="3200" b="1" dirty="0">
              <a:latin typeface="+mn-lt"/>
            </a:endParaRPr>
          </a:p>
        </p:txBody>
      </p:sp>
      <p:graphicFrame>
        <p:nvGraphicFramePr>
          <p:cNvPr id="8" name="Таблица 4">
            <a:extLst>
              <a:ext uri="{FF2B5EF4-FFF2-40B4-BE49-F238E27FC236}">
                <a16:creationId xmlns:a16="http://schemas.microsoft.com/office/drawing/2014/main" xmlns="" id="{B57C0613-E203-1C94-1626-2AF172FBDD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846939"/>
              </p:ext>
            </p:extLst>
          </p:nvPr>
        </p:nvGraphicFramePr>
        <p:xfrm>
          <a:off x="431128" y="1683147"/>
          <a:ext cx="9217024" cy="32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xmlns="" val="730411024"/>
                    </a:ext>
                  </a:extLst>
                </a:gridCol>
                <a:gridCol w="6480968">
                  <a:extLst>
                    <a:ext uri="{9D8B030D-6E8A-4147-A177-3AD203B41FA5}">
                      <a16:colId xmlns:a16="http://schemas.microsoft.com/office/drawing/2014/main" xmlns="" val="1353847585"/>
                    </a:ext>
                  </a:extLst>
                </a:gridCol>
              </a:tblGrid>
              <a:tr h="570344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Инновационность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dirty="0"/>
                        <a:t>Регион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Не использует            </a:t>
                      </a:r>
                    </a:p>
                    <a:p>
                      <a:pPr algn="l"/>
                      <a:r>
                        <a:rPr lang="ru-RU" dirty="0"/>
                        <a:t>                  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09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4049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B341A885-4230-B666-D78A-B002204A3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98971"/>
            <a:ext cx="9071280" cy="792088"/>
          </a:xfrm>
        </p:spPr>
        <p:txBody>
          <a:bodyPr/>
          <a:lstStyle/>
          <a:p>
            <a:r>
              <a:rPr lang="ru-RU" altLang="ru-RU" sz="4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Результаты опроса </a:t>
            </a:r>
            <a:endParaRPr lang="ru-RU" sz="4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1FB4C57-3FDE-8C4D-D119-6A48EF8508B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776" y="904875"/>
            <a:ext cx="4156075" cy="1930400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BE753B7-01D8-CB58-C5C1-3414B8ED5CA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8823" y="891059"/>
            <a:ext cx="4156075" cy="1930400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</p:pic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xmlns="" id="{140C8734-AFF6-8180-F205-3AD634246C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8877681"/>
              </p:ext>
            </p:extLst>
          </p:nvPr>
        </p:nvGraphicFramePr>
        <p:xfrm>
          <a:off x="2293813" y="2839572"/>
          <a:ext cx="4572000" cy="2765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3645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87784" y="-70762"/>
            <a:ext cx="6120680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Портрет потребителя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pic>
        <p:nvPicPr>
          <p:cNvPr id="2" name="Picture 11">
            <a:extLst>
              <a:ext uri="{FF2B5EF4-FFF2-40B4-BE49-F238E27FC236}">
                <a16:creationId xmlns:a16="http://schemas.microsoft.com/office/drawing/2014/main" xmlns="" id="{1596943B-74AC-C30A-2CFB-5C5FDEE29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15" y="787386"/>
            <a:ext cx="1616075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1217B550-2D8F-4FB2-B808-01827A0555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069" y="774666"/>
            <a:ext cx="2736850" cy="2032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Маша Петрова</a:t>
            </a:r>
            <a:endParaRPr lang="ru-RU" alt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 17 лет</a:t>
            </a:r>
            <a:endParaRPr lang="ru-RU" alt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alt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г.ижевск</a:t>
            </a:r>
            <a:endParaRPr lang="ru-RU" alt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ученица 11 класса</a:t>
            </a:r>
            <a:endParaRPr lang="ru-RU" alt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нужно сдать экзамен по английскому языку</a:t>
            </a:r>
            <a:endParaRPr lang="ru-RU" alt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финансовая доступность = 5000 р </a:t>
            </a:r>
            <a:endParaRPr lang="ru-RU" alt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20">
            <a:extLst>
              <a:ext uri="{FF2B5EF4-FFF2-40B4-BE49-F238E27FC236}">
                <a16:creationId xmlns:a16="http://schemas.microsoft.com/office/drawing/2014/main" xmlns="" id="{E8414F2C-82D7-62C9-36F9-B4BCEF3FA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85" t="61192" r="4492" b="10829"/>
          <a:stretch>
            <a:fillRect/>
          </a:stretch>
        </p:blipFill>
        <p:spPr bwMode="auto">
          <a:xfrm>
            <a:off x="5330744" y="764846"/>
            <a:ext cx="1687512" cy="162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21">
            <a:extLst>
              <a:ext uri="{FF2B5EF4-FFF2-40B4-BE49-F238E27FC236}">
                <a16:creationId xmlns:a16="http://schemas.microsoft.com/office/drawing/2014/main" xmlns="" id="{7450A9F7-F862-F58E-6A11-7691607F6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8507" y="1098550"/>
            <a:ext cx="2376487" cy="33226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Наталья Кузнецова</a:t>
            </a:r>
            <a:endParaRPr lang="ru-RU" alt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- 26 лет</a:t>
            </a:r>
            <a:endParaRPr lang="ru-RU" alt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не замужем</a:t>
            </a:r>
            <a:endParaRPr lang="ru-RU" alt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alt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г.Ижевск</a:t>
            </a:r>
            <a:endParaRPr lang="ru-RU" alt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директор фирмы</a:t>
            </a:r>
            <a:endParaRPr lang="ru-RU" alt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часто ездит в деловые поездки в разные страны. Знание нескольких языков, поможет свободно разговаривать и решить проблемы со своими партнерами, а также повлияет на карьеру.</a:t>
            </a:r>
            <a:endParaRPr lang="ru-RU" alt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alt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</a:t>
            </a:r>
            <a:r>
              <a:rPr lang="ru-RU" alt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Зар.плата</a:t>
            </a:r>
            <a:r>
              <a:rPr lang="ru-RU" alt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38 000 р</a:t>
            </a:r>
            <a:endParaRPr lang="ru-RU" alt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7B754CF1-CDA4-8CB5-7C96-0F04AED5CB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761" y="2877598"/>
            <a:ext cx="1621677" cy="1621677"/>
          </a:xfrm>
          <a:prstGeom prst="rect">
            <a:avLst/>
          </a:prstGeom>
        </p:spPr>
      </p:pic>
      <p:sp>
        <p:nvSpPr>
          <p:cNvPr id="21" name="Прямоугольник 19">
            <a:extLst>
              <a:ext uri="{FF2B5EF4-FFF2-40B4-BE49-F238E27FC236}">
                <a16:creationId xmlns:a16="http://schemas.microsoft.com/office/drawing/2014/main" xmlns="" id="{A5835862-ED00-0ADE-747F-C34EF5719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6758" y="2858306"/>
            <a:ext cx="4536395" cy="276998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Максим Иванов</a:t>
            </a:r>
            <a:endParaRPr lang="ru-RU" alt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- 24 года</a:t>
            </a:r>
            <a:endParaRPr lang="ru-RU" alt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не женат</a:t>
            </a:r>
            <a:endParaRPr lang="ru-RU" alt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</a:t>
            </a:r>
            <a:r>
              <a:rPr lang="ru-RU" alt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г.Ижевск</a:t>
            </a:r>
            <a:endParaRPr lang="ru-RU" alt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помощник директора крупной фирмы</a:t>
            </a:r>
            <a:endParaRPr lang="ru-RU" alt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часто ездит в деловые поездки (к поставщикам или партнерам) за границу со своим начальством. А знание английского у него плохое, поэтому возникаю проблемы с коммуникацией в другой стране.</a:t>
            </a:r>
            <a:endParaRPr lang="ru-RU" alt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alt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Зар. плата 35 000 р</a:t>
            </a:r>
            <a:endParaRPr lang="ru-RU" alt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EA698241-EDF2-1B99-5C6D-C2ED081D2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600875"/>
          </a:xfrm>
        </p:spPr>
        <p:txBody>
          <a:bodyPr/>
          <a:lstStyle/>
          <a:p>
            <a:r>
              <a:rPr lang="ru-RU" sz="3200" dirty="0"/>
              <a:t>Потенциальный объём рынка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A71F03C-8ACF-1A73-DBE0-C5601A423D71}"/>
              </a:ext>
            </a:extLst>
          </p:cNvPr>
          <p:cNvSpPr txBox="1"/>
          <p:nvPr/>
        </p:nvSpPr>
        <p:spPr>
          <a:xfrm>
            <a:off x="647824" y="717024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2000" b="1" dirty="0">
                <a:effectLst/>
                <a:latin typeface="+mj-lt"/>
              </a:rPr>
              <a:t>PAM</a:t>
            </a:r>
          </a:p>
          <a:p>
            <a:pPr algn="l"/>
            <a:r>
              <a:rPr lang="ru-RU" sz="2000" dirty="0">
                <a:latin typeface="+mj-lt"/>
              </a:rPr>
              <a:t>Граждане России, которые подходят или частично подходят под критерии потенциальных потребителей (портрет потребителя</a:t>
            </a:r>
            <a:r>
              <a:rPr lang="ru-RU" sz="2000" dirty="0" smtClean="0">
                <a:latin typeface="+mj-lt"/>
              </a:rPr>
              <a:t>) – более 1500</a:t>
            </a:r>
            <a:endParaRPr lang="ru-RU" sz="2000" dirty="0">
              <a:effectLst/>
              <a:latin typeface="+mj-lt"/>
            </a:endParaRPr>
          </a:p>
          <a:p>
            <a:pPr algn="l"/>
            <a:r>
              <a:rPr lang="ru-RU" sz="2000" b="1" dirty="0">
                <a:effectLst/>
                <a:latin typeface="+mj-lt"/>
              </a:rPr>
              <a:t>TAM </a:t>
            </a:r>
            <a:endParaRPr lang="ru-RU" sz="2000" b="1" dirty="0">
              <a:latin typeface="+mj-lt"/>
            </a:endParaRPr>
          </a:p>
          <a:p>
            <a:pPr algn="l"/>
            <a:r>
              <a:rPr lang="ru-RU" sz="2000" dirty="0">
                <a:effectLst/>
                <a:latin typeface="+mj-lt"/>
              </a:rPr>
              <a:t>Люди подходящие под портрет потенциального покупателя</a:t>
            </a:r>
            <a:r>
              <a:rPr lang="ru-RU" sz="2000" dirty="0">
                <a:latin typeface="+mj-lt"/>
              </a:rPr>
              <a:t>, но не имеющие средств для приобретения услуги или сомневающиеся в целесообразности покупки наших </a:t>
            </a:r>
            <a:r>
              <a:rPr lang="ru-RU" sz="2000" dirty="0" smtClean="0">
                <a:latin typeface="+mj-lt"/>
              </a:rPr>
              <a:t>курсов. – более 2500</a:t>
            </a:r>
            <a:endParaRPr lang="ru-RU" sz="2000" dirty="0">
              <a:effectLst/>
              <a:latin typeface="+mj-lt"/>
            </a:endParaRPr>
          </a:p>
          <a:p>
            <a:pPr algn="l"/>
            <a:r>
              <a:rPr lang="ru-RU" sz="2000" b="1" dirty="0">
                <a:effectLst/>
                <a:latin typeface="+mj-lt"/>
              </a:rPr>
              <a:t>SAM</a:t>
            </a:r>
          </a:p>
          <a:p>
            <a:pPr algn="l"/>
            <a:r>
              <a:rPr lang="ru-RU" sz="2000" dirty="0">
                <a:latin typeface="+mj-lt"/>
              </a:rPr>
              <a:t>Клиенты </a:t>
            </a:r>
            <a:r>
              <a:rPr lang="ru-RU" sz="2000" dirty="0" smtClean="0">
                <a:latin typeface="+mj-lt"/>
              </a:rPr>
              <a:t>конкурентов – более 2000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442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7300E1-3D8E-E690-A67A-FB2F62F3C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672" y="98971"/>
            <a:ext cx="9071280" cy="649405"/>
          </a:xfrm>
        </p:spPr>
        <p:txBody>
          <a:bodyPr/>
          <a:lstStyle/>
          <a:p>
            <a:r>
              <a:rPr lang="ru-RU" sz="4000" dirty="0"/>
              <a:t>Анализ конкурентов 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65208EBA-10DA-E76D-AD66-88DC5D545A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680025"/>
              </p:ext>
            </p:extLst>
          </p:nvPr>
        </p:nvGraphicFramePr>
        <p:xfrm>
          <a:off x="647824" y="891059"/>
          <a:ext cx="9217024" cy="4579565"/>
        </p:xfrm>
        <a:graphic>
          <a:graphicData uri="http://schemas.openxmlformats.org/drawingml/2006/table">
            <a:tbl>
              <a:tblPr firstRow="1" firstCol="1" bandRow="1"/>
              <a:tblGrid>
                <a:gridCol w="1618625">
                  <a:extLst>
                    <a:ext uri="{9D8B030D-6E8A-4147-A177-3AD203B41FA5}">
                      <a16:colId xmlns:a16="http://schemas.microsoft.com/office/drawing/2014/main" xmlns="" val="1840148668"/>
                    </a:ext>
                  </a:extLst>
                </a:gridCol>
                <a:gridCol w="2649292">
                  <a:extLst>
                    <a:ext uri="{9D8B030D-6E8A-4147-A177-3AD203B41FA5}">
                      <a16:colId xmlns:a16="http://schemas.microsoft.com/office/drawing/2014/main" xmlns="" val="642209542"/>
                    </a:ext>
                  </a:extLst>
                </a:gridCol>
                <a:gridCol w="2502049">
                  <a:extLst>
                    <a:ext uri="{9D8B030D-6E8A-4147-A177-3AD203B41FA5}">
                      <a16:colId xmlns:a16="http://schemas.microsoft.com/office/drawing/2014/main" xmlns="" val="1220438219"/>
                    </a:ext>
                  </a:extLst>
                </a:gridCol>
                <a:gridCol w="2447058">
                  <a:extLst>
                    <a:ext uri="{9D8B030D-6E8A-4147-A177-3AD203B41FA5}">
                      <a16:colId xmlns:a16="http://schemas.microsoft.com/office/drawing/2014/main" xmlns="" val="3087619174"/>
                    </a:ext>
                  </a:extLst>
                </a:gridCol>
              </a:tblGrid>
              <a:tr h="22521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</a:pPr>
                      <a:r>
                        <a:rPr lang="ru-RU" sz="105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ru-RU" sz="105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English Club </a:t>
                      </a:r>
                      <a:endParaRPr lang="ru-RU" sz="105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</a:pPr>
                      <a:r>
                        <a:rPr lang="ru-RU" sz="105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Language Centre</a:t>
                      </a:r>
                      <a:endParaRPr lang="ru-RU" sz="105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Санта- </a:t>
                      </a:r>
                      <a:r>
                        <a:rPr lang="ru-RU" sz="105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Лингва</a:t>
                      </a:r>
                      <a:endParaRPr lang="ru-RU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98953828"/>
                  </a:ext>
                </a:extLst>
              </a:tr>
              <a:tr h="948656"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Каким языкам обучают.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Английский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Английский, Немецкий, Итальянский,  Испанский,  Корейский,  Французский и еще 8 др.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Английский, Немецкий, Китайский, Испанский 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31499122"/>
                  </a:ext>
                </a:extLst>
              </a:tr>
              <a:tr h="214476"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Цена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800 рублей (за 1 занятие)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2800 рублей.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2900 рублей.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09394682"/>
                  </a:ext>
                </a:extLst>
              </a:tr>
              <a:tr h="1770824"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Как проходят занятия (сколько человек в группе, есть ли индивидуальные занятия и т.д.).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Для дошкольников, школьников, взрослых, группы по 7-8 человек.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l">
                        <a:lnSpc>
                          <a:spcPct val="150000"/>
                        </a:lnSpc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Есть индивидуальное обучение.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Взрослое, школьное, дошкольное отделение, группы от 7-8 человек.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l">
                        <a:lnSpc>
                          <a:spcPct val="150000"/>
                        </a:lnSpc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Есть индивидуальное обучение. А так же корпоративное обучение и подготовка к экзаменам.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Курсы для взрослых, школьников и дошкольников, группы до 8 человек. 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Есть индивидуальное обучение. А так же корпоративное обучение и подготовка к сдаче экзаменов, 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IELTS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TOEFL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80143661"/>
                  </a:ext>
                </a:extLst>
              </a:tr>
              <a:tr h="1162855"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Время работы.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Понедельник – суббота: 10:00 – 20:00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l">
                        <a:lnSpc>
                          <a:spcPct val="150000"/>
                        </a:lnSpc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Воскресенье – выходной 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Понедельник- пятница: 09::00 – 21:00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l">
                        <a:lnSpc>
                          <a:spcPct val="150000"/>
                        </a:lnSpc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Суббота: 09:00-19:00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l">
                        <a:lnSpc>
                          <a:spcPct val="150000"/>
                        </a:lnSpc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Воскресенье: выходной.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Понедельник – пятница: 9:00 – 18:00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Суббота, воскресенье - выходной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43334120"/>
                  </a:ext>
                </a:extLst>
              </a:tr>
              <a:tr h="21447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Адрес.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</a:pPr>
                      <a:r>
                        <a:rPr lang="ru-RU" sz="1000" dirty="0">
                          <a:solidFill>
                            <a:srgbClr val="22222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улица Холмогорова, 17 а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rgbClr val="22222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улица Пушкинская, 198.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улица Молодежная, 34</a:t>
                      </a:r>
                    </a:p>
                  </a:txBody>
                  <a:tcPr marL="5718" marR="5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37422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659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CD8FFDBE-2B49-731A-2872-48157834A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672" y="242987"/>
            <a:ext cx="9071280" cy="864096"/>
          </a:xfrm>
        </p:spPr>
        <p:txBody>
          <a:bodyPr/>
          <a:lstStyle/>
          <a:p>
            <a:r>
              <a:rPr lang="ru-RU" sz="2800" b="1" dirty="0"/>
              <a:t>Бизнес-план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93FE720E-A99F-B3E8-4854-E7F71F2835FD}"/>
              </a:ext>
            </a:extLst>
          </p:cNvPr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6" name="Содержимое 2">
            <a:extLst>
              <a:ext uri="{FF2B5EF4-FFF2-40B4-BE49-F238E27FC236}">
                <a16:creationId xmlns:a16="http://schemas.microsoft.com/office/drawing/2014/main" xmlns="" id="{B39C88E7-A108-92C2-240F-0841666B05B1}"/>
              </a:ext>
            </a:extLst>
          </p:cNvPr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7" name="Таблица 5">
            <a:extLst>
              <a:ext uri="{FF2B5EF4-FFF2-40B4-BE49-F238E27FC236}">
                <a16:creationId xmlns:a16="http://schemas.microsoft.com/office/drawing/2014/main" xmlns="" id="{F0C0E88F-ED09-A3B4-F108-11D394F1F9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720008"/>
              </p:ext>
            </p:extLst>
          </p:nvPr>
        </p:nvGraphicFramePr>
        <p:xfrm>
          <a:off x="0" y="914096"/>
          <a:ext cx="10027618" cy="4491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5524">
                  <a:extLst>
                    <a:ext uri="{9D8B030D-6E8A-4147-A177-3AD203B41FA5}">
                      <a16:colId xmlns:a16="http://schemas.microsoft.com/office/drawing/2014/main" xmlns="" val="3097334492"/>
                    </a:ext>
                  </a:extLst>
                </a:gridCol>
                <a:gridCol w="2005524">
                  <a:extLst>
                    <a:ext uri="{9D8B030D-6E8A-4147-A177-3AD203B41FA5}">
                      <a16:colId xmlns:a16="http://schemas.microsoft.com/office/drawing/2014/main" xmlns="" val="3769357198"/>
                    </a:ext>
                  </a:extLst>
                </a:gridCol>
                <a:gridCol w="1002761">
                  <a:extLst>
                    <a:ext uri="{9D8B030D-6E8A-4147-A177-3AD203B41FA5}">
                      <a16:colId xmlns:a16="http://schemas.microsoft.com/office/drawing/2014/main" xmlns="" val="1945545293"/>
                    </a:ext>
                  </a:extLst>
                </a:gridCol>
                <a:gridCol w="1002761">
                  <a:extLst>
                    <a:ext uri="{9D8B030D-6E8A-4147-A177-3AD203B41FA5}">
                      <a16:colId xmlns:a16="http://schemas.microsoft.com/office/drawing/2014/main" xmlns="" val="3019544685"/>
                    </a:ext>
                  </a:extLst>
                </a:gridCol>
                <a:gridCol w="2005524">
                  <a:extLst>
                    <a:ext uri="{9D8B030D-6E8A-4147-A177-3AD203B41FA5}">
                      <a16:colId xmlns:a16="http://schemas.microsoft.com/office/drawing/2014/main" xmlns="" val="225402816"/>
                    </a:ext>
                  </a:extLst>
                </a:gridCol>
                <a:gridCol w="2005524">
                  <a:extLst>
                    <a:ext uri="{9D8B030D-6E8A-4147-A177-3AD203B41FA5}">
                      <a16:colId xmlns:a16="http://schemas.microsoft.com/office/drawing/2014/main" xmlns="" val="3569390149"/>
                    </a:ext>
                  </a:extLst>
                </a:gridCol>
              </a:tblGrid>
              <a:tr h="1497193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2279285"/>
                  </a:ext>
                </a:extLst>
              </a:tr>
              <a:tr h="149719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55141242"/>
                  </a:ext>
                </a:extLst>
              </a:tr>
              <a:tr h="1497193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1692655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2B083AE-328D-DFD4-FF4F-AE9D76DA1C86}"/>
              </a:ext>
            </a:extLst>
          </p:cNvPr>
          <p:cNvSpPr txBox="1"/>
          <p:nvPr/>
        </p:nvSpPr>
        <p:spPr>
          <a:xfrm>
            <a:off x="8019369" y="1225651"/>
            <a:ext cx="1871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Нишевой рынок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(рынок образования)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01188F7-84FA-77EA-2D98-45B3BD7DBFAD}"/>
              </a:ext>
            </a:extLst>
          </p:cNvPr>
          <p:cNvSpPr txBox="1"/>
          <p:nvPr/>
        </p:nvSpPr>
        <p:spPr>
          <a:xfrm>
            <a:off x="4068203" y="1488520"/>
            <a:ext cx="19442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Актуальность и востребованность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Доступность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Высоко-коммуникабельные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связи с клиентами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Возможность живой практики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DBBF6A6-A665-8860-64A8-80DE3699D138}"/>
              </a:ext>
            </a:extLst>
          </p:cNvPr>
          <p:cNvSpPr txBox="1"/>
          <p:nvPr/>
        </p:nvSpPr>
        <p:spPr>
          <a:xfrm>
            <a:off x="6065430" y="2692539"/>
            <a:ext cx="187196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Прямой канал сбыта, через интернет платформу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A20CF3C-B628-89AA-74B6-FD5B390DBDD9}"/>
              </a:ext>
            </a:extLst>
          </p:cNvPr>
          <p:cNvSpPr txBox="1"/>
          <p:nvPr/>
        </p:nvSpPr>
        <p:spPr>
          <a:xfrm>
            <a:off x="6119371" y="1382542"/>
            <a:ext cx="197891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Автоматизированное предоставление услуг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Личная связь преподавателя и студента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2D4A296-01A0-3593-1631-664773710DDB}"/>
              </a:ext>
            </a:extLst>
          </p:cNvPr>
          <p:cNvSpPr txBox="1"/>
          <p:nvPr/>
        </p:nvSpPr>
        <p:spPr>
          <a:xfrm>
            <a:off x="5015701" y="4325675"/>
            <a:ext cx="4273084" cy="1077218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Ежемесячная продажа абонементов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Одноразовые занятия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Благодарности от клиентов 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22E5A5C-E8FF-88FE-E550-22D1AD19FAD2}"/>
              </a:ext>
            </a:extLst>
          </p:cNvPr>
          <p:cNvSpPr txBox="1"/>
          <p:nvPr/>
        </p:nvSpPr>
        <p:spPr>
          <a:xfrm>
            <a:off x="2155657" y="2795440"/>
            <a:ext cx="187196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Интеллектуальные возможности преподавателей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Интернет ресурсы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F49C4C3B-FAEB-A277-B895-E1384B7DEA7B}"/>
              </a:ext>
            </a:extLst>
          </p:cNvPr>
          <p:cNvSpPr txBox="1"/>
          <p:nvPr/>
        </p:nvSpPr>
        <p:spPr>
          <a:xfrm>
            <a:off x="2089291" y="1596723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Обучение иностранным языкам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8869D82-CD1A-8D6E-6196-84177E0E454D}"/>
              </a:ext>
            </a:extLst>
          </p:cNvPr>
          <p:cNvSpPr txBox="1"/>
          <p:nvPr/>
        </p:nvSpPr>
        <p:spPr>
          <a:xfrm>
            <a:off x="53007" y="1526726"/>
            <a:ext cx="187196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Преподаватели иностранных языков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Соцсети, в которых будет размещаться реклама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6D75A16-2906-811C-CD9E-DD6E21E242A2}"/>
              </a:ext>
            </a:extLst>
          </p:cNvPr>
          <p:cNvSpPr txBox="1"/>
          <p:nvPr/>
        </p:nvSpPr>
        <p:spPr>
          <a:xfrm>
            <a:off x="89506" y="4269905"/>
            <a:ext cx="5040314" cy="1938992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Фиксированные (постоянные) издержки: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Оплата домена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Оплата онлайн платформы 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Переменные издержки: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ЗП  сотрудников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Электроэнергия и расходы по сайту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Реклама 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004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79999"/>
            <a:ext cx="8099640" cy="391551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87784" y="130355"/>
            <a:ext cx="7704856" cy="792088"/>
          </a:xfrm>
        </p:spPr>
        <p:txBody>
          <a:bodyPr/>
          <a:lstStyle/>
          <a:p>
            <a:r>
              <a:rPr lang="ru-RU" sz="4400" b="1" dirty="0">
                <a:ea typeface="MS Gothic" pitchFamily="49" charset="-128"/>
              </a:rPr>
              <a:t>Процесс оказания услуги</a:t>
            </a:r>
            <a:endParaRPr sz="4400" b="1" dirty="0">
              <a:ea typeface="MS Gothic" pitchFamily="49" charset="-128"/>
            </a:endParaRP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xmlns="" id="{A53E59A1-47C8-C393-A3E5-7C5A617836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0122161"/>
              </p:ext>
            </p:extLst>
          </p:nvPr>
        </p:nvGraphicFramePr>
        <p:xfrm>
          <a:off x="1367904" y="1197606"/>
          <a:ext cx="6984776" cy="3680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12320" y="225818"/>
            <a:ext cx="4885175" cy="945092"/>
          </a:xfrm>
        </p:spPr>
        <p:txBody>
          <a:bodyPr/>
          <a:lstStyle/>
          <a:p>
            <a:r>
              <a:rPr lang="ru-RU" sz="4400" b="1" dirty="0">
                <a:ea typeface="MS Gothic" pitchFamily="49" charset="-128"/>
              </a:rPr>
              <a:t>Цель проекта</a:t>
            </a:r>
            <a:endParaRPr sz="4400" b="1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55FD8F2-07C3-F2EF-7E1F-593879F5D016}"/>
              </a:ext>
            </a:extLst>
          </p:cNvPr>
          <p:cNvSpPr txBox="1"/>
          <p:nvPr/>
        </p:nvSpPr>
        <p:spPr>
          <a:xfrm>
            <a:off x="1995881" y="1395115"/>
            <a:ext cx="626787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ru-RU" altLang="ru-RU" sz="32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Открыть онлайн-курсы по обучению иностранному языку к январю 2025 года, увеличивать количество клиентов ежемесячно на 10% и начать получать прибыль к сентябрю 2025 года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15776" y="108607"/>
            <a:ext cx="7272808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Стартовые инвестиции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2" name="Содержимое 5">
            <a:extLst>
              <a:ext uri="{FF2B5EF4-FFF2-40B4-BE49-F238E27FC236}">
                <a16:creationId xmlns:a16="http://schemas.microsoft.com/office/drawing/2014/main" xmlns="" id="{E1CF07D9-4FA7-84B2-E9A5-1EAD186A5A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8874560"/>
              </p:ext>
            </p:extLst>
          </p:nvPr>
        </p:nvGraphicFramePr>
        <p:xfrm>
          <a:off x="71760" y="933255"/>
          <a:ext cx="9937104" cy="4654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3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00587">
                <a:tc>
                  <a:txBody>
                    <a:bodyPr/>
                    <a:lstStyle/>
                    <a:p>
                      <a:r>
                        <a:rPr lang="ru-RU" sz="2800" dirty="0"/>
                        <a:t>Наименование 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Сумма, руб.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Источник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0682">
                <a:tc>
                  <a:txBody>
                    <a:bodyPr/>
                    <a:lstStyle/>
                    <a:p>
                      <a:r>
                        <a:rPr lang="ru-RU" sz="2800" dirty="0"/>
                        <a:t>Сайт 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200000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Собственные средства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71823">
                <a:tc>
                  <a:txBody>
                    <a:bodyPr/>
                    <a:lstStyle/>
                    <a:p>
                      <a:r>
                        <a:rPr lang="ru-RU" sz="2800" dirty="0"/>
                        <a:t>Оборудование </a:t>
                      </a:r>
                    </a:p>
                    <a:p>
                      <a:r>
                        <a:rPr lang="ru-RU" sz="2800" dirty="0"/>
                        <a:t>для сотрудников 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100000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Собственные средства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71965">
                <a:tc>
                  <a:txBody>
                    <a:bodyPr/>
                    <a:lstStyle/>
                    <a:p>
                      <a:r>
                        <a:rPr lang="ru-RU" sz="2800" dirty="0"/>
                        <a:t>Домен</a:t>
                      </a:r>
                    </a:p>
                  </a:txBody>
                  <a:tcPr marT="45715" marB="45715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119</a:t>
                      </a:r>
                    </a:p>
                  </a:txBody>
                  <a:tcPr marT="45715" marB="45715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Собственные средства</a:t>
                      </a:r>
                    </a:p>
                    <a:p>
                      <a:endParaRPr lang="ru-RU" sz="2800" dirty="0"/>
                    </a:p>
                  </a:txBody>
                  <a:tcPr marT="45715" marB="45715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92970">
                <a:tc>
                  <a:txBody>
                    <a:bodyPr/>
                    <a:lstStyle/>
                    <a:p>
                      <a:r>
                        <a:rPr lang="ru-RU" sz="2800" b="1" dirty="0"/>
                        <a:t>ИТОГО </a:t>
                      </a:r>
                    </a:p>
                  </a:txBody>
                  <a:tcPr marT="45715" marB="4571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300119</a:t>
                      </a:r>
                    </a:p>
                  </a:txBody>
                  <a:tcPr marT="45715" marB="4571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 marT="45715" marB="4571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D3C31F41-7238-F52C-AC43-E2271B374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latin typeface="+mn-lt"/>
              </a:rPr>
              <a:t>Организационный план </a:t>
            </a:r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xmlns="" id="{DC48BB14-1950-D1C8-8BBB-39213B4E799E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504000" y="1179091"/>
            <a:ext cx="9072000" cy="4228197"/>
          </a:xfrm>
        </p:spPr>
        <p:txBody>
          <a:bodyPr/>
          <a:lstStyle/>
          <a:p>
            <a:pPr algn="l">
              <a:buFont typeface="Times New Roman" pitchFamily="18" charset="0"/>
              <a:buNone/>
            </a:pPr>
            <a:r>
              <a:rPr lang="ru-RU" sz="2800" dirty="0">
                <a:ea typeface="MS Gothic" pitchFamily="49" charset="-128"/>
              </a:rPr>
              <a:t>Выбранная организационно-правовая форма - общество с ограниченной ответственностью </a:t>
            </a:r>
          </a:p>
          <a:p>
            <a:pPr algn="l">
              <a:buFont typeface="Times New Roman" pitchFamily="18" charset="0"/>
              <a:buNone/>
            </a:pPr>
            <a:endParaRPr lang="ru-RU" sz="2800" dirty="0">
              <a:ea typeface="MS Gothic" pitchFamily="49" charset="-128"/>
            </a:endParaRPr>
          </a:p>
          <a:p>
            <a:pPr algn="l"/>
            <a:r>
              <a:rPr lang="ru-RU" sz="2800" dirty="0">
                <a:ea typeface="MS Gothic" pitchFamily="49" charset="-128"/>
              </a:rPr>
              <a:t>Выбранная система налогообложения </a:t>
            </a:r>
            <a:r>
              <a:rPr lang="ru-RU" altLang="ru-RU" sz="2800" dirty="0">
                <a:ea typeface="MS Gothic" panose="020B0609070205080204" pitchFamily="49" charset="-128"/>
              </a:rPr>
              <a:t>– УСН (доход минус расход), так как оборот нашей компании не превышает 100 миллионов рублей в год</a:t>
            </a:r>
          </a:p>
          <a:p>
            <a:endParaRPr lang="ru-RU" sz="1800" dirty="0">
              <a:ea typeface="MS Gothic" pitchFamily="49" charset="-128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5410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719832" y="-261069"/>
            <a:ext cx="7632848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Финансовый план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2" name="Содержимое 3">
            <a:extLst>
              <a:ext uri="{FF2B5EF4-FFF2-40B4-BE49-F238E27FC236}">
                <a16:creationId xmlns:a16="http://schemas.microsoft.com/office/drawing/2014/main" xmlns="" id="{BE2B7DDF-ABD5-AB91-DA4E-16FCDF4674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1616833"/>
              </p:ext>
            </p:extLst>
          </p:nvPr>
        </p:nvGraphicFramePr>
        <p:xfrm>
          <a:off x="1" y="-119471"/>
          <a:ext cx="10080624" cy="5760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7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09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0560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412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7344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7344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3008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0232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956318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252654">
                <a:tc gridSpan="2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БЮДЖЕТ</a:t>
                      </a:r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Ед. </a:t>
                      </a:r>
                      <a:r>
                        <a:rPr lang="ru-RU" sz="1400" dirty="0" err="1"/>
                        <a:t>изм</a:t>
                      </a:r>
                      <a:endParaRPr lang="ru-RU" sz="1400" dirty="0"/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фев</a:t>
                      </a:r>
                      <a:endParaRPr lang="ru-RU" sz="1400" dirty="0"/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сент</a:t>
                      </a:r>
                      <a:endParaRPr lang="ru-RU" sz="1400" dirty="0"/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янв</a:t>
                      </a:r>
                      <a:endParaRPr lang="ru-RU" sz="1400" dirty="0"/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ИТОГО</a:t>
                      </a:r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 marL="91441" marR="91441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2654">
                <a:tc gridSpan="9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БЮДЖЕТ ОПЕРАЦИОННОЙ</a:t>
                      </a:r>
                      <a:r>
                        <a:rPr lang="ru-RU" sz="1400" baseline="0" dirty="0"/>
                        <a:t> ДЕЯТЕЛЬНОСТИ</a:t>
                      </a:r>
                      <a:endParaRPr lang="ru-RU" sz="1400" dirty="0"/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91441" marR="91441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9520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r>
                        <a:rPr lang="ru-RU" sz="1400" dirty="0"/>
                        <a:t>ДОХОДЫ ОТ ОПЕРАЦИОННОЙ</a:t>
                      </a:r>
                      <a:r>
                        <a:rPr lang="ru-RU" sz="1400" baseline="0" dirty="0"/>
                        <a:t> ДЕЯТЕЛЬНОСТИ</a:t>
                      </a:r>
                      <a:endParaRPr lang="ru-RU" sz="1400" dirty="0"/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r>
                        <a:rPr lang="ru-RU" sz="1800" dirty="0"/>
                        <a:t>ДОХОДЫ ОТ ОПЕРАЦИОННОЙ</a:t>
                      </a:r>
                      <a:r>
                        <a:rPr lang="ru-RU" sz="1800" baseline="0" dirty="0"/>
                        <a:t> ДЕЯТЕЛЬНОСТИ</a:t>
                      </a:r>
                      <a:endParaRPr lang="ru-RU" sz="18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ru-RU" sz="1400" b="0" dirty="0"/>
                        <a:t>РУБ.</a:t>
                      </a:r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122,019</a:t>
                      </a:r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243000</a:t>
                      </a:r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r>
                        <a:rPr lang="ru-RU" sz="1400" dirty="0"/>
                        <a:t>360000</a:t>
                      </a:r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2676000</a:t>
                      </a:r>
                    </a:p>
                  </a:txBody>
                  <a:tcPr marL="91447" marR="91447" marT="45713" marB="45713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9520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r>
                        <a:rPr lang="ru-RU" sz="1400" dirty="0"/>
                        <a:t>РАСХОДЫ НА ОПЕРАЦИОННУЮ ДЕЯТЕЛЬНОСТЬ</a:t>
                      </a:r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r>
                        <a:rPr lang="ru-RU" sz="1800" dirty="0"/>
                        <a:t>РАСХОДЫ НА ОПЕРАЦИОННУЮ ДЕЯТЕЛЬНОСТЬ</a:t>
                      </a: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ru-RU" sz="1400" b="0" dirty="0"/>
                        <a:t>РУБ.</a:t>
                      </a:r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122,019</a:t>
                      </a:r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147019</a:t>
                      </a:r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r>
                        <a:rPr lang="ru-RU" sz="1400" dirty="0"/>
                        <a:t>147 019</a:t>
                      </a:r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1 833 820</a:t>
                      </a:r>
                    </a:p>
                  </a:txBody>
                  <a:tcPr marL="6350" marR="6350" marT="6349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3187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r>
                        <a:rPr lang="ru-RU" sz="1400" b="1" dirty="0"/>
                        <a:t>Постоянные</a:t>
                      </a:r>
                      <a:r>
                        <a:rPr lang="ru-RU" sz="1400" b="1" baseline="0" dirty="0"/>
                        <a:t> расходы</a:t>
                      </a:r>
                      <a:endParaRPr lang="ru-RU" sz="1400" dirty="0"/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r>
                        <a:rPr lang="ru-RU" sz="2400" b="1" dirty="0"/>
                        <a:t>Постоянные</a:t>
                      </a:r>
                      <a:r>
                        <a:rPr lang="ru-RU" sz="2400" b="1" baseline="0" dirty="0"/>
                        <a:t> расходы</a:t>
                      </a:r>
                      <a:endParaRPr lang="ru-RU" sz="2400" b="1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endParaRPr lang="ru-RU" sz="1400" b="0"/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endParaRPr lang="ru-RU" sz="1400"/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1447" marR="91447" marT="45713" marB="45713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3187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r>
                        <a:rPr lang="ru-RU" sz="1400" dirty="0"/>
                        <a:t>Оплата онлайн платформы</a:t>
                      </a:r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r>
                        <a:rPr lang="ru-RU" sz="2400" dirty="0"/>
                        <a:t>Оплата онлайн платформы</a:t>
                      </a: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ru-RU" sz="1400" b="0" dirty="0"/>
                        <a:t>Руб.</a:t>
                      </a:r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1000</a:t>
                      </a:r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1000</a:t>
                      </a:r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r>
                        <a:rPr lang="ru-RU" sz="1400" dirty="0"/>
                        <a:t>1000</a:t>
                      </a:r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12000</a:t>
                      </a:r>
                    </a:p>
                  </a:txBody>
                  <a:tcPr marL="91447" marR="91447" marT="45713" marB="45713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3187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r>
                        <a:rPr lang="ru-RU" sz="1400" dirty="0"/>
                        <a:t>Оплата домена </a:t>
                      </a:r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r>
                        <a:rPr lang="ru-RU" sz="2400" b="1" dirty="0"/>
                        <a:t>Переменные расходы</a:t>
                      </a: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ru-RU" sz="1400" b="0" dirty="0"/>
                        <a:t>Руб.</a:t>
                      </a:r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119</a:t>
                      </a:r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119</a:t>
                      </a:r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r>
                        <a:rPr lang="ru-RU" sz="1400" dirty="0"/>
                        <a:t>119</a:t>
                      </a:r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1428</a:t>
                      </a:r>
                    </a:p>
                  </a:txBody>
                  <a:tcPr marL="91447" marR="91447" marT="45713" marB="45713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3187">
                <a:tc>
                  <a:txBody>
                    <a:bodyPr/>
                    <a:lstStyle/>
                    <a:p>
                      <a:endParaRPr lang="ru-RU" sz="1800" b="0" dirty="0"/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Переменные расходы </a:t>
                      </a:r>
                      <a:endParaRPr lang="ru-RU" sz="1400" b="1" dirty="0"/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r>
                        <a:rPr lang="ru-RU" sz="2400" b="0" dirty="0">
                          <a:solidFill>
                            <a:schemeClr val="tx1"/>
                          </a:solidFill>
                        </a:rPr>
                        <a:t>Материалы…</a:t>
                      </a: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ru-RU" sz="1400" b="0" dirty="0"/>
                        <a:t>Руб.</a:t>
                      </a:r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endParaRPr lang="ru-RU" sz="1400"/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1447" marR="91447" marT="45713" marB="45713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9520">
                <a:tc>
                  <a:txBody>
                    <a:bodyPr/>
                    <a:lstStyle/>
                    <a:p>
                      <a:endParaRPr lang="ru-RU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Налог</a:t>
                      </a:r>
                    </a:p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Страховые вычеты </a:t>
                      </a:r>
                      <a:endParaRPr lang="ru-RU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r>
                        <a:rPr lang="ru-RU" sz="2400" b="0" dirty="0">
                          <a:solidFill>
                            <a:schemeClr val="tx1"/>
                          </a:solidFill>
                        </a:rPr>
                        <a:t>Налог</a:t>
                      </a: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Руб.</a:t>
                      </a:r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За год </a:t>
                      </a:r>
                    </a:p>
                    <a:p>
                      <a:r>
                        <a:rPr lang="ru-RU" sz="1400" b="1" dirty="0"/>
                        <a:t>За год</a:t>
                      </a:r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За год</a:t>
                      </a:r>
                    </a:p>
                    <a:p>
                      <a:r>
                        <a:rPr lang="ru-RU" sz="1400" b="1" dirty="0"/>
                        <a:t>За год </a:t>
                      </a:r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r>
                        <a:rPr lang="ru-RU" sz="1400" b="1" dirty="0"/>
                        <a:t>За год</a:t>
                      </a:r>
                    </a:p>
                    <a:p>
                      <a:r>
                        <a:rPr lang="ru-RU" sz="1400" b="1" dirty="0"/>
                        <a:t>За год </a:t>
                      </a:r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126 327</a:t>
                      </a:r>
                    </a:p>
                    <a:p>
                      <a:r>
                        <a:rPr lang="ru-RU" sz="1400" b="1" dirty="0"/>
                        <a:t>244 592</a:t>
                      </a:r>
                    </a:p>
                  </a:txBody>
                  <a:tcPr marL="91447" marR="91447" marT="45713" marB="45713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3187"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r>
                        <a:rPr lang="ru-RU" sz="1400" b="0" dirty="0"/>
                        <a:t>Электроэнергия </a:t>
                      </a:r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ru-RU" sz="1400" b="0" dirty="0"/>
                        <a:t>Руб.</a:t>
                      </a:r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900</a:t>
                      </a:r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900</a:t>
                      </a:r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r>
                        <a:rPr lang="ru-RU" sz="1400" dirty="0"/>
                        <a:t>900</a:t>
                      </a:r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10800</a:t>
                      </a:r>
                    </a:p>
                  </a:txBody>
                  <a:tcPr marL="91447" marR="91447" marT="45713" marB="45713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29520"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r>
                        <a:rPr lang="ru-RU" sz="1400" b="0" dirty="0"/>
                        <a:t>ЗП сотрудников </a:t>
                      </a:r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r>
                        <a:rPr lang="ru-RU" sz="1800" b="1" dirty="0"/>
                        <a:t>ПРИБЫЛЬ </a:t>
                      </a: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/>
                        <a:t>Руб.</a:t>
                      </a:r>
                    </a:p>
                    <a:p>
                      <a:endParaRPr lang="ru-RU" sz="1400" b="0" dirty="0"/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100000</a:t>
                      </a:r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125000</a:t>
                      </a:r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r>
                        <a:rPr lang="ru-RU" sz="1400" dirty="0"/>
                        <a:t>125000</a:t>
                      </a:r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1350000</a:t>
                      </a:r>
                    </a:p>
                  </a:txBody>
                  <a:tcPr marL="91447" marR="91447" marT="45713" marB="45713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29520"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r>
                        <a:rPr lang="ru-RU" sz="1400" b="0" dirty="0"/>
                        <a:t>Оборудование и расходы по сайту </a:t>
                      </a:r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/>
                        <a:t>Руб.</a:t>
                      </a:r>
                    </a:p>
                    <a:p>
                      <a:endParaRPr lang="ru-RU" sz="1400" b="0" dirty="0"/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20000</a:t>
                      </a:r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20000</a:t>
                      </a:r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r>
                        <a:rPr lang="ru-RU" sz="1400" dirty="0"/>
                        <a:t>20000</a:t>
                      </a:r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1447" marR="91447" marT="45713" marB="45713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03187"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r>
                        <a:rPr lang="ru-RU" sz="1400" b="1" dirty="0"/>
                        <a:t>ПРИБЫЛЬ</a:t>
                      </a:r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</a:t>
                      </a:r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95 981</a:t>
                      </a:r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r>
                        <a:rPr lang="ru-RU" sz="1400" dirty="0"/>
                        <a:t>212 981</a:t>
                      </a:r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715853</a:t>
                      </a:r>
                    </a:p>
                  </a:txBody>
                  <a:tcPr marL="91447" marR="91447" marT="45713" marB="45713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03187"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r>
                        <a:rPr lang="ru-RU" sz="1400" b="1" dirty="0"/>
                        <a:t>Стартовые инвестиции</a:t>
                      </a:r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Руб.</a:t>
                      </a:r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300119</a:t>
                      </a:r>
                    </a:p>
                  </a:txBody>
                  <a:tcPr marL="91447" marR="91447" marT="45713" marB="45713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1447" marR="91447" marT="45713" marB="45713"/>
                </a:tc>
                <a:tc gridSpan="2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1447" marR="91447" marT="45713" marB="4571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1447" marR="91447" marT="45713" marB="45713"/>
                </a:tc>
                <a:extLst>
                  <a:ext uri="{0D108BD9-81ED-4DB2-BD59-A6C34878D82A}">
                    <a16:rowId xmlns:a16="http://schemas.microsoft.com/office/drawing/2014/main" xmlns="" val="52045129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6B349069-A0C6-FB95-F890-8AD5833C2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672" y="0"/>
            <a:ext cx="9071280" cy="1250280"/>
          </a:xfrm>
        </p:spPr>
        <p:txBody>
          <a:bodyPr/>
          <a:lstStyle/>
          <a:p>
            <a:r>
              <a:rPr lang="ru-RU" sz="2800" b="1" dirty="0"/>
              <a:t>Экономика проекта 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2A1BD26B-807B-87E9-8CE7-A9B2EA61FF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278223"/>
              </p:ext>
            </p:extLst>
          </p:nvPr>
        </p:nvGraphicFramePr>
        <p:xfrm>
          <a:off x="179772" y="1258722"/>
          <a:ext cx="9721080" cy="35801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xmlns="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xmlns="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2676000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1 833 820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715853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123000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месяцев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300119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238,5 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145,9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7076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252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59792" y="-117053"/>
            <a:ext cx="7272808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План реализации проекта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2" name="Содержимое 3">
            <a:extLst>
              <a:ext uri="{FF2B5EF4-FFF2-40B4-BE49-F238E27FC236}">
                <a16:creationId xmlns:a16="http://schemas.microsoft.com/office/drawing/2014/main" xmlns="" id="{C836A4AE-27F0-6F8B-31D8-710E2C4AFC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1945706"/>
              </p:ext>
            </p:extLst>
          </p:nvPr>
        </p:nvGraphicFramePr>
        <p:xfrm>
          <a:off x="683828" y="675035"/>
          <a:ext cx="8712967" cy="4914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92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250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263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881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76528">
                <a:tc>
                  <a:txBody>
                    <a:bodyPr/>
                    <a:lstStyle/>
                    <a:p>
                      <a:r>
                        <a:rPr lang="ru-RU" sz="1600" dirty="0"/>
                        <a:t>Задача </a:t>
                      </a:r>
                    </a:p>
                  </a:txBody>
                  <a:tcPr marL="91439" marR="91439" marT="45708" marB="45708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Действие </a:t>
                      </a:r>
                    </a:p>
                  </a:txBody>
                  <a:tcPr marL="91439" marR="91439" marT="45708" marB="45708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Срок </a:t>
                      </a:r>
                    </a:p>
                  </a:txBody>
                  <a:tcPr marL="91439" marR="91439" marT="45708" marB="45708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Ресурс</a:t>
                      </a:r>
                    </a:p>
                  </a:txBody>
                  <a:tcPr marL="91439" marR="91439" marT="45708" marB="45708"/>
                </a:tc>
                <a:tc>
                  <a:txBody>
                    <a:bodyPr/>
                    <a:lstStyle/>
                    <a:p>
                      <a:r>
                        <a:rPr lang="ru-RU" sz="1600" baseline="0" dirty="0"/>
                        <a:t>Ответственный </a:t>
                      </a:r>
                      <a:endParaRPr lang="ru-RU" sz="1600" dirty="0"/>
                    </a:p>
                  </a:txBody>
                  <a:tcPr marL="91439" marR="91439" marT="45708" marB="45708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83889">
                <a:tc>
                  <a:txBody>
                    <a:bodyPr/>
                    <a:lstStyle/>
                    <a:p>
                      <a:r>
                        <a:rPr lang="ru-RU" sz="1600" dirty="0"/>
                        <a:t>Создание сайта </a:t>
                      </a:r>
                    </a:p>
                  </a:txBody>
                  <a:tcPr marL="91439" marR="91439" marT="45708" marB="4570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Воспользоваться услугами разработчиков </a:t>
                      </a:r>
                    </a:p>
                  </a:txBody>
                  <a:tcPr marL="91439" marR="91439" marT="45708" marB="45708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25.12.2024 – 25.01.2025</a:t>
                      </a:r>
                    </a:p>
                  </a:txBody>
                  <a:tcPr marL="91439" marR="91439" marT="45708" marB="45708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Команда нанятых программистов</a:t>
                      </a:r>
                    </a:p>
                  </a:txBody>
                  <a:tcPr marL="91439" marR="91439" marT="45708" marB="45708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Анастасия</a:t>
                      </a:r>
                    </a:p>
                  </a:txBody>
                  <a:tcPr marL="91439" marR="91439" marT="45708" marB="45708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83889">
                <a:tc>
                  <a:txBody>
                    <a:bodyPr/>
                    <a:lstStyle/>
                    <a:p>
                      <a:r>
                        <a:rPr lang="ru-RU" sz="1600" dirty="0"/>
                        <a:t>Закупка оборудования </a:t>
                      </a:r>
                    </a:p>
                  </a:txBody>
                  <a:tcPr marL="91439" marR="91439" marT="45708" marB="45708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Закупить необходимое оборудование </a:t>
                      </a:r>
                    </a:p>
                  </a:txBody>
                  <a:tcPr marL="91439" marR="91439" marT="45708" marB="45708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10.01.2025 – 16.01.2025</a:t>
                      </a:r>
                    </a:p>
                  </a:txBody>
                  <a:tcPr marL="91439" marR="91439" marT="45708" marB="45708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Магазин техники </a:t>
                      </a:r>
                    </a:p>
                  </a:txBody>
                  <a:tcPr marL="91439" marR="91439" marT="45708" marB="45708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Егор</a:t>
                      </a:r>
                    </a:p>
                  </a:txBody>
                  <a:tcPr marL="91439" marR="91439" marT="45708" marB="45708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83889">
                <a:tc>
                  <a:txBody>
                    <a:bodyPr/>
                    <a:lstStyle/>
                    <a:p>
                      <a:r>
                        <a:rPr lang="ru-RU" sz="1600" dirty="0"/>
                        <a:t>Размещение </a:t>
                      </a:r>
                    </a:p>
                    <a:p>
                      <a:r>
                        <a:rPr lang="ru-RU" sz="1600" dirty="0"/>
                        <a:t>рекламы</a:t>
                      </a:r>
                    </a:p>
                  </a:txBody>
                  <a:tcPr marL="91439" marR="91439" marT="45708" marB="45708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Размещение </a:t>
                      </a:r>
                    </a:p>
                    <a:p>
                      <a:r>
                        <a:rPr lang="ru-RU" sz="1600" dirty="0"/>
                        <a:t>Рекламы в соцсетях</a:t>
                      </a:r>
                    </a:p>
                  </a:txBody>
                  <a:tcPr marL="91439" marR="91439" marT="45708" marB="45708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10.01.2025 – 26.01.2025</a:t>
                      </a:r>
                    </a:p>
                  </a:txBody>
                  <a:tcPr marL="91439" marR="91439" marT="45708" marB="45708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Соцсети</a:t>
                      </a:r>
                    </a:p>
                  </a:txBody>
                  <a:tcPr marL="91439" marR="91439" marT="45708" marB="45708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Егор </a:t>
                      </a:r>
                    </a:p>
                    <a:p>
                      <a:r>
                        <a:rPr lang="ru-RU" sz="1600" dirty="0"/>
                        <a:t>Гунай </a:t>
                      </a:r>
                    </a:p>
                    <a:p>
                      <a:r>
                        <a:rPr lang="ru-RU" sz="1600" dirty="0"/>
                        <a:t>Анастасия </a:t>
                      </a:r>
                    </a:p>
                  </a:txBody>
                  <a:tcPr marL="91439" marR="91439" marT="45708" marB="45708"/>
                </a:tc>
                <a:extLst>
                  <a:ext uri="{0D108BD9-81ED-4DB2-BD59-A6C34878D82A}">
                    <a16:rowId xmlns:a16="http://schemas.microsoft.com/office/drawing/2014/main" xmlns="" val="1401250859"/>
                  </a:ext>
                </a:extLst>
              </a:tr>
              <a:tr h="1083889">
                <a:tc>
                  <a:txBody>
                    <a:bodyPr/>
                    <a:lstStyle/>
                    <a:p>
                      <a:r>
                        <a:rPr lang="ru-RU" sz="1600" dirty="0"/>
                        <a:t>Поиск и найм сотрудников </a:t>
                      </a:r>
                    </a:p>
                  </a:txBody>
                  <a:tcPr marL="91439" marR="91439" marT="45708" marB="45708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Найти преподавателей </a:t>
                      </a:r>
                    </a:p>
                  </a:txBody>
                  <a:tcPr marL="91439" marR="91439" marT="45708" marB="45708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25.01.2025 – 27.01.2025 </a:t>
                      </a:r>
                    </a:p>
                  </a:txBody>
                  <a:tcPr marL="91439" marR="91439" marT="45708" marB="45708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Биржа труда, интернет платформы </a:t>
                      </a:r>
                    </a:p>
                  </a:txBody>
                  <a:tcPr marL="91439" marR="91439" marT="45708" marB="45708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Егор </a:t>
                      </a:r>
                    </a:p>
                    <a:p>
                      <a:r>
                        <a:rPr lang="ru-RU" sz="1600" dirty="0"/>
                        <a:t>Гунай </a:t>
                      </a:r>
                    </a:p>
                    <a:p>
                      <a:r>
                        <a:rPr lang="ru-RU" sz="1600" dirty="0"/>
                        <a:t>Анастасия </a:t>
                      </a:r>
                    </a:p>
                  </a:txBody>
                  <a:tcPr marL="91439" marR="91439" marT="45708" marB="45708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4319194E-1C32-6B1F-4C59-5ED383965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102" y="-71189"/>
            <a:ext cx="9071280" cy="1250280"/>
          </a:xfrm>
        </p:spPr>
        <p:txBody>
          <a:bodyPr/>
          <a:lstStyle/>
          <a:p>
            <a:r>
              <a:rPr lang="ru-RU" sz="2800" b="1" dirty="0">
                <a:latin typeface="+mn-lt"/>
              </a:rPr>
              <a:t>План реализации проекта </a:t>
            </a: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xmlns="" id="{58CCF84E-3628-BAB9-284F-5CD88CE520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883585"/>
              </p:ext>
            </p:extLst>
          </p:nvPr>
        </p:nvGraphicFramePr>
        <p:xfrm>
          <a:off x="107762" y="1035075"/>
          <a:ext cx="9865100" cy="4318031"/>
        </p:xfrm>
        <a:graphic>
          <a:graphicData uri="http://schemas.openxmlformats.org/drawingml/2006/table">
            <a:tbl>
              <a:tblPr/>
              <a:tblGrid>
                <a:gridCol w="828094">
                  <a:extLst>
                    <a:ext uri="{9D8B030D-6E8A-4147-A177-3AD203B41FA5}">
                      <a16:colId xmlns:a16="http://schemas.microsoft.com/office/drawing/2014/main" xmlns="" val="1434262047"/>
                    </a:ext>
                  </a:extLst>
                </a:gridCol>
                <a:gridCol w="252026">
                  <a:extLst>
                    <a:ext uri="{9D8B030D-6E8A-4147-A177-3AD203B41FA5}">
                      <a16:colId xmlns:a16="http://schemas.microsoft.com/office/drawing/2014/main" xmlns="" val="4183431451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xmlns="" val="2242684171"/>
                    </a:ext>
                  </a:extLst>
                </a:gridCol>
                <a:gridCol w="224686">
                  <a:extLst>
                    <a:ext uri="{9D8B030D-6E8A-4147-A177-3AD203B41FA5}">
                      <a16:colId xmlns:a16="http://schemas.microsoft.com/office/drawing/2014/main" xmlns="" val="2544192791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641180957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2568962652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559537996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3674296141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3878227603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979536300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1142688507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2749661981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2005164479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1638513879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1114442843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1337635008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78699426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3594967434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1563737961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517665705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1041065067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3572820330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13127663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3803127182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2686550268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2162650857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2795992124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2653010750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3539689686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3382476893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1527084409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166632547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1429666672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4283462714"/>
                    </a:ext>
                  </a:extLst>
                </a:gridCol>
                <a:gridCol w="269170">
                  <a:extLst>
                    <a:ext uri="{9D8B030D-6E8A-4147-A177-3AD203B41FA5}">
                      <a16:colId xmlns:a16="http://schemas.microsoft.com/office/drawing/2014/main" xmlns="" val="2257603978"/>
                    </a:ext>
                  </a:extLst>
                </a:gridCol>
              </a:tblGrid>
              <a:tr h="83529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Событие 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60488378"/>
                  </a:ext>
                </a:extLst>
              </a:tr>
              <a:tr h="83529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Создание сайта 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97786577"/>
                  </a:ext>
                </a:extLst>
              </a:tr>
              <a:tr h="83529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Закупка оборудования 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16777093"/>
                  </a:ext>
                </a:extLst>
              </a:tr>
              <a:tr h="83529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Размещение рекламы 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9703589"/>
                  </a:ext>
                </a:extLst>
              </a:tr>
              <a:tr h="83529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Поиск и найм сотрудников 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99" marR="1499" marT="149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0935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11103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15519" y="-10952"/>
            <a:ext cx="7992888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Координаты команды проекта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9" y="3309923"/>
            <a:ext cx="2059340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  <a:buFont typeface="Arial" pitchFamily="34" charset="0"/>
              <a:buNone/>
              <a:defRPr/>
            </a:pPr>
            <a:r>
              <a:rPr lang="ru-RU" sz="2000" b="1" dirty="0">
                <a:latin typeface="+mn-lt"/>
              </a:rPr>
              <a:t>Кузьмин Егор Сергеевич</a:t>
            </a:r>
          </a:p>
          <a:p>
            <a:pPr algn="ctr">
              <a:lnSpc>
                <a:spcPct val="110000"/>
              </a:lnSpc>
              <a:buFont typeface="Arial" pitchFamily="34" charset="0"/>
              <a:buNone/>
              <a:defRPr/>
            </a:pPr>
            <a:r>
              <a:rPr lang="ru-RU" sz="2000" dirty="0">
                <a:latin typeface="+mn-lt"/>
              </a:rPr>
              <a:t>89658451200</a:t>
            </a:r>
          </a:p>
          <a:p>
            <a:pPr algn="ctr">
              <a:lnSpc>
                <a:spcPct val="110000"/>
              </a:lnSpc>
              <a:buFont typeface="Arial" pitchFamily="34" charset="0"/>
              <a:buNone/>
              <a:defRPr/>
            </a:pPr>
            <a:r>
              <a:rPr lang="ru-RU" altLang="ru-RU" sz="2000" dirty="0">
                <a:ea typeface="MS Gothic" pitchFamily="49" charset="-128"/>
                <a:hlinkClick r:id="rId3"/>
              </a:rPr>
              <a:t>ekyz.Kuzmin.18@yandex.ru</a:t>
            </a:r>
            <a:r>
              <a:rPr lang="ru-RU" altLang="ru-RU" sz="2000" dirty="0">
                <a:ea typeface="MS Gothic" pitchFamily="49" charset="-128"/>
              </a:rPr>
              <a:t> 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algn="ctr" eaLnBrk="1" hangingPunct="1">
              <a:lnSpc>
                <a:spcPct val="110000"/>
              </a:lnSpc>
              <a:spcBef>
                <a:spcPts val="0"/>
              </a:spcBef>
              <a:defRPr/>
            </a:pPr>
            <a:r>
              <a:rPr lang="ru-RU" sz="2200" b="1" dirty="0">
                <a:latin typeface="+mn-lt"/>
              </a:rPr>
              <a:t>Черных Анастасия Алексеевна</a:t>
            </a:r>
          </a:p>
          <a:p>
            <a:pPr algn="ctr" eaLnBrk="1" hangingPunct="1">
              <a:lnSpc>
                <a:spcPct val="110000"/>
              </a:lnSpc>
              <a:spcBef>
                <a:spcPts val="0"/>
              </a:spcBef>
              <a:defRPr/>
            </a:pPr>
            <a:r>
              <a:rPr lang="ru-RU" sz="2200" dirty="0">
                <a:latin typeface="+mn-lt"/>
              </a:rPr>
              <a:t>89658482707</a:t>
            </a:r>
          </a:p>
          <a:p>
            <a:pPr algn="ctr" eaLnBrk="1" hangingPunct="1">
              <a:lnSpc>
                <a:spcPct val="110000"/>
              </a:lnSpc>
              <a:spcBef>
                <a:spcPts val="0"/>
              </a:spcBef>
              <a:defRPr/>
            </a:pPr>
            <a:r>
              <a:rPr lang="en-US" sz="2200" dirty="0">
                <a:hlinkClick r:id="rId4"/>
              </a:rPr>
              <a:t>anastasia.29.08.2019@gmail.com</a:t>
            </a:r>
            <a:endParaRPr lang="ru-RU" sz="2200" dirty="0">
              <a:latin typeface="+mn-lt"/>
            </a:endParaRPr>
          </a:p>
          <a:p>
            <a:pPr algn="ctr" eaLnBrk="1" hangingPunct="1">
              <a:lnSpc>
                <a:spcPct val="110000"/>
              </a:lnSpc>
              <a:spcBef>
                <a:spcPts val="0"/>
              </a:spcBef>
              <a:defRPr/>
            </a:pPr>
            <a:endParaRPr lang="ru-RU" sz="28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3960192" y="3249542"/>
            <a:ext cx="2287720" cy="2262969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hangingPunct="1">
              <a:lnSpc>
                <a:spcPct val="110000"/>
              </a:lnSpc>
              <a:defRPr/>
            </a:pPr>
            <a:r>
              <a:rPr lang="ru-RU" sz="2000" b="1" dirty="0">
                <a:latin typeface="+mn-lt"/>
              </a:rPr>
              <a:t>Махмудова Гунай </a:t>
            </a:r>
            <a:r>
              <a:rPr lang="ru-RU" sz="2000" b="1" dirty="0" err="1">
                <a:latin typeface="+mn-lt"/>
              </a:rPr>
              <a:t>Сарван</a:t>
            </a:r>
            <a:r>
              <a:rPr lang="ru-RU" sz="2000" b="1" dirty="0">
                <a:latin typeface="+mn-lt"/>
              </a:rPr>
              <a:t> </a:t>
            </a:r>
            <a:r>
              <a:rPr lang="ru-RU" sz="2000" b="1" dirty="0" err="1">
                <a:latin typeface="+mn-lt"/>
              </a:rPr>
              <a:t>Кызы</a:t>
            </a:r>
            <a:endParaRPr lang="ru-RU" sz="2000" b="1" dirty="0">
              <a:latin typeface="+mn-lt"/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sz="2000" dirty="0">
                <a:latin typeface="+mn-lt"/>
              </a:rPr>
              <a:t>89225329535</a:t>
            </a:r>
          </a:p>
          <a:p>
            <a:pPr algn="ctr" eaLnBrk="1" hangingPunct="1">
              <a:lnSpc>
                <a:spcPct val="110000"/>
              </a:lnSpc>
              <a:defRPr/>
            </a:pPr>
            <a:r>
              <a:rPr lang="en-US" sz="2000" dirty="0">
                <a:hlinkClick r:id="rId5"/>
              </a:rPr>
              <a:t>gunaymakhmudova2411@gmail.com</a:t>
            </a:r>
            <a:endParaRPr lang="ru-RU" altLang="ru-RU" sz="2000" dirty="0">
              <a:latin typeface="+mn-lt"/>
              <a:ea typeface="MS Gothic" pitchFamily="49" charset="-128"/>
            </a:endParaRPr>
          </a:p>
        </p:txBody>
      </p:sp>
      <p:pic>
        <p:nvPicPr>
          <p:cNvPr id="2" name="Picture 16" descr="https://sun9-29.userapi.com/impg/HmvadaQKXycIX1shN6zoJgW7sRJKhF9itHSNHA/4E9VqOym3Fs.jpg?size=659x1057&amp;quality=95&amp;sign=56772d3b3cfd07f894ffe91ebd9925ff&amp;type=album">
            <a:extLst>
              <a:ext uri="{FF2B5EF4-FFF2-40B4-BE49-F238E27FC236}">
                <a16:creationId xmlns:a16="http://schemas.microsoft.com/office/drawing/2014/main" xmlns="" id="{9BB727EE-853B-225A-2097-F61A5B3DF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232" y="723232"/>
            <a:ext cx="1728192" cy="253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2" descr="https://sun9-87.userapi.com/impg/Nlp4ets83LDEPIMCZ8iPrHVhFO0oMa1TmNQjdA/sgtcT3lEP8c.jpg?size=648x1071&amp;quality=95&amp;sign=baf338cfcbb8606b49301fc21c6df75f&amp;type=album">
            <a:extLst>
              <a:ext uri="{FF2B5EF4-FFF2-40B4-BE49-F238E27FC236}">
                <a16:creationId xmlns:a16="http://schemas.microsoft.com/office/drawing/2014/main" xmlns="" id="{445799CB-2CA4-1527-F594-7663A6A8E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836" y="723232"/>
            <a:ext cx="1609142" cy="254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F517D15-949E-8A10-983E-98DEA0A3E6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6923" y="723233"/>
            <a:ext cx="1937897" cy="252631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B630A1F3-5FBB-6524-ED58-01E13CE50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672" y="27465"/>
            <a:ext cx="9071280" cy="1250280"/>
          </a:xfrm>
        </p:spPr>
        <p:txBody>
          <a:bodyPr/>
          <a:lstStyle/>
          <a:p>
            <a:pPr algn="ctr"/>
            <a:r>
              <a:rPr lang="ru-RU" altLang="ru-RU" sz="4800" b="1" dirty="0">
                <a:ea typeface="MS Gothic" panose="020B0609070205080204" pitchFamily="49" charset="-128"/>
              </a:rPr>
              <a:t>Мы в социальных сетях</a:t>
            </a:r>
            <a:endParaRPr lang="ru-RU" sz="4800" b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A6FFB97-18C5-3646-6CE0-72CBEAFF38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85" t="22003" r="14287" b="22003"/>
          <a:stretch/>
        </p:blipFill>
        <p:spPr>
          <a:xfrm>
            <a:off x="3446642" y="1539131"/>
            <a:ext cx="3240360" cy="35181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15636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 dirty="0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презентации</Template>
  <TotalTime>162</TotalTime>
  <Words>1062</Words>
  <Application>Microsoft Office PowerPoint</Application>
  <PresentationFormat>Произвольный</PresentationFormat>
  <Paragraphs>446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Тема Office</vt:lpstr>
      <vt:lpstr>Office Theme</vt:lpstr>
      <vt:lpstr>Office Theme</vt:lpstr>
      <vt:lpstr>Презентация PowerPoint</vt:lpstr>
      <vt:lpstr>Презентация PowerPoint</vt:lpstr>
      <vt:lpstr>Проблема</vt:lpstr>
      <vt:lpstr>Суть проекта</vt:lpstr>
      <vt:lpstr>Роль проекта в обеспечении  технологического суверенитета страны</vt:lpstr>
      <vt:lpstr>Результаты опроса </vt:lpstr>
      <vt:lpstr>Портрет потребителя</vt:lpstr>
      <vt:lpstr>Потенциальный объём рынка </vt:lpstr>
      <vt:lpstr>Анализ конкурентов </vt:lpstr>
      <vt:lpstr>Бизнес-план</vt:lpstr>
      <vt:lpstr>Процесс оказания услуги</vt:lpstr>
      <vt:lpstr>Цель проекта</vt:lpstr>
      <vt:lpstr>Стартовые инвестиции</vt:lpstr>
      <vt:lpstr>Организационный план </vt:lpstr>
      <vt:lpstr>Финансовый план</vt:lpstr>
      <vt:lpstr>Экономика проекта </vt:lpstr>
      <vt:lpstr>План реализации проекта</vt:lpstr>
      <vt:lpstr>План реализации проекта </vt:lpstr>
      <vt:lpstr>Координаты команды проекта</vt:lpstr>
      <vt:lpstr>Мы в социальных сетях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 </dc:creator>
  <cp:lastModifiedBy>1</cp:lastModifiedBy>
  <cp:revision>9</cp:revision>
  <dcterms:created xsi:type="dcterms:W3CDTF">2022-11-29T13:04:57Z</dcterms:created>
  <dcterms:modified xsi:type="dcterms:W3CDTF">2023-06-09T05:24:33Z</dcterms:modified>
  <dc:language>ru-RU</dc:language>
</cp:coreProperties>
</file>