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79" r:id="rId3"/>
    <p:sldId id="280" r:id="rId4"/>
    <p:sldId id="278" r:id="rId5"/>
    <p:sldId id="275" r:id="rId6"/>
    <p:sldId id="283" r:id="rId7"/>
    <p:sldId id="276" r:id="rId8"/>
    <p:sldId id="284" r:id="rId9"/>
    <p:sldId id="286" r:id="rId10"/>
    <p:sldId id="28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3833"/>
    <a:srgbClr val="FD493D"/>
    <a:srgbClr val="FFAC00"/>
    <a:srgbClr val="7030A0"/>
    <a:srgbClr val="ADDAE3"/>
    <a:srgbClr val="FF7C80"/>
    <a:srgbClr val="7B3CFA"/>
    <a:srgbClr val="FFFFFF"/>
    <a:srgbClr val="FBB3C1"/>
    <a:srgbClr val="F6E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007" autoAdjust="0"/>
  </p:normalViewPr>
  <p:slideViewPr>
    <p:cSldViewPr>
      <p:cViewPr>
        <p:scale>
          <a:sx n="75" d="100"/>
          <a:sy n="75" d="100"/>
        </p:scale>
        <p:origin x="-2664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65C6A-E502-49D3-8820-DD78C52A6C4E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DC173-384F-48A3-BE78-18FE2FE42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537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DC173-384F-48A3-BE78-18FE2FE4231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346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DC173-384F-48A3-BE78-18FE2FE4231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73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DC173-384F-48A3-BE78-18FE2FE4231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901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DC173-384F-48A3-BE78-18FE2FE4231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878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395536" y="1318940"/>
            <a:ext cx="5981459" cy="2495184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5855" y="4060235"/>
            <a:ext cx="4503776" cy="1599381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 smtClean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Gilroy-ExtraBold"/>
              </a:rPr>
            </a:br>
            <a:r>
              <a:rPr lang="ru-RU" b="1" dirty="0" err="1" smtClean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728420" y="4936725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6820" y="1263185"/>
            <a:ext cx="511071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D38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Разработка методик и программного обеспечения для диагностики двигательных функций человека по данным </a:t>
            </a:r>
            <a:r>
              <a:rPr lang="ru-RU" sz="2800" b="1" dirty="0" err="1">
                <a:solidFill>
                  <a:srgbClr val="ED38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видеофиксации</a:t>
            </a:r>
            <a:endParaRPr lang="ru-RU" sz="2800" b="1" dirty="0">
              <a:solidFill>
                <a:srgbClr val="ED3833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/>
          <p:cNvSpPr/>
          <p:nvPr/>
        </p:nvSpPr>
        <p:spPr>
          <a:xfrm>
            <a:off x="8179017" y="-455296"/>
            <a:ext cx="1152000" cy="1152000"/>
          </a:xfrm>
          <a:prstGeom prst="ellipse">
            <a:avLst/>
          </a:prstGeom>
          <a:noFill/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78756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Решаемая проблема</a:t>
            </a:r>
            <a:endParaRPr lang="ru-RU" sz="24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8888" y="2661197"/>
            <a:ext cx="828789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Предполагаемые потребители продукта</a:t>
            </a:r>
            <a:endParaRPr kumimoji="0" lang="ru-RU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179512" y="840704"/>
            <a:ext cx="8712968" cy="1671226"/>
          </a:xfrm>
          <a:prstGeom prst="flowChartAlternateProcess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840703"/>
            <a:ext cx="8287892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Какую </a:t>
            </a:r>
            <a:r>
              <a:rPr 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проблему помогает решить результат проекта </a:t>
            </a:r>
            <a:endParaRPr lang="ru-RU" b="1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400"/>
              </a:spcBef>
              <a:defRPr/>
            </a:pP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Оценка </a:t>
            </a:r>
            <a:r>
              <a:rPr lang="ru-RU" kern="0" dirty="0">
                <a:latin typeface="Arial" panose="020B0604020202020204" pitchFamily="34" charset="0"/>
                <a:cs typeface="Arial" panose="020B0604020202020204" pitchFamily="34" charset="0"/>
              </a:rPr>
              <a:t>движения пациентов с различными заболеваниями двигательного аппарата, а также прогнозирование травм и </a:t>
            </a: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 </a:t>
            </a:r>
            <a:r>
              <a:rPr lang="ru-RU" kern="0" dirty="0">
                <a:latin typeface="Arial" panose="020B0604020202020204" pitchFamily="34" charset="0"/>
                <a:cs typeface="Arial" panose="020B0604020202020204" pitchFamily="34" charset="0"/>
              </a:rPr>
              <a:t>качества движения у спортсменов.</a:t>
            </a:r>
          </a:p>
        </p:txBody>
      </p:sp>
      <p:sp>
        <p:nvSpPr>
          <p:cNvPr id="16" name="Овал 15"/>
          <p:cNvSpPr/>
          <p:nvPr/>
        </p:nvSpPr>
        <p:spPr>
          <a:xfrm>
            <a:off x="8287017" y="-288538"/>
            <a:ext cx="936000" cy="936000"/>
          </a:xfrm>
          <a:prstGeom prst="ellipse">
            <a:avLst/>
          </a:prstGeom>
          <a:solidFill>
            <a:srgbClr val="7B3C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8106997" y="293023"/>
            <a:ext cx="360040" cy="3600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114109" y="2589107"/>
            <a:ext cx="8734672" cy="2955148"/>
          </a:xfrm>
          <a:prstGeom prst="flowChartAlternateProcess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86378" y="5207661"/>
            <a:ext cx="507150" cy="474067"/>
          </a:xfrm>
          <a:prstGeom prst="ellipse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8532440" y="2328749"/>
            <a:ext cx="360040" cy="36004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48888" y="1378557"/>
            <a:ext cx="180000" cy="18002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386659" y="3410998"/>
            <a:ext cx="180000" cy="18002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86659" y="4009867"/>
            <a:ext cx="180000" cy="18002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44362" y="3828230"/>
            <a:ext cx="3004903" cy="463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Спортивная </a:t>
            </a:r>
            <a:r>
              <a:rPr 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индустрия</a:t>
            </a:r>
            <a:r>
              <a:rPr lang="ru-RU" kern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148064" y="3882015"/>
            <a:ext cx="1904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Фитнес-клубы.</a:t>
            </a:r>
            <a:endParaRPr lang="ru-RU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74528" y="3332904"/>
            <a:ext cx="2842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Центры </a:t>
            </a:r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реабилитации.</a:t>
            </a:r>
            <a:endParaRPr lang="ru-RU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77099" y="4544934"/>
            <a:ext cx="3815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Выполнение </a:t>
            </a:r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исследований</a:t>
            </a:r>
          </a:p>
          <a:p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ортопедических </a:t>
            </a:r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салонов.</a:t>
            </a:r>
            <a:endParaRPr lang="ru-RU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148064" y="4517870"/>
            <a:ext cx="4478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Тестирование </a:t>
            </a:r>
            <a:endParaRPr lang="ru-RU" b="1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специализированных </a:t>
            </a:r>
          </a:p>
          <a:p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костюмов</a:t>
            </a:r>
            <a:endParaRPr lang="ru-RU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44362" y="3316342"/>
            <a:ext cx="3376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Медицинские </a:t>
            </a:r>
            <a:r>
              <a:rPr 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учреждения</a:t>
            </a:r>
            <a:r>
              <a:rPr lang="ru-RU" kern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31" name="Овал 30"/>
          <p:cNvSpPr/>
          <p:nvPr/>
        </p:nvSpPr>
        <p:spPr>
          <a:xfrm>
            <a:off x="4894528" y="3427560"/>
            <a:ext cx="180000" cy="18002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4894528" y="3976671"/>
            <a:ext cx="180000" cy="18002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4894528" y="4660460"/>
            <a:ext cx="180000" cy="180020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395536" y="4660460"/>
            <a:ext cx="180000" cy="180020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9" y="540421"/>
            <a:ext cx="5507583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25976" y="78756"/>
            <a:ext cx="527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</a:t>
            </a:r>
            <a:r>
              <a:rPr lang="ru-RU" sz="24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ценка </a:t>
            </a:r>
            <a:r>
              <a:rPr lang="ru-RU" sz="2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количества потребителей</a:t>
            </a:r>
          </a:p>
        </p:txBody>
      </p:sp>
      <p:sp>
        <p:nvSpPr>
          <p:cNvPr id="15" name="Овал 14"/>
          <p:cNvSpPr/>
          <p:nvPr/>
        </p:nvSpPr>
        <p:spPr>
          <a:xfrm>
            <a:off x="7812360" y="-158278"/>
            <a:ext cx="698285" cy="698699"/>
          </a:xfrm>
          <a:prstGeom prst="ellipse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8287017" y="309588"/>
            <a:ext cx="360040" cy="3600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-301079" y="5004754"/>
            <a:ext cx="1656184" cy="1656000"/>
          </a:xfrm>
          <a:prstGeom prst="ellipse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672603"/>
              </p:ext>
            </p:extLst>
          </p:nvPr>
        </p:nvGraphicFramePr>
        <p:xfrm>
          <a:off x="484609" y="1155412"/>
          <a:ext cx="8162448" cy="3442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9960"/>
                <a:gridCol w="2160240"/>
                <a:gridCol w="2232248"/>
              </a:tblGrid>
              <a:tr h="6705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Казань</a:t>
                      </a:r>
                      <a:endParaRPr lang="ru-RU"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62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Медицинские учреждения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~160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~16 500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89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Спортивная индустрия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~150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~34</a:t>
                      </a:r>
                      <a:r>
                        <a:rPr lang="en-US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Центры реабилитации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~800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25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Фитнес-клубы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12 500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Овал 16"/>
          <p:cNvSpPr/>
          <p:nvPr/>
        </p:nvSpPr>
        <p:spPr>
          <a:xfrm>
            <a:off x="8398852" y="1612764"/>
            <a:ext cx="360040" cy="36004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68228" y="4221088"/>
            <a:ext cx="360040" cy="3600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0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4319971" y="-311991"/>
            <a:ext cx="1656184" cy="1656000"/>
          </a:xfrm>
          <a:prstGeom prst="ellipse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78804" y="540421"/>
            <a:ext cx="4502910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109" y="56471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6003" y="78756"/>
            <a:ext cx="4608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Инновационность проекта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6275" y="856234"/>
            <a:ext cx="8492189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количественная оценка движения: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выделение </a:t>
            </a:r>
            <a:r>
              <a:rPr lang="ru-RU" kern="0" dirty="0">
                <a:latin typeface="Arial" panose="020B0604020202020204" pitchFamily="34" charset="0"/>
                <a:cs typeface="Arial" panose="020B0604020202020204" pitchFamily="34" charset="0"/>
              </a:rPr>
              <a:t>обобщенной фазы движения</a:t>
            </a: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kern="0" dirty="0">
                <a:latin typeface="Arial" panose="020B0604020202020204" pitchFamily="34" charset="0"/>
                <a:cs typeface="Arial" panose="020B0604020202020204" pitchFamily="34" charset="0"/>
              </a:rPr>
              <a:t>подвижности </a:t>
            </a: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суставов</a:t>
            </a:r>
            <a:r>
              <a:rPr lang="en-US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отклонение </a:t>
            </a:r>
            <a:r>
              <a:rPr lang="ru-RU" kern="0" dirty="0">
                <a:latin typeface="Arial" panose="020B0604020202020204" pitchFamily="34" charset="0"/>
                <a:cs typeface="Arial" panose="020B0604020202020204" pitchFamily="34" charset="0"/>
              </a:rPr>
              <a:t>движения объекта от заданного </a:t>
            </a: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направления</a:t>
            </a:r>
            <a:r>
              <a:rPr lang="en-US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ценка симметрии позы</a:t>
            </a:r>
            <a:r>
              <a:rPr lang="en-US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ценка постуральной устойчивости. </a:t>
            </a:r>
            <a:endParaRPr lang="ru-RU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322699" y="2640955"/>
            <a:ext cx="698285" cy="698699"/>
          </a:xfrm>
          <a:prstGeom prst="ellipse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788023" y="5219092"/>
            <a:ext cx="360040" cy="360040"/>
          </a:xfrm>
          <a:prstGeom prst="ellipse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8638024" y="1246904"/>
            <a:ext cx="360040" cy="360040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8142679" y="2810284"/>
            <a:ext cx="360040" cy="360040"/>
          </a:xfrm>
          <a:prstGeom prst="ellipse">
            <a:avLst/>
          </a:prstGeom>
          <a:solidFill>
            <a:srgbClr val="ED3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766496" y="5832754"/>
            <a:ext cx="1656184" cy="1656000"/>
          </a:xfrm>
          <a:prstGeom prst="ellipse">
            <a:avLst/>
          </a:prstGeom>
          <a:solidFill>
            <a:srgbClr val="FFAC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5" y="3335813"/>
            <a:ext cx="4002823" cy="3308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517" y="3455826"/>
            <a:ext cx="4226876" cy="318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599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-2918" y="78756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Аналоги и конкуренты</a:t>
            </a:r>
            <a:endParaRPr lang="ru-RU" sz="24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259672"/>
              </p:ext>
            </p:extLst>
          </p:nvPr>
        </p:nvGraphicFramePr>
        <p:xfrm>
          <a:off x="395536" y="952679"/>
          <a:ext cx="8516340" cy="4434810"/>
        </p:xfrm>
        <a:graphic>
          <a:graphicData uri="http://schemas.openxmlformats.org/drawingml/2006/table">
            <a:tbl>
              <a:tblPr/>
              <a:tblGrid>
                <a:gridCol w="2041218"/>
                <a:gridCol w="2162880"/>
                <a:gridCol w="2108807"/>
                <a:gridCol w="2203435"/>
              </a:tblGrid>
              <a:tr h="622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предприятия-конкурента</a:t>
                      </a:r>
                    </a:p>
                  </a:txBody>
                  <a:tcPr marL="65718" marR="65718" marT="41145" marB="41145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Основные товары/услуги предприятия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Диапазон цен конкурента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Местоположение конкурента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88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Vicon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Motion Systems Ltd</a:t>
                      </a:r>
                    </a:p>
                  </a:txBody>
                  <a:tcPr marL="65718" marR="65718" marT="41145" marB="41145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аппаратное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 программное обеспечение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камера ~700т.р.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Великобритания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88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Theia 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Markerless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Inc.</a:t>
                      </a:r>
                    </a:p>
                  </a:txBody>
                  <a:tcPr marL="65718" marR="65718" marT="41145" marB="41145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программное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обеспечение (без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маркеров)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1000т.р.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Канада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88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Qualisys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AB</a:t>
                      </a:r>
                    </a:p>
                  </a:txBody>
                  <a:tcPr marL="65718" marR="65718" marT="41145" marB="41145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аппаратное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 программное обеспечение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1000т.р.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Швеция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88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NaturalPoint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Inc.</a:t>
                      </a: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OptiTrack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™)</a:t>
                      </a:r>
                    </a:p>
                  </a:txBody>
                  <a:tcPr marL="65718" marR="65718" marT="41145" marB="41145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аппаратное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 программное обеспечение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камера ~500т.р.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США</a:t>
                      </a:r>
                    </a:p>
                  </a:txBody>
                  <a:tcPr marL="65718" marR="65718" marT="41145" marB="41145"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Овал 14"/>
          <p:cNvSpPr/>
          <p:nvPr/>
        </p:nvSpPr>
        <p:spPr>
          <a:xfrm>
            <a:off x="6480212" y="1844824"/>
            <a:ext cx="360040" cy="36004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344912" y="3632395"/>
            <a:ext cx="216024" cy="21602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561876" y="6311404"/>
            <a:ext cx="698285" cy="698699"/>
          </a:xfrm>
          <a:prstGeom prst="ellipse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812360" y="-364815"/>
            <a:ext cx="1037003" cy="968479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369078" y="6300713"/>
            <a:ext cx="360040" cy="360040"/>
          </a:xfrm>
          <a:prstGeom prst="ellipse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7754861" y="-508980"/>
            <a:ext cx="1152000" cy="1152000"/>
          </a:xfrm>
          <a:prstGeom prst="ellipse">
            <a:avLst/>
          </a:prstGeom>
          <a:noFill/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6012212" y="3164395"/>
            <a:ext cx="936000" cy="936000"/>
          </a:xfrm>
          <a:prstGeom prst="ellipse">
            <a:avLst/>
          </a:prstGeom>
          <a:solidFill>
            <a:srgbClr val="FF7C8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974101"/>
              </p:ext>
            </p:extLst>
          </p:nvPr>
        </p:nvGraphicFramePr>
        <p:xfrm>
          <a:off x="600558" y="1896263"/>
          <a:ext cx="2796281" cy="1027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186"/>
                <a:gridCol w="1129095"/>
              </a:tblGrid>
              <a:tr h="59663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Vicon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Motion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Ltd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0615"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x 700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т.р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x 20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т.р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0" name="Группа 29"/>
          <p:cNvGrpSpPr/>
          <p:nvPr/>
        </p:nvGrpSpPr>
        <p:grpSpPr>
          <a:xfrm>
            <a:off x="588879" y="1833957"/>
            <a:ext cx="2830994" cy="1176604"/>
            <a:chOff x="588878" y="1833957"/>
            <a:chExt cx="2531281" cy="1176604"/>
          </a:xfrm>
          <a:noFill/>
        </p:grpSpPr>
        <p:grpSp>
          <p:nvGrpSpPr>
            <p:cNvPr id="26" name="Группа 25"/>
            <p:cNvGrpSpPr/>
            <p:nvPr/>
          </p:nvGrpSpPr>
          <p:grpSpPr>
            <a:xfrm>
              <a:off x="588878" y="1833957"/>
              <a:ext cx="2531281" cy="1176604"/>
              <a:chOff x="588878" y="1833957"/>
              <a:chExt cx="2531281" cy="1176604"/>
            </a:xfrm>
            <a:grpFill/>
          </p:grpSpPr>
          <p:sp>
            <p:nvSpPr>
              <p:cNvPr id="21" name="Блок-схема: альтернативный процесс 20"/>
              <p:cNvSpPr/>
              <p:nvPr/>
            </p:nvSpPr>
            <p:spPr>
              <a:xfrm>
                <a:off x="588878" y="1833957"/>
                <a:ext cx="2531281" cy="1176604"/>
              </a:xfrm>
              <a:prstGeom prst="flowChartAlternateProcess">
                <a:avLst/>
              </a:prstGeom>
              <a:grpFill/>
              <a:ln>
                <a:solidFill>
                  <a:srgbClr val="FFAC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588878" y="2531693"/>
                <a:ext cx="2520000" cy="0"/>
              </a:xfrm>
              <a:prstGeom prst="line">
                <a:avLst/>
              </a:prstGeom>
              <a:grpFill/>
              <a:ln>
                <a:solidFill>
                  <a:srgbClr val="FFAC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cxnSp>
        </p:grp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079604" y="1833957"/>
              <a:ext cx="0" cy="1176604"/>
            </a:xfrm>
            <a:prstGeom prst="line">
              <a:avLst/>
            </a:prstGeom>
            <a:grpFill/>
            <a:ln>
              <a:solidFill>
                <a:srgbClr val="FFAC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706322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0" y="91010"/>
            <a:ext cx="4703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Конкурентные преимущества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49140" y="976538"/>
            <a:ext cx="8496945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Импортозамещение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существующих зарубежных систем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захвата движения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Низкая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стоимость относительно зарубежных аналогов. 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Простота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использования. 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Консультативная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практика. 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Безмаркерная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система.</a:t>
            </a:r>
          </a:p>
          <a:p>
            <a:pPr algn="just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Портативность.</a:t>
            </a: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Доступность интерпретации. </a:t>
            </a: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Рекомендательная система.</a:t>
            </a: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Наукоемкие решения.</a:t>
            </a:r>
          </a:p>
          <a:p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Левая круглая скобка 1"/>
          <p:cNvSpPr/>
          <p:nvPr/>
        </p:nvSpPr>
        <p:spPr>
          <a:xfrm>
            <a:off x="215461" y="980728"/>
            <a:ext cx="216131" cy="360040"/>
          </a:xfrm>
          <a:prstGeom prst="leftBracket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Левая круглая скобка 12"/>
          <p:cNvSpPr/>
          <p:nvPr/>
        </p:nvSpPr>
        <p:spPr>
          <a:xfrm>
            <a:off x="256276" y="1454695"/>
            <a:ext cx="175316" cy="1604521"/>
          </a:xfrm>
          <a:prstGeom prst="leftBracket">
            <a:avLst/>
          </a:prstGeom>
          <a:noFill/>
          <a:ln w="38100">
            <a:solidFill>
              <a:srgbClr val="FFA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Левая круглая скобка 14"/>
          <p:cNvSpPr/>
          <p:nvPr/>
        </p:nvSpPr>
        <p:spPr>
          <a:xfrm>
            <a:off x="256276" y="3175195"/>
            <a:ext cx="216131" cy="397821"/>
          </a:xfrm>
          <a:prstGeom prst="leftBracket">
            <a:avLst/>
          </a:prstGeom>
          <a:noFill/>
          <a:ln w="38100">
            <a:solidFill>
              <a:srgbClr val="FBB3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Левая круглая скобка 15"/>
          <p:cNvSpPr/>
          <p:nvPr/>
        </p:nvSpPr>
        <p:spPr>
          <a:xfrm>
            <a:off x="250844" y="3645024"/>
            <a:ext cx="216131" cy="391300"/>
          </a:xfrm>
          <a:prstGeom prst="leftBracket">
            <a:avLst/>
          </a:prstGeom>
          <a:noFill/>
          <a:ln w="38100">
            <a:solidFill>
              <a:srgbClr val="ED38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729313" y="1403216"/>
            <a:ext cx="1656184" cy="1656000"/>
          </a:xfrm>
          <a:prstGeom prst="ellipse">
            <a:avLst/>
          </a:prstGeom>
          <a:solidFill>
            <a:srgbClr val="FFC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8186175" y="4036324"/>
            <a:ext cx="1656184" cy="1656000"/>
          </a:xfrm>
          <a:prstGeom prst="ellipse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204036" y="2999345"/>
            <a:ext cx="936000" cy="936000"/>
          </a:xfrm>
          <a:prstGeom prst="ellipse">
            <a:avLst/>
          </a:prstGeom>
          <a:solidFill>
            <a:srgbClr val="FF7C8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668344" y="-513386"/>
            <a:ext cx="1296000" cy="1296000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395570" y="170614"/>
            <a:ext cx="612000" cy="6120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Левая круглая скобка 27"/>
          <p:cNvSpPr/>
          <p:nvPr/>
        </p:nvSpPr>
        <p:spPr>
          <a:xfrm>
            <a:off x="272286" y="4110248"/>
            <a:ext cx="194690" cy="391300"/>
          </a:xfrm>
          <a:prstGeom prst="leftBracke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Левая круглая скобка 28"/>
          <p:cNvSpPr/>
          <p:nvPr/>
        </p:nvSpPr>
        <p:spPr>
          <a:xfrm>
            <a:off x="272286" y="4581128"/>
            <a:ext cx="194690" cy="391300"/>
          </a:xfrm>
          <a:prstGeom prst="leftBracket">
            <a:avLst/>
          </a:prstGeom>
          <a:noFill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Левая круглая скобка 32"/>
          <p:cNvSpPr/>
          <p:nvPr/>
        </p:nvSpPr>
        <p:spPr>
          <a:xfrm>
            <a:off x="281995" y="5085184"/>
            <a:ext cx="194690" cy="391300"/>
          </a:xfrm>
          <a:prstGeom prst="leftBracket">
            <a:avLst/>
          </a:pr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Левая круглая скобка 33"/>
          <p:cNvSpPr/>
          <p:nvPr/>
        </p:nvSpPr>
        <p:spPr>
          <a:xfrm>
            <a:off x="281995" y="5609436"/>
            <a:ext cx="194690" cy="303684"/>
          </a:xfrm>
          <a:prstGeom prst="leftBracke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Левая круглая скобка 34"/>
          <p:cNvSpPr/>
          <p:nvPr/>
        </p:nvSpPr>
        <p:spPr>
          <a:xfrm>
            <a:off x="289615" y="6060544"/>
            <a:ext cx="194690" cy="391300"/>
          </a:xfrm>
          <a:prstGeom prst="leftBracke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Мозговой штурм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12" b="100000" l="8125" r="89688">
                        <a14:foregroundMark x1="23281" y1="55607" x2="23281" y2="55607"/>
                        <a14:foregroundMark x1="23125" y1="52921" x2="23125" y2="52921"/>
                        <a14:foregroundMark x1="21875" y1="51168" x2="21875" y2="51168"/>
                        <a14:foregroundMark x1="85469" y1="54439" x2="85469" y2="544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50" t="31937" r="10004"/>
          <a:stretch/>
        </p:blipFill>
        <p:spPr bwMode="auto">
          <a:xfrm>
            <a:off x="3145867" y="3175195"/>
            <a:ext cx="5998464" cy="333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61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243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0026" y="750714"/>
            <a:ext cx="5570085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Объект 4"/>
          <p:cNvSpPr txBox="1">
            <a:spLocks/>
          </p:cNvSpPr>
          <p:nvPr/>
        </p:nvSpPr>
        <p:spPr>
          <a:xfrm>
            <a:off x="3730953" y="1702177"/>
            <a:ext cx="5261090" cy="82026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спорте: правильное выполнение упражнений на тренировках для достижения максимального результата и снижение риска получения травм, получение информации о малейших отклонениях от нормы, а так же предоставление статистических данных.</a:t>
            </a:r>
          </a:p>
          <a:p>
            <a:pPr marL="514350" indent="-514350">
              <a:buAutoNum type="arabicPeriod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endParaRPr lang="ru-RU" sz="14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400" dirty="0" smtClean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4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400" dirty="0" smtClean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4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179" y="-8275"/>
            <a:ext cx="5375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Технико-экономическая оценка возможности реализации проекта</a:t>
            </a:r>
          </a:p>
        </p:txBody>
      </p:sp>
      <p:grpSp>
        <p:nvGrpSpPr>
          <p:cNvPr id="27" name="Группа 26"/>
          <p:cNvGrpSpPr/>
          <p:nvPr/>
        </p:nvGrpSpPr>
        <p:grpSpPr>
          <a:xfrm>
            <a:off x="439598" y="2812558"/>
            <a:ext cx="1188000" cy="1188000"/>
            <a:chOff x="7250513" y="-64289"/>
            <a:chExt cx="1188000" cy="1188000"/>
          </a:xfrm>
        </p:grpSpPr>
        <p:sp>
          <p:nvSpPr>
            <p:cNvPr id="32" name="Овал 31"/>
            <p:cNvSpPr/>
            <p:nvPr/>
          </p:nvSpPr>
          <p:spPr>
            <a:xfrm>
              <a:off x="7353190" y="8865"/>
              <a:ext cx="936000" cy="936000"/>
            </a:xfrm>
            <a:prstGeom prst="ellipse">
              <a:avLst/>
            </a:prstGeom>
            <a:solidFill>
              <a:srgbClr val="FB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441" b="100000" l="0" r="100000">
                          <a14:backgroundMark x1="14685" y1="68531" x2="14685" y2="68531"/>
                          <a14:backgroundMark x1="5245" y1="70280" x2="5245" y2="70280"/>
                          <a14:backgroundMark x1="91259" y1="72028" x2="91259" y2="72028"/>
                          <a14:backgroundMark x1="15734" y1="68881" x2="15734" y2="68881"/>
                          <a14:backgroundMark x1="15734" y1="71678" x2="15734" y2="71678"/>
                          <a14:backgroundMark x1="14336" y1="73077" x2="14336" y2="73077"/>
                          <a14:backgroundMark x1="11189" y1="76224" x2="11189" y2="762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0513" y="-64289"/>
              <a:ext cx="1188000" cy="1188000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2733498" y="5858977"/>
            <a:ext cx="4264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Возможность аутсорсинга –</a:t>
            </a:r>
            <a:r>
              <a:rPr lang="en-US" dirty="0" smtClean="0"/>
              <a:t>&gt; </a:t>
            </a:r>
            <a:r>
              <a:rPr lang="ru-RU" dirty="0" smtClean="0"/>
              <a:t>бухгалтерия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647112" y="2860254"/>
            <a:ext cx="308233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Смирнова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Виктория Владимировна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Специалист в области цифровой обработки изображений 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видеообработки.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Опыт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работы более 5 лет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7045" y="3954706"/>
            <a:ext cx="4262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Опыт использования алгоритмов машинного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обучения; написание программ; административная работа.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Эксперт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WorldSkills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2019 “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Предпринимательство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Проф. переподготовка «Переводчик в сфере профессиональной коммуникации (английский язык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)».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Повышение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квалификации  «Базовые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компетенции для реализации дисциплин в области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искусственного             интеллекта»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54208" y="2860254"/>
            <a:ext cx="295232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Семенова 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Елена Вячеславовна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Специалист по работе в пакете прикладных программ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Matlab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Опыт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работы более 5 лет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995648" y="4030041"/>
            <a:ext cx="3978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Опыт проектирования,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реализации, оптимизации алгоритмов.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Хорошая математическая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Опыт написание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пользовательского интерфейса, доработки и поддержки существующих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Повышение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квалификации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Базовые компетенции для реализации дисциплин в области искусственного интеллекта»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4919877" y="2830220"/>
            <a:ext cx="1188000" cy="1188000"/>
            <a:chOff x="7236377" y="-186777"/>
            <a:chExt cx="1188000" cy="1188000"/>
          </a:xfrm>
        </p:grpSpPr>
        <p:sp>
          <p:nvSpPr>
            <p:cNvPr id="31" name="Овал 30"/>
            <p:cNvSpPr/>
            <p:nvPr/>
          </p:nvSpPr>
          <p:spPr>
            <a:xfrm>
              <a:off x="7362377" y="-144543"/>
              <a:ext cx="936000" cy="936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790" b="100000" l="9790" r="8986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6377" y="-186777"/>
              <a:ext cx="1188000" cy="1188000"/>
            </a:xfrm>
            <a:prstGeom prst="rect">
              <a:avLst/>
            </a:prstGeom>
          </p:spPr>
        </p:pic>
      </p:grpSp>
      <p:sp>
        <p:nvSpPr>
          <p:cNvPr id="13" name="Прямоугольник 12"/>
          <p:cNvSpPr/>
          <p:nvPr/>
        </p:nvSpPr>
        <p:spPr>
          <a:xfrm>
            <a:off x="395536" y="2522443"/>
            <a:ext cx="74840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Наличие членов команды необходимой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квалификации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4884" y="1169720"/>
            <a:ext cx="8714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: автоматизация и объективизация обработки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данных 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уникальных количественных параметров качества движения.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76415" y="1678377"/>
            <a:ext cx="32874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медицине: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сокращение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времени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диагностики заболеваний, корректировка применяемой терапии в зависимости от текущего состояния пациента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277511" y="1695449"/>
            <a:ext cx="3286377" cy="800101"/>
          </a:xfrm>
          <a:prstGeom prst="flowChartAlternateProcess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альтернативный процесс 23"/>
          <p:cNvSpPr/>
          <p:nvPr/>
        </p:nvSpPr>
        <p:spPr>
          <a:xfrm>
            <a:off x="3700161" y="1695451"/>
            <a:ext cx="5339065" cy="781050"/>
          </a:xfrm>
          <a:prstGeom prst="flowChartAlternateProcess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альтернативный процесс 24"/>
          <p:cNvSpPr/>
          <p:nvPr/>
        </p:nvSpPr>
        <p:spPr>
          <a:xfrm>
            <a:off x="277511" y="1196751"/>
            <a:ext cx="8761715" cy="407605"/>
          </a:xfrm>
          <a:prstGeom prst="flowChartAlternateProcess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альтернативный процесс 27"/>
          <p:cNvSpPr/>
          <p:nvPr/>
        </p:nvSpPr>
        <p:spPr>
          <a:xfrm>
            <a:off x="277511" y="2830220"/>
            <a:ext cx="4480366" cy="2878812"/>
          </a:xfrm>
          <a:prstGeom prst="flowChartAlternateProcess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Блок-схема: альтернативный процесс 28"/>
          <p:cNvSpPr/>
          <p:nvPr/>
        </p:nvSpPr>
        <p:spPr>
          <a:xfrm>
            <a:off x="4865878" y="2828723"/>
            <a:ext cx="4173730" cy="2880309"/>
          </a:xfrm>
          <a:prstGeom prst="flowChartAlternateProcess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альтернативный процесс 29"/>
          <p:cNvSpPr/>
          <p:nvPr/>
        </p:nvSpPr>
        <p:spPr>
          <a:xfrm>
            <a:off x="2659071" y="5810555"/>
            <a:ext cx="4262157" cy="466177"/>
          </a:xfrm>
          <a:prstGeom prst="flowChartAlternateProcess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359304" y="180362"/>
            <a:ext cx="698285" cy="698699"/>
          </a:xfrm>
          <a:prstGeom prst="ellipse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5631740" y="-179678"/>
            <a:ext cx="360040" cy="360040"/>
          </a:xfrm>
          <a:prstGeom prst="ellipse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7380312" y="-473278"/>
            <a:ext cx="1296000" cy="1296000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4682150" y="3353712"/>
            <a:ext cx="216000" cy="216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8197289" y="1440828"/>
            <a:ext cx="258241" cy="275803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95536" y="888239"/>
            <a:ext cx="2866490" cy="327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Ключевая техническая задача</a:t>
            </a:r>
          </a:p>
        </p:txBody>
      </p:sp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43" name="Овал 42"/>
          <p:cNvSpPr/>
          <p:nvPr/>
        </p:nvSpPr>
        <p:spPr>
          <a:xfrm>
            <a:off x="8437510" y="269229"/>
            <a:ext cx="360000" cy="360000"/>
          </a:xfrm>
          <a:prstGeom prst="ellipse">
            <a:avLst/>
          </a:prstGeom>
          <a:solidFill>
            <a:srgbClr val="FD493D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Овал 30"/>
          <p:cNvSpPr/>
          <p:nvPr/>
        </p:nvSpPr>
        <p:spPr>
          <a:xfrm>
            <a:off x="7455354" y="-412502"/>
            <a:ext cx="1656184" cy="1656000"/>
          </a:xfrm>
          <a:prstGeom prst="ellipse">
            <a:avLst/>
          </a:prstGeom>
          <a:solidFill>
            <a:srgbClr val="FFC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0026" y="750714"/>
            <a:ext cx="5714101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0026" y="-54392"/>
            <a:ext cx="60021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Оценка объема финансовых ресурсов для реализации проекта.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56276" y="5023409"/>
            <a:ext cx="3739660" cy="64633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Участие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конкурсах </a:t>
            </a:r>
            <a:r>
              <a:rPr lang="ru-RU" sz="12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грантовой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поддержки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Фонда содействия инновациям или других институтов развития. (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Старт-1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Старт-2)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6276" y="893574"/>
            <a:ext cx="8544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год. Источник финансирования – грант «Студенческий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Сумма 1.000.000 руб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Реализация:</a:t>
            </a:r>
          </a:p>
          <a:p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393745"/>
              </p:ext>
            </p:extLst>
          </p:nvPr>
        </p:nvGraphicFramePr>
        <p:xfrm>
          <a:off x="312286" y="1347239"/>
          <a:ext cx="8432430" cy="3393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56690"/>
                <a:gridCol w="5013018"/>
                <a:gridCol w="13627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работы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Описание работы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Стоимость,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руб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</a:t>
                      </a:r>
                    </a:p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юридического</a:t>
                      </a:r>
                    </a:p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лица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Заявление по форме № Р11001; документы, подтверждающие юридический адрес; устав; заявление о переходе на УСН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если нужно); выбор способа представления документов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14000,00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Приобретение видеокамер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Видеокамеры необходимо приобрести, чтобы собрать пул данных для написания и тестирования программного комплекса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40000,00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Приобретение штативов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Штативы для крепления видеокамер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5000,00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Оплата труда сотрудников + (налоговые отчисления 30,2%)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программы по автоматической обработке видео с последующим предоставлением результатов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587000,00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Бухгалтерская работа (аутсорсинг)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Бухгалтерский учет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120000,00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Налоговые отчисления УСН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Налоговые отчисления по упрощенной системе налогообложения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48000,00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19426" y="474067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год и 3 год. Возможные источники финансирования: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5790414"/>
            <a:ext cx="3456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Привлечение профильных компаний с возможностью доработки программного комплекса под новые требования за дополнительное финансирование.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387469" y="4971494"/>
            <a:ext cx="23888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Участие в государственной программе по поддержке малого бизнеса. </a:t>
            </a:r>
          </a:p>
        </p:txBody>
      </p:sp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24" name="Овал 23"/>
          <p:cNvSpPr/>
          <p:nvPr/>
        </p:nvSpPr>
        <p:spPr>
          <a:xfrm>
            <a:off x="7668344" y="-306861"/>
            <a:ext cx="1273915" cy="1335937"/>
          </a:xfrm>
          <a:prstGeom prst="ellipse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455354" y="490455"/>
            <a:ext cx="425980" cy="404275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4159835" y="4971494"/>
            <a:ext cx="612068" cy="600732"/>
          </a:xfrm>
          <a:prstGeom prst="ellipse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7272312" y="3717032"/>
            <a:ext cx="216000" cy="216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4644008" y="5346574"/>
            <a:ext cx="216000" cy="216000"/>
          </a:xfrm>
          <a:prstGeom prst="ellipse">
            <a:avLst/>
          </a:prstGeom>
          <a:solidFill>
            <a:srgbClr val="ED3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13904" y="39643"/>
            <a:ext cx="216000" cy="216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558643" y="5882064"/>
            <a:ext cx="270000" cy="269842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войные круглые скобки 14"/>
          <p:cNvSpPr/>
          <p:nvPr/>
        </p:nvSpPr>
        <p:spPr>
          <a:xfrm>
            <a:off x="179512" y="4971494"/>
            <a:ext cx="3816424" cy="698246"/>
          </a:xfrm>
          <a:prstGeom prst="bracketPair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войные круглые скобки 31"/>
          <p:cNvSpPr/>
          <p:nvPr/>
        </p:nvSpPr>
        <p:spPr>
          <a:xfrm>
            <a:off x="3017273" y="5802782"/>
            <a:ext cx="3564639" cy="857971"/>
          </a:xfrm>
          <a:prstGeom prst="bracketPair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войные круглые скобки 33"/>
          <p:cNvSpPr/>
          <p:nvPr/>
        </p:nvSpPr>
        <p:spPr>
          <a:xfrm>
            <a:off x="5295114" y="4922737"/>
            <a:ext cx="2481241" cy="698246"/>
          </a:xfrm>
          <a:prstGeom prst="bracketPair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6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26" y="-54392"/>
            <a:ext cx="6002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Перспективы взаимодействия.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484887"/>
            <a:ext cx="5570085" cy="144016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861872" y="856078"/>
            <a:ext cx="649011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Фонд «</a:t>
            </a:r>
            <a:r>
              <a:rPr lang="ru-RU" sz="2400" b="1" dirty="0" err="1"/>
              <a:t>Сколково</a:t>
            </a:r>
            <a:r>
              <a:rPr lang="ru-RU" sz="2400" b="1" dirty="0" smtClean="0"/>
              <a:t>»</a:t>
            </a:r>
          </a:p>
          <a:p>
            <a:r>
              <a:rPr lang="ru-RU" dirty="0" smtClean="0"/>
              <a:t>Кластер </a:t>
            </a:r>
            <a:r>
              <a:rPr lang="ru-RU" dirty="0"/>
              <a:t>биологических и медицинских </a:t>
            </a:r>
            <a:r>
              <a:rPr lang="ru-RU" dirty="0" smtClean="0"/>
              <a:t>технологий. </a:t>
            </a:r>
          </a:p>
          <a:p>
            <a:r>
              <a:rPr lang="ru-RU" dirty="0" smtClean="0"/>
              <a:t>Устройства </a:t>
            </a:r>
            <a:r>
              <a:rPr lang="ru-RU" dirty="0"/>
              <a:t>для реабилитации при неврологических патологиях.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Онланта» и Фонд «Сколково» запустили конкурс проектов по управлению  ИТ-инфраструктурой | Онлант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99" y="883503"/>
            <a:ext cx="1359115" cy="111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748585" y="2512314"/>
            <a:ext cx="2606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Бизнес-инкубатор</a:t>
            </a:r>
            <a:endParaRPr lang="ru-RU" sz="2400" dirty="0"/>
          </a:p>
        </p:txBody>
      </p:sp>
      <p:pic>
        <p:nvPicPr>
          <p:cNvPr id="2052" name="Picture 4" descr="Вакансия Менеджер проектов бизнес-инкубатора в Казани, работа в компании  ИТ-парк, Технопарк в сфере высоких технологи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23" y="2487381"/>
            <a:ext cx="1144906" cy="17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" t="16424" r="72278" b="9629"/>
          <a:stretch/>
        </p:blipFill>
        <p:spPr bwMode="auto">
          <a:xfrm>
            <a:off x="5016748" y="2487381"/>
            <a:ext cx="1427460" cy="125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444207" y="2512757"/>
            <a:ext cx="2047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/>
              <a:t>Минцифра</a:t>
            </a:r>
            <a:r>
              <a:rPr lang="ru-RU" sz="2400" b="1" dirty="0"/>
              <a:t> РТ</a:t>
            </a:r>
          </a:p>
        </p:txBody>
      </p:sp>
      <p:pic>
        <p:nvPicPr>
          <p:cNvPr id="2055" name="Picture 7" descr="https://sun9-22.userapi.com/impg/2tHRVuYqyfgkb1FIDTLARQcuvWQM8zOztWr1TQ/qyG6i_rK9n0.jpg?size=400x400&amp;quality=95&amp;sign=c879fe4de4d44e1435f59057e4f175f3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214" y="4174293"/>
            <a:ext cx="1619835" cy="161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591900" y="4244960"/>
            <a:ext cx="1956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Минздрав РТ</a:t>
            </a:r>
          </a:p>
        </p:txBody>
      </p:sp>
    </p:spTree>
    <p:extLst>
      <p:ext uri="{BB962C8B-B14F-4D97-AF65-F5344CB8AC3E}">
        <p14:creationId xmlns:p14="http://schemas.microsoft.com/office/powerpoint/2010/main" val="1043597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3"/>
          <p:cNvSpPr/>
          <p:nvPr/>
        </p:nvSpPr>
        <p:spPr>
          <a:xfrm>
            <a:off x="3038908" y="5342113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379779" y="2000834"/>
            <a:ext cx="367240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Почта: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yaikovavictoriya@mail.ru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Телефон: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+79376178128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34463" y="160338"/>
            <a:ext cx="3203762" cy="1311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3600" b="1" dirty="0">
                <a:solidFill>
                  <a:srgbClr val="FFFF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  <a:endParaRPr lang="ru-RU" sz="3600" b="1" dirty="0" smtClean="0">
              <a:solidFill>
                <a:srgbClr val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3600" b="1" dirty="0" smtClean="0">
                <a:solidFill>
                  <a:srgbClr val="FFFF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</a:t>
            </a:r>
            <a:r>
              <a:rPr lang="ru-RU" sz="3600" b="1" dirty="0">
                <a:solidFill>
                  <a:srgbClr val="FFFF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1646891"/>
            <a:ext cx="3396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D493D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Смирнова </a:t>
            </a:r>
          </a:p>
          <a:p>
            <a:r>
              <a:rPr lang="ru-RU" sz="2000" b="1" dirty="0" smtClean="0">
                <a:solidFill>
                  <a:srgbClr val="FD493D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Виктория Владимировна</a:t>
            </a:r>
            <a:endParaRPr lang="ru-RU" sz="2000" dirty="0">
              <a:solidFill>
                <a:srgbClr val="FD49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049794" y="1545529"/>
            <a:ext cx="425980" cy="404275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8" name="Группа 87"/>
          <p:cNvGrpSpPr/>
          <p:nvPr/>
        </p:nvGrpSpPr>
        <p:grpSpPr>
          <a:xfrm>
            <a:off x="1208635" y="2553005"/>
            <a:ext cx="2571452" cy="3304651"/>
            <a:chOff x="1075830" y="2411653"/>
            <a:chExt cx="2571452" cy="3304651"/>
          </a:xfrm>
        </p:grpSpPr>
        <p:sp>
          <p:nvSpPr>
            <p:cNvPr id="90" name="Овал 89"/>
            <p:cNvSpPr/>
            <p:nvPr/>
          </p:nvSpPr>
          <p:spPr>
            <a:xfrm>
              <a:off x="1075830" y="3014847"/>
              <a:ext cx="1925984" cy="1811774"/>
            </a:xfrm>
            <a:prstGeom prst="ellipse">
              <a:avLst/>
            </a:prstGeom>
            <a:solidFill>
              <a:srgbClr val="7030A0">
                <a:alpha val="5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8" name="Picture 4" descr="бегущий человек рисунок вектор: 2 тыс изображений найдено в Яндекс Картинках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  <a14:imgEffect>
                        <a14:artisticPencilGrayscale/>
                      </a14:imgEffect>
                      <a14:imgEffect>
                        <a14:sharpenSoften amount="50000"/>
                      </a14:imgEffect>
                      <a14:imgEffect>
                        <a14:colorTemperature colorTemp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6178" y="2411653"/>
              <a:ext cx="2561104" cy="3304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Прямая соединительная линия 15"/>
            <p:cNvCxnSpPr>
              <a:stCxn id="27" idx="2"/>
            </p:cNvCxnSpPr>
            <p:nvPr/>
          </p:nvCxnSpPr>
          <p:spPr>
            <a:xfrm flipH="1">
              <a:off x="1597025" y="3866579"/>
              <a:ext cx="886743" cy="235521"/>
            </a:xfrm>
            <a:prstGeom prst="line">
              <a:avLst/>
            </a:prstGeom>
            <a:ln w="28575">
              <a:solidFill>
                <a:srgbClr val="FFAC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4" name="Овал 23"/>
            <p:cNvSpPr/>
            <p:nvPr/>
          </p:nvSpPr>
          <p:spPr>
            <a:xfrm>
              <a:off x="2699792" y="2756450"/>
              <a:ext cx="90000" cy="90000"/>
            </a:xfrm>
            <a:prstGeom prst="ellipse">
              <a:avLst/>
            </a:prstGeom>
            <a:solidFill>
              <a:srgbClr val="FF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1997724" y="2996140"/>
              <a:ext cx="90000" cy="90000"/>
            </a:xfrm>
            <a:prstGeom prst="ellipse">
              <a:avLst/>
            </a:prstGeom>
            <a:solidFill>
              <a:srgbClr val="FF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1547664" y="3429000"/>
              <a:ext cx="90000" cy="90000"/>
            </a:xfrm>
            <a:prstGeom prst="ellipse">
              <a:avLst/>
            </a:prstGeom>
            <a:solidFill>
              <a:srgbClr val="FF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2483768" y="3821579"/>
              <a:ext cx="90000" cy="90000"/>
            </a:xfrm>
            <a:prstGeom prst="ellipse">
              <a:avLst/>
            </a:prstGeom>
            <a:solidFill>
              <a:srgbClr val="FF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1538972" y="4063979"/>
              <a:ext cx="90000" cy="90000"/>
            </a:xfrm>
            <a:prstGeom prst="ellipse">
              <a:avLst/>
            </a:prstGeom>
            <a:solidFill>
              <a:srgbClr val="FF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676664" y="4704411"/>
              <a:ext cx="90000" cy="90000"/>
            </a:xfrm>
            <a:prstGeom prst="ellipse">
              <a:avLst/>
            </a:prstGeom>
            <a:solidFill>
              <a:srgbClr val="FF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6" name="Прямая соединительная линия 35"/>
            <p:cNvCxnSpPr/>
            <p:nvPr/>
          </p:nvCxnSpPr>
          <p:spPr>
            <a:xfrm>
              <a:off x="1581150" y="4114800"/>
              <a:ext cx="473075" cy="717550"/>
            </a:xfrm>
            <a:prstGeom prst="line">
              <a:avLst/>
            </a:prstGeom>
            <a:ln w="28575">
              <a:solidFill>
                <a:srgbClr val="FFAC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9" name="Овал 38"/>
            <p:cNvSpPr/>
            <p:nvPr/>
          </p:nvSpPr>
          <p:spPr>
            <a:xfrm>
              <a:off x="2011370" y="4797152"/>
              <a:ext cx="90000" cy="90000"/>
            </a:xfrm>
            <a:prstGeom prst="ellipse">
              <a:avLst/>
            </a:prstGeom>
            <a:solidFill>
              <a:srgbClr val="FF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3374872" y="5248272"/>
              <a:ext cx="90000" cy="90000"/>
            </a:xfrm>
            <a:prstGeom prst="ellipse">
              <a:avLst/>
            </a:prstGeom>
            <a:solidFill>
              <a:srgbClr val="FF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527233" y="3890303"/>
              <a:ext cx="190567" cy="856322"/>
            </a:xfrm>
            <a:prstGeom prst="line">
              <a:avLst/>
            </a:prstGeom>
            <a:ln w="28575">
              <a:solidFill>
                <a:srgbClr val="FFAC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>
              <a:stCxn id="29" idx="1"/>
            </p:cNvCxnSpPr>
            <p:nvPr/>
          </p:nvCxnSpPr>
          <p:spPr>
            <a:xfrm>
              <a:off x="2689844" y="4717591"/>
              <a:ext cx="729631" cy="578309"/>
            </a:xfrm>
            <a:prstGeom prst="line">
              <a:avLst/>
            </a:prstGeom>
            <a:ln w="28575">
              <a:solidFill>
                <a:srgbClr val="FFAC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2051050" y="3051175"/>
              <a:ext cx="479425" cy="819150"/>
            </a:xfrm>
            <a:prstGeom prst="line">
              <a:avLst/>
            </a:prstGeom>
            <a:ln w="28575">
              <a:solidFill>
                <a:srgbClr val="FFAC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flipV="1">
              <a:off x="2050256" y="2794000"/>
              <a:ext cx="689769" cy="234950"/>
            </a:xfrm>
            <a:prstGeom prst="line">
              <a:avLst/>
            </a:prstGeom>
            <a:ln w="28575">
              <a:solidFill>
                <a:srgbClr val="FFAC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>
              <a:endCxn id="25" idx="3"/>
            </p:cNvCxnSpPr>
            <p:nvPr/>
          </p:nvCxnSpPr>
          <p:spPr>
            <a:xfrm flipV="1">
              <a:off x="1583972" y="3072960"/>
              <a:ext cx="426932" cy="401040"/>
            </a:xfrm>
            <a:prstGeom prst="line">
              <a:avLst/>
            </a:prstGeom>
            <a:ln w="28575">
              <a:solidFill>
                <a:srgbClr val="FFAC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62" name="Овал 61"/>
            <p:cNvSpPr/>
            <p:nvPr/>
          </p:nvSpPr>
          <p:spPr>
            <a:xfrm>
              <a:off x="1259632" y="3183480"/>
              <a:ext cx="90000" cy="90000"/>
            </a:xfrm>
            <a:prstGeom prst="ellipse">
              <a:avLst/>
            </a:prstGeom>
            <a:solidFill>
              <a:srgbClr val="FF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3203848" y="2900882"/>
              <a:ext cx="90000" cy="90000"/>
            </a:xfrm>
            <a:prstGeom prst="ellipse">
              <a:avLst/>
            </a:prstGeom>
            <a:solidFill>
              <a:srgbClr val="FF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4" name="Прямая соединительная линия 63"/>
            <p:cNvCxnSpPr/>
            <p:nvPr/>
          </p:nvCxnSpPr>
          <p:spPr>
            <a:xfrm>
              <a:off x="2759075" y="2803525"/>
              <a:ext cx="495300" cy="146050"/>
            </a:xfrm>
            <a:prstGeom prst="line">
              <a:avLst/>
            </a:prstGeom>
            <a:ln w="28575">
              <a:solidFill>
                <a:srgbClr val="FFAC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1314450" y="3235325"/>
              <a:ext cx="276225" cy="238125"/>
            </a:xfrm>
            <a:prstGeom prst="line">
              <a:avLst/>
            </a:prstGeom>
            <a:ln w="28575">
              <a:solidFill>
                <a:srgbClr val="FFAC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683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9736</TotalTime>
  <Words>678</Words>
  <Application>Microsoft Office PowerPoint</Application>
  <PresentationFormat>Экран (4:3)</PresentationFormat>
  <Paragraphs>173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Студенческий  Стартап</vt:lpstr>
      <vt:lpstr> </vt:lpstr>
      <vt:lpstr>Презентация PowerPoint</vt:lpstr>
      <vt:lpstr>Презентация PowerPoint</vt:lpstr>
      <vt:lpstr>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</vt:vector>
  </TitlesOfParts>
  <Company>FASIE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Пользователь Windows</cp:lastModifiedBy>
  <cp:revision>112</cp:revision>
  <dcterms:created xsi:type="dcterms:W3CDTF">2023-02-08T09:03:57Z</dcterms:created>
  <dcterms:modified xsi:type="dcterms:W3CDTF">2023-09-14T14:01:22Z</dcterms:modified>
</cp:coreProperties>
</file>