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EFE624C-BAC7-45E2-A3B3-21013C99C0F5}">
  <a:tblStyle styleId="{6EFE624C-BAC7-45E2-A3B3-21013C99C0F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92fe4cac62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292fe4cac62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1.jpg"/><Relationship Id="rId5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jpg"/><Relationship Id="rId4" Type="http://schemas.openxmlformats.org/officeDocument/2006/relationships/image" Target="../media/image2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Relationship Id="rId4" Type="http://schemas.openxmlformats.org/officeDocument/2006/relationships/image" Target="../media/image19.jpg"/><Relationship Id="rId5" Type="http://schemas.openxmlformats.org/officeDocument/2006/relationships/image" Target="../media/image25.jpg"/><Relationship Id="rId6" Type="http://schemas.openxmlformats.org/officeDocument/2006/relationships/image" Target="../media/image15.jpg"/><Relationship Id="rId7" Type="http://schemas.openxmlformats.org/officeDocument/2006/relationships/image" Target="../media/image23.jpg"/><Relationship Id="rId8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vk.com/lirriki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Явь, Правь и Навь</a:t>
            </a:r>
            <a:endParaRPr sz="3100"/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456818" y="220245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Не буди лихо, пока оно тихо</a:t>
            </a:r>
            <a:endParaRPr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24575" y="1098450"/>
            <a:ext cx="2832751" cy="405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187775" y="1624600"/>
            <a:ext cx="6940200" cy="29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212529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В последнее время в обществе набирает популярность тенденция изучения разных миров мифологии с помощью фэнтези книг, научных работ, а также настольных игр. Однако на фоне патриотической повестки жителям нашей страны мало, что известно о мифологии собственных предков. Поэтому актуальность нашего продукта заключается в том, что дети в учебных заведениях, а так же обычные потребители смогут с помощью нашей настольной игры основанной на славянской мифологии, погрузится в мир сказок и былин, что в дальнейшем может стать первым шагом в изучении мифологического наследия нашей страны.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12192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F00FF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Легкость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погружения в мир сказок и мифов;</a:t>
            </a:r>
            <a:endParaRPr i="0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1219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Интересная подача реальной информации из книг филологов и этнологов с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помощью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лора игры;  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1219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Помогает узнать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собственную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историю мифологии на фоне тенденции изучения наследия России. 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53775" y="840338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530724" y="2270725"/>
            <a:ext cx="66981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/>
              <a:t>В приоритете возраст от 11 до 18 лет, то есть школьники от 5 до 11 класса, так как для них в реалиях таких учебных предметов таких, как литература и история, есть этап изучения славянских мифов и сказок, а также факультативы посвящённые настольным играм.</a:t>
            </a:r>
            <a:endParaRPr sz="1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/>
              <a:t>Но игра также может распространятся для людей возрастом и старше на сайтах маркетплейсов.  </a:t>
            </a:r>
            <a:endParaRPr sz="1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400"/>
              <a:t>  </a:t>
            </a:r>
            <a:endParaRPr sz="1400"/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18" y="2356381"/>
            <a:ext cx="6568200" cy="203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9400" lvl="0" marL="4064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Проблема подач</a:t>
            </a:r>
            <a:r>
              <a:rPr lang="ru" sz="1400">
                <a:solidFill>
                  <a:srgbClr val="132C40"/>
                </a:solidFill>
              </a:rPr>
              <a:t>и</a:t>
            </a:r>
            <a:r>
              <a:rPr lang="ru" sz="1400">
                <a:solidFill>
                  <a:srgbClr val="132C40"/>
                </a:solidFill>
              </a:rPr>
              <a:t> информации в массовой культуре основанной на славянских сказках в</a:t>
            </a:r>
            <a:r>
              <a:rPr lang="ru" sz="1400">
                <a:solidFill>
                  <a:srgbClr val="132C40"/>
                </a:solidFill>
              </a:rPr>
              <a:t> сравнении с мирами других мифов;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Во время тенденции изучения исторического наследия России малый процент граждан знают реальные славянские мифы и сказки, в сравнении со скандинавскими и мифами Древней Греции.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32332" y="1565506"/>
            <a:ext cx="77439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/>
              <a:t>“Явь, Правь и Навь” - эксклюзивная и увлекательная настольная игра по славянским мифам.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/>
              <a:t>Настольная игра основанная на мире славянских мифов и сказок “Явь, Правь и Навь” предлагает нашим потенциальным клиентам с помощью игрового процесса погрузиться в интересный мир наших предков со всеми его загадками и мифическими существами. Эта игра не только может подтолкнуть вас к дальнейшему самостоятельному изучению мифологической стороны истории нашей страны, но и поможет интересно провести время с друзьями или наоборот найти их на фоне общего интереса к славянским сказкам. 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/>
              <a:t>Целью нашего проекта является привлечение школьников 5-11 классов к изучению славянской мифологии с помощью настольной игры. </a:t>
            </a:r>
            <a:endParaRPr sz="13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/>
              <a:t>Мы ставим перед собой задачи создания уникальной настольной игры по славянским мифам, выхода на массовое производство и на рынок настольных игр.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8" name="Google Shape;178;p30"/>
          <p:cNvSpPr txBox="1"/>
          <p:nvPr>
            <p:ph idx="1" type="body"/>
          </p:nvPr>
        </p:nvSpPr>
        <p:spPr>
          <a:xfrm>
            <a:off x="456818" y="2626031"/>
            <a:ext cx="7993200" cy="15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Создание настольной игры по славянским мифам;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Легкий и цепляющий формат подачи информации с помощью лора игры;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Использование в создании </a:t>
            </a:r>
            <a:r>
              <a:rPr lang="ru" sz="1400">
                <a:solidFill>
                  <a:srgbClr val="132C40"/>
                </a:solidFill>
              </a:rPr>
              <a:t>игрового</a:t>
            </a:r>
            <a:r>
              <a:rPr lang="ru" sz="1400">
                <a:solidFill>
                  <a:srgbClr val="132C40"/>
                </a:solidFill>
              </a:rPr>
              <a:t> лора монографии и научные статьи филологов и этнографов;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Использование </a:t>
            </a:r>
            <a:r>
              <a:rPr lang="ru" sz="1400">
                <a:highlight>
                  <a:schemeClr val="lt1"/>
                </a:highlight>
              </a:rPr>
              <a:t>3D принтера для печати </a:t>
            </a:r>
            <a:r>
              <a:rPr lang="ru" sz="1400">
                <a:highlight>
                  <a:schemeClr val="lt1"/>
                </a:highlight>
              </a:rPr>
              <a:t>авторских</a:t>
            </a:r>
            <a:r>
              <a:rPr lang="ru" sz="1400">
                <a:highlight>
                  <a:schemeClr val="lt1"/>
                </a:highlight>
              </a:rPr>
              <a:t> фигурок героев игры.</a:t>
            </a:r>
            <a:r>
              <a:rPr lang="ru" sz="1400">
                <a:solidFill>
                  <a:srgbClr val="132C40"/>
                </a:solidFill>
                <a:highlight>
                  <a:schemeClr val="lt1"/>
                </a:highlight>
              </a:rPr>
              <a:t> </a:t>
            </a:r>
            <a:r>
              <a:rPr lang="ru" sz="1400">
                <a:solidFill>
                  <a:srgbClr val="132C40"/>
                </a:solidFill>
              </a:rPr>
              <a:t>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9" name="Google Shape;17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6" name="Google Shape;18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0"/>
          <p:cNvPicPr preferRelativeResize="0"/>
          <p:nvPr/>
        </p:nvPicPr>
        <p:blipFill rotWithShape="1">
          <a:blip r:embed="rId4">
            <a:alphaModFix/>
          </a:blip>
          <a:srcRect b="22209" l="15782" r="0" t="18313"/>
          <a:stretch/>
        </p:blipFill>
        <p:spPr>
          <a:xfrm>
            <a:off x="6586675" y="319400"/>
            <a:ext cx="1584050" cy="24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0"/>
          <p:cNvPicPr preferRelativeResize="0"/>
          <p:nvPr/>
        </p:nvPicPr>
        <p:blipFill rotWithShape="1">
          <a:blip r:embed="rId5">
            <a:alphaModFix/>
          </a:blip>
          <a:srcRect b="23824" l="15476" r="0" t="18405"/>
          <a:stretch/>
        </p:blipFill>
        <p:spPr>
          <a:xfrm>
            <a:off x="4771875" y="319400"/>
            <a:ext cx="1436975" cy="218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01719" y="2041013"/>
            <a:ext cx="6936600" cy="15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EduNet, GameNet, NeuroNet.</a:t>
            </a:r>
            <a:endParaRPr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Следуя нашей аналитике маркетплейсов,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популярных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магазинов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настольных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игр, а также офлайн магазинов города Томска, Игры с подобной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тематикой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ранее не выходили на рынок.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457194" y="2088563"/>
            <a:ext cx="6936600" cy="23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Все настольные игры в формате ролевых (</a:t>
            </a:r>
            <a:r>
              <a:rPr lang="ru" sz="13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Dungeons &amp; Dragons,</a:t>
            </a:r>
            <a:r>
              <a:rPr lang="ru" sz="1300">
                <a:solidFill>
                  <a:srgbClr val="2D3748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13th Age, Legend of the Five Rings.);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Игры с  уже разработанным лором, который интересен большому количеству потребителей настольных игр;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Выпущенная игра с уже хорошей продаваемой статистикой на маркетплейсах;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Игра, которая уже утвердилась в обществе как классическая с хорошим сеттингом;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Выпущенная игра с большим количеством дополнений.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/>
        </p:nvSpPr>
        <p:spPr>
          <a:xfrm>
            <a:off x="401719" y="1994331"/>
            <a:ext cx="6936600" cy="25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Настольная игра, лор которой основан на трудах профессиональных филологов и этнологов, с авторскими фигурками героев выполненных с помощью 3D принтера. Будет выпускаться в приоритете для школьных факультативов, чтобы улучшить результат погружения детей в сеттинг славянской мифологии, а также заинтересовать их в дальнейшем самостоятельном изучении. Однако позже игра будет вставлена на маркетплейсы для покупки более широкого потребителя.  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7192" y="3869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7" name="Google Shape;23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5600" y="987275"/>
            <a:ext cx="5791101" cy="378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47481"/>
            <a:ext cx="2443202" cy="2606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559292" y="9698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35"/>
          <p:cNvSpPr txBox="1"/>
          <p:nvPr>
            <p:ph idx="1" type="body"/>
          </p:nvPr>
        </p:nvSpPr>
        <p:spPr>
          <a:xfrm>
            <a:off x="258493" y="1720006"/>
            <a:ext cx="7993200" cy="26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Наша команда провела анализ популярных механизмов настольных игр и выбрала подходящую для проекта “Явь, Правь и Навь”; 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Также был проведён анализ рынка настольных игр их ценовой политики и популярных сеттингов.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Мы провели анкетирование среди школ Томска и Томской области, для того чтобы узнать статистику интереса к славянской мифологии и настольным играм у нашей приоритетной целевой аудитории; 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Начали анализ научных трудов этнолога Сергея Максимова и филолога Владимира Проппа;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Отрисован нашими дизайнерами первый персонаж;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Проведен</a:t>
            </a:r>
            <a:r>
              <a:rPr lang="ru" sz="1300"/>
              <a:t> анализ прайсов </a:t>
            </a:r>
            <a:r>
              <a:rPr lang="ru" sz="1300"/>
              <a:t>иллюстраторов, </a:t>
            </a:r>
            <a:r>
              <a:rPr lang="ru" sz="1300"/>
              <a:t>писателей, а также типографий (средний чек на тираж из 10 </a:t>
            </a:r>
            <a:r>
              <a:rPr lang="ru" sz="1300"/>
              <a:t>экземпляров</a:t>
            </a:r>
            <a:r>
              <a:rPr lang="ru" sz="1300"/>
              <a:t> -  100.000 р.). </a:t>
            </a:r>
            <a:endParaRPr sz="1300"/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1927905" y="2679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 b="58597" l="3236" r="3236" t="0"/>
          <a:stretch/>
        </p:blipFill>
        <p:spPr>
          <a:xfrm>
            <a:off x="260050" y="362438"/>
            <a:ext cx="1237925" cy="181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 txBox="1"/>
          <p:nvPr/>
        </p:nvSpPr>
        <p:spPr>
          <a:xfrm>
            <a:off x="-43900" y="2177575"/>
            <a:ext cx="1743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  </a:t>
            </a: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Анастасия Кузик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Аналитик, разработчик.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0212" y="914425"/>
            <a:ext cx="1237925" cy="165056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 txBox="1"/>
          <p:nvPr/>
        </p:nvSpPr>
        <p:spPr>
          <a:xfrm>
            <a:off x="1786363" y="2571750"/>
            <a:ext cx="1485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 Бобылев Артём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Маркетолог, менеджер.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5">
            <a:alphaModFix/>
          </a:blip>
          <a:srcRect b="0" l="0" r="0" t="9909"/>
          <a:stretch/>
        </p:blipFill>
        <p:spPr>
          <a:xfrm>
            <a:off x="7064775" y="357299"/>
            <a:ext cx="1361350" cy="1825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6"/>
          <p:cNvPicPr preferRelativeResize="0"/>
          <p:nvPr/>
        </p:nvPicPr>
        <p:blipFill rotWithShape="1">
          <a:blip r:embed="rId6">
            <a:alphaModFix/>
          </a:blip>
          <a:srcRect b="46398" l="31387" r="32976" t="26407"/>
          <a:stretch/>
        </p:blipFill>
        <p:spPr>
          <a:xfrm>
            <a:off x="3560371" y="914425"/>
            <a:ext cx="1442029" cy="165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6"/>
          <p:cNvPicPr preferRelativeResize="0"/>
          <p:nvPr/>
        </p:nvPicPr>
        <p:blipFill rotWithShape="1">
          <a:blip r:embed="rId7">
            <a:alphaModFix/>
          </a:blip>
          <a:srcRect b="6289" l="9634" r="6367" t="15683"/>
          <a:stretch/>
        </p:blipFill>
        <p:spPr>
          <a:xfrm>
            <a:off x="5385501" y="914423"/>
            <a:ext cx="1317226" cy="16505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 txBox="1"/>
          <p:nvPr/>
        </p:nvSpPr>
        <p:spPr>
          <a:xfrm>
            <a:off x="5231013" y="2571750"/>
            <a:ext cx="1598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</a:t>
            </a: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Атызакова Мария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Дизайнер, разработчик.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6812125" y="2177575"/>
            <a:ext cx="1946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Морозко Анастасия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Разработчик, маркетолог.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69" name="Google Shape;269;p36"/>
          <p:cNvSpPr txBox="1"/>
          <p:nvPr/>
        </p:nvSpPr>
        <p:spPr>
          <a:xfrm>
            <a:off x="3256900" y="2571750"/>
            <a:ext cx="199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Бурдина Валерия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 проекта.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70" name="Google Shape;270;p36"/>
          <p:cNvPicPr preferRelativeResize="0"/>
          <p:nvPr/>
        </p:nvPicPr>
        <p:blipFill rotWithShape="1">
          <a:blip r:embed="rId8">
            <a:alphaModFix/>
          </a:blip>
          <a:srcRect b="26479" l="22600" r="35021" t="23397"/>
          <a:stretch/>
        </p:blipFill>
        <p:spPr>
          <a:xfrm>
            <a:off x="3772650" y="3101724"/>
            <a:ext cx="1157950" cy="18169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6"/>
          <p:cNvSpPr txBox="1"/>
          <p:nvPr/>
        </p:nvSpPr>
        <p:spPr>
          <a:xfrm>
            <a:off x="5053550" y="42508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Ерёмина Софья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Технолог, разработчик 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Написать </a:t>
            </a:r>
            <a:r>
              <a:rPr lang="ru" sz="1300">
                <a:solidFill>
                  <a:srgbClr val="132C40"/>
                </a:solidFill>
              </a:rPr>
              <a:t>предварительный</a:t>
            </a:r>
            <a:r>
              <a:rPr lang="ru" sz="1300">
                <a:solidFill>
                  <a:srgbClr val="132C40"/>
                </a:solidFill>
              </a:rPr>
              <a:t> лор игры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Выявить главный персонажей - героев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" sz="1300">
                <a:solidFill>
                  <a:srgbClr val="132C40"/>
                </a:solidFill>
              </a:rPr>
              <a:t>Нарисовать бето-модель игры</a:t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6" name="Google Shape;286;p37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{6EFE624C-BAC7-45E2-A3B3-21013C99C0F5}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Анализ книжного материала и разработка </a:t>
                      </a:r>
                      <a:r>
                        <a:rPr lang="ru"/>
                        <a:t>предварительного</a:t>
                      </a:r>
                      <a:r>
                        <a:rPr lang="ru"/>
                        <a:t> лора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30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ноября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Бурдина Валерия и Ерёмина Софья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механизма и стратегии</a:t>
                      </a:r>
                      <a:r>
                        <a:rPr lang="ru"/>
                        <a:t>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29 ноября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Морозко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Анастасия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Бето-модель игры в формате арта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5 ноября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Атызакова Мария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7" name="Google Shape;287;p37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8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3" name="Google Shape;293;p38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Вк: </a:t>
            </a:r>
            <a:r>
              <a:rPr lang="ru" sz="1400" u="sng">
                <a:solidFill>
                  <a:schemeClr val="hlink"/>
                </a:solidFill>
                <a:hlinkClick r:id="rId3"/>
              </a:rPr>
              <a:t>https://vk.com/lirriki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Телефон: 8 8069570069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Бурдина Валерия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94" name="Google Shape;294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2" name="Google Shape;302;p38"/>
          <p:cNvPicPr preferRelativeResize="0"/>
          <p:nvPr/>
        </p:nvPicPr>
        <p:blipFill rotWithShape="1">
          <a:blip r:embed="rId5">
            <a:alphaModFix/>
          </a:blip>
          <a:srcRect b="25737" l="23227" r="21848" t="37462"/>
          <a:stretch/>
        </p:blipFill>
        <p:spPr>
          <a:xfrm>
            <a:off x="5251175" y="1861550"/>
            <a:ext cx="2141400" cy="253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