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6" r:id="rId3"/>
    <p:sldId id="268" r:id="rId4"/>
    <p:sldId id="283" r:id="rId5"/>
    <p:sldId id="265" r:id="rId6"/>
    <p:sldId id="269" r:id="rId7"/>
    <p:sldId id="261" r:id="rId8"/>
    <p:sldId id="286" r:id="rId9"/>
    <p:sldId id="257" r:id="rId10"/>
    <p:sldId id="287" r:id="rId11"/>
    <p:sldId id="258" r:id="rId12"/>
    <p:sldId id="288" r:id="rId13"/>
    <p:sldId id="289" r:id="rId14"/>
    <p:sldId id="278" r:id="rId15"/>
    <p:sldId id="290" r:id="rId16"/>
    <p:sldId id="284" r:id="rId17"/>
    <p:sldId id="285" r:id="rId18"/>
    <p:sldId id="267" r:id="rId19"/>
    <p:sldId id="273" r:id="rId20"/>
  </p:sldIdLst>
  <p:sldSz cx="18288000" cy="10287000"/>
  <p:notesSz cx="6858000" cy="9144000"/>
  <p:embeddedFontLst>
    <p:embeddedFont>
      <p:font typeface="Roboto" panose="020B0604020202020204" charset="0"/>
      <p:bold r:id="rId22"/>
      <p:boldItalic r:id="rId23"/>
    </p:embeddedFont>
    <p:embeddedFont>
      <p:font typeface="MS Gothic" panose="020B0609070205080204" pitchFamily="49" charset="-128"/>
      <p:regular r:id="rId24"/>
    </p:embeddedFont>
    <p:embeddedFont>
      <p:font typeface="Blackadder ITC" panose="020B060402020202020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Bitter" panose="020B0604020202020204" charset="-52"/>
      <p:regular r:id="rId30"/>
      <p:bold r:id="rId31"/>
      <p:italic r:id="rId32"/>
      <p:boldItalic r:id="rId33"/>
    </p:embeddedFont>
    <p:embeddedFont>
      <p:font typeface="Segoe Print" panose="02000600000000000000" pitchFamily="2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jhDWF2E6sAREpeNVxjPagQp7de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A9C"/>
    <a:srgbClr val="127854"/>
    <a:srgbClr val="C146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C89364-00BA-481D-8F4C-218EC7D58B25}">
  <a:tblStyle styleId="{C0C89364-00BA-481D-8F4C-218EC7D58B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61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058596215231014"/>
          <c:y val="4.1489857110951663E-2"/>
          <c:w val="0.43655863376312665"/>
          <c:h val="0.864020185988604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Лист2!$B$2</c:f>
              <c:strCache>
                <c:ptCount val="1"/>
                <c:pt idx="0">
                  <c:v>Начало</c:v>
                </c:pt>
              </c:strCache>
            </c:strRef>
          </c:tx>
          <c:spPr>
            <a:solidFill>
              <a:schemeClr val="accent1">
                <a:alpha val="0"/>
              </a:schemeClr>
            </a:solidFill>
            <a:ln>
              <a:noFill/>
            </a:ln>
          </c:spPr>
          <c:invertIfNegative val="0"/>
          <c:cat>
            <c:strRef>
              <c:f>Лист2!$A$3:$A$10</c:f>
              <c:strCache>
                <c:ptCount val="8"/>
                <c:pt idx="0">
                  <c:v>Определиться с составом набора</c:v>
                </c:pt>
                <c:pt idx="1">
                  <c:v>Проанализировать рынок товаров</c:v>
                </c:pt>
                <c:pt idx="2">
                  <c:v>Найти все составляющие набора</c:v>
                </c:pt>
                <c:pt idx="3">
                  <c:v>Закупить товары для тест-драйва</c:v>
                </c:pt>
                <c:pt idx="4">
                  <c:v>Устранить недостатки</c:v>
                </c:pt>
                <c:pt idx="5">
                  <c:v>Разработать и оформить инструкцию работы с эпоксидной смолой</c:v>
                </c:pt>
                <c:pt idx="6">
                  <c:v>Собрать набор </c:v>
                </c:pt>
                <c:pt idx="7">
                  <c:v>Выпустить в продажу</c:v>
                </c:pt>
              </c:strCache>
            </c:strRef>
          </c:cat>
          <c:val>
            <c:numRef>
              <c:f>Лист2!$B$3:$B$10</c:f>
              <c:numCache>
                <c:formatCode>m/d/yyyy</c:formatCode>
                <c:ptCount val="8"/>
                <c:pt idx="0">
                  <c:v>45078</c:v>
                </c:pt>
                <c:pt idx="1">
                  <c:v>45084</c:v>
                </c:pt>
                <c:pt idx="2">
                  <c:v>45089</c:v>
                </c:pt>
                <c:pt idx="3">
                  <c:v>45098</c:v>
                </c:pt>
                <c:pt idx="4">
                  <c:v>45104</c:v>
                </c:pt>
                <c:pt idx="5">
                  <c:v>45107</c:v>
                </c:pt>
                <c:pt idx="6">
                  <c:v>45110</c:v>
                </c:pt>
                <c:pt idx="7">
                  <c:v>45112</c:v>
                </c:pt>
              </c:numCache>
            </c:numRef>
          </c:val>
        </c:ser>
        <c:ser>
          <c:idx val="1"/>
          <c:order val="1"/>
          <c:tx>
            <c:strRef>
              <c:f>Лист2!$C$2</c:f>
              <c:strCache>
                <c:ptCount val="1"/>
                <c:pt idx="0">
                  <c:v>Продолжительность, дней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Лист2!$A$3:$A$10</c:f>
              <c:strCache>
                <c:ptCount val="8"/>
                <c:pt idx="0">
                  <c:v>Определиться с составом набора</c:v>
                </c:pt>
                <c:pt idx="1">
                  <c:v>Проанализировать рынок товаров</c:v>
                </c:pt>
                <c:pt idx="2">
                  <c:v>Найти все составляющие набора</c:v>
                </c:pt>
                <c:pt idx="3">
                  <c:v>Закупить товары для тест-драйва</c:v>
                </c:pt>
                <c:pt idx="4">
                  <c:v>Устранить недостатки</c:v>
                </c:pt>
                <c:pt idx="5">
                  <c:v>Разработать и оформить инструкцию работы с эпоксидной смолой</c:v>
                </c:pt>
                <c:pt idx="6">
                  <c:v>Собрать набор </c:v>
                </c:pt>
                <c:pt idx="7">
                  <c:v>Выпустить в продажу</c:v>
                </c:pt>
              </c:strCache>
            </c:strRef>
          </c:cat>
          <c:val>
            <c:numRef>
              <c:f>Лист2!$C$3:$C$10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8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9133280"/>
        <c:axId val="479133672"/>
      </c:barChart>
      <c:catAx>
        <c:axId val="47913328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ru-RU"/>
          </a:p>
        </c:txPr>
        <c:crossAx val="479133672"/>
        <c:crosses val="autoZero"/>
        <c:auto val="1"/>
        <c:lblAlgn val="ctr"/>
        <c:lblOffset val="100"/>
        <c:noMultiLvlLbl val="0"/>
      </c:catAx>
      <c:valAx>
        <c:axId val="479133672"/>
        <c:scaling>
          <c:orientation val="minMax"/>
          <c:max val="45114"/>
          <c:min val="45077"/>
        </c:scaling>
        <c:delete val="0"/>
        <c:axPos val="t"/>
        <c:majorGridlines/>
        <c:numFmt formatCode="[$-419]d\ mmm;@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47913328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/>
      <dgm:t>
        <a:bodyPr/>
        <a:lstStyle/>
        <a:p>
          <a:r>
            <a:rPr lang="ru-RU" sz="3200" b="1" dirty="0">
              <a:latin typeface="Bitter" charset="-52"/>
            </a:rPr>
            <a:t>РАМ</a:t>
          </a:r>
        </a:p>
        <a:p>
          <a:r>
            <a:rPr lang="ru-RU" sz="2400" b="1" dirty="0" smtClean="0">
              <a:latin typeface="Bitter" charset="-52"/>
            </a:rPr>
            <a:t>315 900 000</a:t>
          </a:r>
          <a:endParaRPr lang="ru-RU" sz="2400" b="1" dirty="0">
            <a:latin typeface="Bitter" charset="-52"/>
          </a:endParaRP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/>
      <dgm:t>
        <a:bodyPr/>
        <a:lstStyle/>
        <a:p>
          <a:r>
            <a:rPr lang="ru-RU" sz="2800" b="1" dirty="0">
              <a:latin typeface="Bitter" charset="-52"/>
            </a:rPr>
            <a:t>ТАМ</a:t>
          </a:r>
        </a:p>
        <a:p>
          <a:r>
            <a:rPr lang="ru-RU" sz="2800" b="1" dirty="0" smtClean="0">
              <a:latin typeface="Bitter" charset="-52"/>
            </a:rPr>
            <a:t>47 385 000</a:t>
          </a:r>
          <a:endParaRPr lang="ru-RU" sz="2800" b="1" dirty="0">
            <a:latin typeface="Bitter" charset="-52"/>
          </a:endParaRP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/>
      <dgm:t>
        <a:bodyPr/>
        <a:lstStyle/>
        <a:p>
          <a:r>
            <a:rPr lang="en-US" sz="2400" b="1" dirty="0" smtClean="0">
              <a:latin typeface="Bitter" charset="-52"/>
            </a:rPr>
            <a:t>SAM</a:t>
          </a:r>
          <a:endParaRPr lang="ru-RU" sz="2400" b="1" dirty="0" smtClean="0">
            <a:latin typeface="Bitter" charset="-52"/>
          </a:endParaRPr>
        </a:p>
        <a:p>
          <a:r>
            <a:rPr lang="ru-RU" sz="2400" b="1" dirty="0" smtClean="0">
              <a:latin typeface="Bitter" charset="-52"/>
            </a:rPr>
            <a:t>6 318 000</a:t>
          </a:r>
          <a:endParaRPr lang="en-US" sz="2400" b="1" dirty="0">
            <a:latin typeface="Bitter" charset="-52"/>
          </a:endParaRP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/>
      <dgm:t>
        <a:bodyPr/>
        <a:lstStyle/>
        <a:p>
          <a:r>
            <a:rPr lang="en-US" sz="3200" b="1" dirty="0" smtClean="0">
              <a:latin typeface="Bitter" charset="-52"/>
            </a:rPr>
            <a:t>SOM</a:t>
          </a:r>
          <a:endParaRPr lang="ru-RU" sz="3200" b="1" dirty="0" smtClean="0">
            <a:latin typeface="Bitter" charset="-52"/>
          </a:endParaRPr>
        </a:p>
        <a:p>
          <a:r>
            <a:rPr lang="ru-RU" sz="3200" b="1" dirty="0" smtClean="0">
              <a:latin typeface="Bitter" charset="-52"/>
            </a:rPr>
            <a:t>63 180</a:t>
          </a:r>
          <a:endParaRPr lang="en-US" sz="3200" b="1" dirty="0">
            <a:latin typeface="Bitter" charset="-52"/>
          </a:endParaRP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  <dgm:t>
        <a:bodyPr/>
        <a:lstStyle/>
        <a:p>
          <a:endParaRPr lang="ru-RU"/>
        </a:p>
      </dgm:t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  <dgm:t>
        <a:bodyPr/>
        <a:lstStyle/>
        <a:p>
          <a:endParaRPr lang="ru-RU"/>
        </a:p>
      </dgm:t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  <dgm:t>
        <a:bodyPr/>
        <a:lstStyle/>
        <a:p>
          <a:endParaRPr lang="ru-RU"/>
        </a:p>
      </dgm:t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  <dgm:t>
        <a:bodyPr/>
        <a:lstStyle/>
        <a:p>
          <a:endParaRPr lang="ru-RU"/>
        </a:p>
      </dgm:t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46600A-8DBE-44BE-9ED3-3453F960155C}" type="presOf" srcId="{4B8D2A1B-1AF5-4C7B-861F-7B6A3BC87275}" destId="{35FD8772-767A-40C1-9DBC-28B8FDCDD168}" srcOrd="1" destOrd="0" presId="urn:microsoft.com/office/officeart/2005/8/layout/venn2"/>
    <dgm:cxn modelId="{C0BF483A-8653-4115-8CF0-ED60C80B9B30}" type="presOf" srcId="{A5C99BE3-4D64-4E7A-B18B-8B213C86CDEC}" destId="{1BAB291C-2D12-4C6C-AF57-8F3D2971ECEF}" srcOrd="1" destOrd="0" presId="urn:microsoft.com/office/officeart/2005/8/layout/venn2"/>
    <dgm:cxn modelId="{8227113D-AD3A-40E4-AC4C-73EC2E9A69C2}" type="presOf" srcId="{4B8D2A1B-1AF5-4C7B-861F-7B6A3BC87275}" destId="{C12AB981-CE2A-46AD-A1EC-BC438E315F66}" srcOrd="0" destOrd="0" presId="urn:microsoft.com/office/officeart/2005/8/layout/venn2"/>
    <dgm:cxn modelId="{D677AAA5-41F3-4AFE-B0AD-ABF9C5FF9895}" type="presOf" srcId="{A5C99BE3-4D64-4E7A-B18B-8B213C86CDEC}" destId="{71F9D321-AD24-4B2F-9858-808383740F5B}" srcOrd="0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68C18CDE-2BF6-4EEF-8341-66F928F20CFA}" type="presOf" srcId="{37AF65A7-7E5E-427D-BA82-D110CBC1AE77}" destId="{F4F73ED0-32D2-41A1-B72D-C2D81FC80C1A}" srcOrd="0" destOrd="0" presId="urn:microsoft.com/office/officeart/2005/8/layout/venn2"/>
    <dgm:cxn modelId="{760A6B65-DEAA-46C6-90EE-97CB64D6F078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B634D112-A98A-4C60-B8C4-961B9E83A215}" type="presOf" srcId="{0818C206-01D3-42CA-8284-93BDB68F62D6}" destId="{A493D662-2D6B-4213-8BCC-C3E77744DC58}" srcOrd="0" destOrd="0" presId="urn:microsoft.com/office/officeart/2005/8/layout/venn2"/>
    <dgm:cxn modelId="{8216FE9D-C54E-4302-99A1-218F5696E141}" type="presOf" srcId="{37AF65A7-7E5E-427D-BA82-D110CBC1AE77}" destId="{2C29A3DA-C316-42BB-A5C2-535CBF0E275C}" srcOrd="1" destOrd="0" presId="urn:microsoft.com/office/officeart/2005/8/layout/venn2"/>
    <dgm:cxn modelId="{F58805AB-C293-4B87-B974-8E928893966B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D471295-B9BA-4F90-B12B-3B179D013339}" type="presParOf" srcId="{0AA7055B-6A39-42CE-9DAA-F774E35C7CE0}" destId="{BC414194-CF75-48E5-A718-61A934C9264C}" srcOrd="0" destOrd="0" presId="urn:microsoft.com/office/officeart/2005/8/layout/venn2"/>
    <dgm:cxn modelId="{5A5392F0-3AFF-4852-9C16-0A4CC13BE231}" type="presParOf" srcId="{BC414194-CF75-48E5-A718-61A934C9264C}" destId="{A493D662-2D6B-4213-8BCC-C3E77744DC58}" srcOrd="0" destOrd="0" presId="urn:microsoft.com/office/officeart/2005/8/layout/venn2"/>
    <dgm:cxn modelId="{7B583679-1BAE-4BDE-89DE-4822B282357B}" type="presParOf" srcId="{BC414194-CF75-48E5-A718-61A934C9264C}" destId="{E9939ED1-4562-48D9-BE1C-4783B0C5CCC3}" srcOrd="1" destOrd="0" presId="urn:microsoft.com/office/officeart/2005/8/layout/venn2"/>
    <dgm:cxn modelId="{F75BC367-4B07-4D5A-94E7-8444645E135D}" type="presParOf" srcId="{0AA7055B-6A39-42CE-9DAA-F774E35C7CE0}" destId="{2D8272D6-E575-4238-A0D6-5D8B76F9C1BD}" srcOrd="1" destOrd="0" presId="urn:microsoft.com/office/officeart/2005/8/layout/venn2"/>
    <dgm:cxn modelId="{88F89A02-0AC7-487D-B6D3-415646DBD215}" type="presParOf" srcId="{2D8272D6-E575-4238-A0D6-5D8B76F9C1BD}" destId="{71F9D321-AD24-4B2F-9858-808383740F5B}" srcOrd="0" destOrd="0" presId="urn:microsoft.com/office/officeart/2005/8/layout/venn2"/>
    <dgm:cxn modelId="{5225E21C-E4D4-4675-8802-03FDDAA0FB81}" type="presParOf" srcId="{2D8272D6-E575-4238-A0D6-5D8B76F9C1BD}" destId="{1BAB291C-2D12-4C6C-AF57-8F3D2971ECEF}" srcOrd="1" destOrd="0" presId="urn:microsoft.com/office/officeart/2005/8/layout/venn2"/>
    <dgm:cxn modelId="{402658DB-B8CC-4D1E-AD74-CC12A994F9D4}" type="presParOf" srcId="{0AA7055B-6A39-42CE-9DAA-F774E35C7CE0}" destId="{7B9134C8-35FA-4C35-943A-88376E3E58B3}" srcOrd="2" destOrd="0" presId="urn:microsoft.com/office/officeart/2005/8/layout/venn2"/>
    <dgm:cxn modelId="{B674536E-EA02-4EF9-8B5B-005652355B23}" type="presParOf" srcId="{7B9134C8-35FA-4C35-943A-88376E3E58B3}" destId="{F4F73ED0-32D2-41A1-B72D-C2D81FC80C1A}" srcOrd="0" destOrd="0" presId="urn:microsoft.com/office/officeart/2005/8/layout/venn2"/>
    <dgm:cxn modelId="{6D403D46-E456-4848-BEE9-B833727D848A}" type="presParOf" srcId="{7B9134C8-35FA-4C35-943A-88376E3E58B3}" destId="{2C29A3DA-C316-42BB-A5C2-535CBF0E275C}" srcOrd="1" destOrd="0" presId="urn:microsoft.com/office/officeart/2005/8/layout/venn2"/>
    <dgm:cxn modelId="{5E90B245-5FE6-4422-865E-A39BFF99149B}" type="presParOf" srcId="{0AA7055B-6A39-42CE-9DAA-F774E35C7CE0}" destId="{92275A94-14E9-4F05-A906-105908E0C9A4}" srcOrd="3" destOrd="0" presId="urn:microsoft.com/office/officeart/2005/8/layout/venn2"/>
    <dgm:cxn modelId="{CCA1EFAA-C130-4D0A-8889-FB35742E323F}" type="presParOf" srcId="{92275A94-14E9-4F05-A906-105908E0C9A4}" destId="{C12AB981-CE2A-46AD-A1EC-BC438E315F66}" srcOrd="0" destOrd="0" presId="urn:microsoft.com/office/officeart/2005/8/layout/venn2"/>
    <dgm:cxn modelId="{F630AF89-7C14-4F24-954D-3C956E5215D1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740538" y="0"/>
          <a:ext cx="8732529" cy="87325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>
              <a:latin typeface="Bitter" charset="-52"/>
            </a:rPr>
            <a:t>РАМ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Bitter" charset="-52"/>
            </a:rPr>
            <a:t>315 900 000</a:t>
          </a:r>
          <a:endParaRPr lang="ru-RU" sz="2400" b="1" kern="1200" dirty="0">
            <a:latin typeface="Bitter" charset="-52"/>
          </a:endParaRPr>
        </a:p>
      </dsp:txBody>
      <dsp:txXfrm>
        <a:off x="3885994" y="436626"/>
        <a:ext cx="2441615" cy="1309879"/>
      </dsp:txXfrm>
    </dsp:sp>
    <dsp:sp modelId="{71F9D321-AD24-4B2F-9858-808383740F5B}">
      <dsp:nvSpPr>
        <dsp:cNvPr id="0" name=""/>
        <dsp:cNvSpPr/>
      </dsp:nvSpPr>
      <dsp:spPr>
        <a:xfrm>
          <a:off x="1613790" y="1746505"/>
          <a:ext cx="6986023" cy="6986023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Bitter" charset="-52"/>
            </a:rPr>
            <a:t>ТАМ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Bitter" charset="-52"/>
            </a:rPr>
            <a:t>47 385 000</a:t>
          </a:r>
          <a:endParaRPr lang="ru-RU" sz="2800" b="1" kern="1200" dirty="0">
            <a:latin typeface="Bitter" charset="-52"/>
          </a:endParaRPr>
        </a:p>
      </dsp:txBody>
      <dsp:txXfrm>
        <a:off x="3885994" y="2165667"/>
        <a:ext cx="2441615" cy="1257484"/>
      </dsp:txXfrm>
    </dsp:sp>
    <dsp:sp modelId="{F4F73ED0-32D2-41A1-B72D-C2D81FC80C1A}">
      <dsp:nvSpPr>
        <dsp:cNvPr id="0" name=""/>
        <dsp:cNvSpPr/>
      </dsp:nvSpPr>
      <dsp:spPr>
        <a:xfrm>
          <a:off x="2487043" y="3493011"/>
          <a:ext cx="5239517" cy="5239517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Bitter" charset="-52"/>
            </a:rPr>
            <a:t>SAM</a:t>
          </a:r>
          <a:endParaRPr lang="ru-RU" sz="2400" b="1" kern="1200" dirty="0" smtClean="0">
            <a:latin typeface="Bitter" charset="-52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Bitter" charset="-52"/>
            </a:rPr>
            <a:t>6 318 000</a:t>
          </a:r>
          <a:endParaRPr lang="en-US" sz="2400" b="1" kern="1200" dirty="0">
            <a:latin typeface="Bitter" charset="-52"/>
          </a:endParaRPr>
        </a:p>
      </dsp:txBody>
      <dsp:txXfrm>
        <a:off x="3885994" y="3885975"/>
        <a:ext cx="2441615" cy="1178891"/>
      </dsp:txXfrm>
    </dsp:sp>
    <dsp:sp modelId="{C12AB981-CE2A-46AD-A1EC-BC438E315F66}">
      <dsp:nvSpPr>
        <dsp:cNvPr id="0" name=""/>
        <dsp:cNvSpPr/>
      </dsp:nvSpPr>
      <dsp:spPr>
        <a:xfrm>
          <a:off x="3360296" y="5239517"/>
          <a:ext cx="3493011" cy="3493011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Bitter" charset="-52"/>
            </a:rPr>
            <a:t>SOM</a:t>
          </a:r>
          <a:endParaRPr lang="ru-RU" sz="3200" b="1" kern="1200" dirty="0" smtClean="0">
            <a:latin typeface="Bitter" charset="-52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Bitter" charset="-52"/>
            </a:rPr>
            <a:t>63 180</a:t>
          </a:r>
          <a:endParaRPr lang="en-US" sz="3200" b="1" kern="1200" dirty="0">
            <a:latin typeface="Bitter" charset="-52"/>
          </a:endParaRPr>
        </a:p>
      </dsp:txBody>
      <dsp:txXfrm>
        <a:off x="3871836" y="6112770"/>
        <a:ext cx="2469932" cy="1746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964094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7072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2500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3592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3138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2441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2289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3080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5583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282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800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006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5341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9186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2750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167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76420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1743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1512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118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transition>
    <p:randomBar dir="vert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8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l="10404" r="5071"/>
          <a:stretch/>
        </p:blipFill>
        <p:spPr>
          <a:xfrm>
            <a:off x="1894743" y="36659"/>
            <a:ext cx="15457249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674277">
            <a:off x="1262730" y="2853175"/>
            <a:ext cx="2074521" cy="307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3009379">
            <a:off x="16738821" y="341416"/>
            <a:ext cx="2162140" cy="411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3652428" y="2630246"/>
            <a:ext cx="9292560" cy="3346000"/>
            <a:chOff x="0" y="-1948669"/>
            <a:chExt cx="12390079" cy="4461334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881576" y="-1948669"/>
              <a:ext cx="11508503" cy="2024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399" dirty="0" smtClean="0">
                  <a:solidFill>
                    <a:srgbClr val="5E7F73"/>
                  </a:solidFill>
                  <a:latin typeface="Bitter"/>
                  <a:sym typeface="Bitter"/>
                </a:rPr>
                <a:t>frame</a:t>
              </a:r>
              <a:endParaRPr lang="en-US" dirty="0"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2211044"/>
              <a:ext cx="12041054" cy="301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690236">
            <a:off x="886725" y="7052339"/>
            <a:ext cx="1550267" cy="4487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3728098">
            <a:off x="17298924" y="5714179"/>
            <a:ext cx="1978152" cy="363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photo_2023-05-03_22-16-5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2437" y="4430737"/>
            <a:ext cx="3981743" cy="39817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11"/>
          <p:cNvPicPr preferRelativeResize="0"/>
          <p:nvPr/>
        </p:nvPicPr>
        <p:blipFill rotWithShape="1">
          <a:blip r:embed="rId3">
            <a:alphaModFix/>
          </a:blip>
          <a:srcRect l="47681" r="4508"/>
          <a:stretch/>
        </p:blipFill>
        <p:spPr>
          <a:xfrm>
            <a:off x="8757100" y="68475"/>
            <a:ext cx="8685373" cy="1021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640612">
            <a:off x="5172552" y="6878006"/>
            <a:ext cx="2812299" cy="231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293325">
            <a:off x="1028700" y="1269999"/>
            <a:ext cx="1443436" cy="190381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1"/>
          <p:cNvSpPr txBox="1"/>
          <p:nvPr/>
        </p:nvSpPr>
        <p:spPr>
          <a:xfrm>
            <a:off x="1000991" y="3509247"/>
            <a:ext cx="6968565" cy="2923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796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Команда проекта</a:t>
            </a:r>
            <a:endParaRPr/>
          </a:p>
        </p:txBody>
      </p:sp>
      <p:grpSp>
        <p:nvGrpSpPr>
          <p:cNvPr id="281" name="Google Shape;281;p11"/>
          <p:cNvGrpSpPr/>
          <p:nvPr/>
        </p:nvGrpSpPr>
        <p:grpSpPr>
          <a:xfrm>
            <a:off x="10945092" y="1108837"/>
            <a:ext cx="6206836" cy="2501360"/>
            <a:chOff x="-731231" y="0"/>
            <a:chExt cx="8275781" cy="3335144"/>
          </a:xfrm>
        </p:grpSpPr>
        <p:sp>
          <p:nvSpPr>
            <p:cNvPr id="282" name="Google Shape;282;p11"/>
            <p:cNvSpPr txBox="1"/>
            <p:nvPr/>
          </p:nvSpPr>
          <p:spPr>
            <a:xfrm>
              <a:off x="-731231" y="872934"/>
              <a:ext cx="8275781" cy="2462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0" i="0" u="none" strike="noStrike" cap="none" dirty="0" smtClean="0">
                  <a:solidFill>
                    <a:srgbClr val="000000"/>
                  </a:solidFill>
                  <a:latin typeface="Segoe Print" pitchFamily="2" charset="0"/>
                  <a:ea typeface="Roboto"/>
                  <a:cs typeface="Roboto"/>
                  <a:sym typeface="Roboto"/>
                </a:rPr>
                <a:t>Навыки: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</a:pPr>
              <a:r>
                <a:rPr lang="ru-RU" sz="2000" dirty="0" smtClean="0">
                  <a:latin typeface="Segoe Print" pitchFamily="2" charset="0"/>
                  <a:ea typeface="Roboto"/>
                  <a:sym typeface="Roboto"/>
                </a:rPr>
                <a:t>Опыт работы с эпоксидной смолой;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</a:pPr>
              <a:r>
                <a:rPr lang="ru-RU" sz="2000" dirty="0" smtClean="0">
                  <a:latin typeface="Segoe Print" pitchFamily="2" charset="0"/>
                  <a:ea typeface="Roboto"/>
                  <a:sym typeface="Roboto"/>
                </a:rPr>
                <a:t>Творческое мышление.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0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  <a:ea typeface="Roboto"/>
                  <a:sym typeface="Roboto"/>
                </a:rPr>
                <a:t>Роль в команде </a:t>
              </a:r>
              <a:r>
                <a:rPr lang="ru-RU" sz="2000" dirty="0" smtClean="0">
                  <a:latin typeface="Segoe Print" pitchFamily="2" charset="0"/>
                  <a:ea typeface="Roboto"/>
                  <a:sym typeface="Roboto"/>
                </a:rPr>
                <a:t>– генератор идеи, </a:t>
              </a:r>
              <a:r>
                <a:rPr lang="ru-RU" sz="2000" dirty="0" err="1" smtClean="0">
                  <a:latin typeface="Segoe Print" pitchFamily="2" charset="0"/>
                  <a:ea typeface="Roboto"/>
                  <a:sym typeface="Roboto"/>
                </a:rPr>
                <a:t>реализатор</a:t>
              </a:r>
              <a:endParaRPr sz="2000">
                <a:latin typeface="Segoe Print" pitchFamily="2" charset="0"/>
              </a:endParaRPr>
            </a:p>
          </p:txBody>
        </p:sp>
        <p:sp>
          <p:nvSpPr>
            <p:cNvPr id="283" name="Google Shape;283;p11"/>
            <p:cNvSpPr txBox="1"/>
            <p:nvPr/>
          </p:nvSpPr>
          <p:spPr>
            <a:xfrm>
              <a:off x="0" y="0"/>
              <a:ext cx="7088400" cy="787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 b="1" i="0" u="none" strike="noStrike" cap="none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Серебрякова Екатерина</a:t>
              </a:r>
              <a:endParaRPr sz="3200"/>
            </a:p>
          </p:txBody>
        </p:sp>
      </p:grpSp>
      <p:grpSp>
        <p:nvGrpSpPr>
          <p:cNvPr id="284" name="Google Shape;284;p11"/>
          <p:cNvGrpSpPr/>
          <p:nvPr/>
        </p:nvGrpSpPr>
        <p:grpSpPr>
          <a:xfrm>
            <a:off x="10806545" y="3948762"/>
            <a:ext cx="6331527" cy="2552384"/>
            <a:chOff x="-879014" y="0"/>
            <a:chExt cx="8442036" cy="3403180"/>
          </a:xfrm>
        </p:grpSpPr>
        <p:sp>
          <p:nvSpPr>
            <p:cNvPr id="285" name="Google Shape;285;p11"/>
            <p:cNvSpPr txBox="1"/>
            <p:nvPr/>
          </p:nvSpPr>
          <p:spPr>
            <a:xfrm>
              <a:off x="-879014" y="940967"/>
              <a:ext cx="8442036" cy="2462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 smtClean="0">
                  <a:latin typeface="Segoe Print" pitchFamily="2" charset="0"/>
                </a:rPr>
                <a:t>Навыки: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</a:pPr>
              <a:r>
                <a:rPr lang="ru-RU" sz="2000" dirty="0" smtClean="0">
                  <a:latin typeface="Segoe Print" pitchFamily="2" charset="0"/>
                </a:rPr>
                <a:t>Умение работать с инструментами;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</a:pPr>
              <a:r>
                <a:rPr lang="ru-RU" sz="2000" dirty="0" smtClean="0">
                  <a:latin typeface="Segoe Print" pitchFamily="2" charset="0"/>
                </a:rPr>
                <a:t>Организация совместной деятельности.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0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</a:rPr>
                <a:t>Роль в команде </a:t>
              </a:r>
              <a:r>
                <a:rPr lang="ru-RU" sz="2000" dirty="0" smtClean="0">
                  <a:latin typeface="Segoe Print" pitchFamily="2" charset="0"/>
                </a:rPr>
                <a:t>– руководитель проекта, </a:t>
              </a:r>
              <a:r>
                <a:rPr lang="ru-RU" sz="2000" dirty="0" err="1" smtClean="0">
                  <a:latin typeface="Segoe Print" pitchFamily="2" charset="0"/>
                </a:rPr>
                <a:t>реализатор</a:t>
              </a:r>
              <a:r>
                <a:rPr lang="ru-RU" sz="2000" dirty="0" smtClean="0">
                  <a:latin typeface="Segoe Print" pitchFamily="2" charset="0"/>
                </a:rPr>
                <a:t>.</a:t>
              </a:r>
              <a:endParaRPr sz="2000">
                <a:latin typeface="Segoe Print" pitchFamily="2" charset="0"/>
              </a:endParaRPr>
            </a:p>
          </p:txBody>
        </p:sp>
        <p:sp>
          <p:nvSpPr>
            <p:cNvPr id="286" name="Google Shape;286;p11"/>
            <p:cNvSpPr txBox="1"/>
            <p:nvPr/>
          </p:nvSpPr>
          <p:spPr>
            <a:xfrm>
              <a:off x="0" y="0"/>
              <a:ext cx="7088400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Р</a:t>
              </a:r>
              <a:r>
                <a:rPr lang="ru-RU" sz="3500" b="1" i="0" u="none" strike="noStrike" cap="none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усских Ксения</a:t>
              </a:r>
              <a:endParaRPr/>
            </a:p>
          </p:txBody>
        </p:sp>
      </p:grpSp>
      <p:grpSp>
        <p:nvGrpSpPr>
          <p:cNvPr id="287" name="Google Shape;287;p11"/>
          <p:cNvGrpSpPr/>
          <p:nvPr/>
        </p:nvGrpSpPr>
        <p:grpSpPr>
          <a:xfrm>
            <a:off x="11388435" y="7391500"/>
            <a:ext cx="5805055" cy="2515170"/>
            <a:chOff x="-140106" y="0"/>
            <a:chExt cx="7740073" cy="3353560"/>
          </a:xfrm>
        </p:grpSpPr>
        <p:sp>
          <p:nvSpPr>
            <p:cNvPr id="288" name="Google Shape;288;p11"/>
            <p:cNvSpPr txBox="1"/>
            <p:nvPr/>
          </p:nvSpPr>
          <p:spPr>
            <a:xfrm>
              <a:off x="-140106" y="891348"/>
              <a:ext cx="7740073" cy="24622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0" i="0" u="none" strike="noStrike" cap="none" dirty="0" smtClean="0">
                  <a:solidFill>
                    <a:srgbClr val="000000"/>
                  </a:solidFill>
                  <a:latin typeface="Segoe Print" pitchFamily="2" charset="0"/>
                  <a:ea typeface="Roboto"/>
                  <a:cs typeface="Roboto"/>
                  <a:sym typeface="Roboto"/>
                </a:rPr>
                <a:t>Навыки: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</a:pPr>
              <a:r>
                <a:rPr lang="ru-RU" sz="2000" dirty="0" smtClean="0">
                  <a:latin typeface="Segoe Print" pitchFamily="2" charset="0"/>
                </a:rPr>
                <a:t>Создание эстетичных композиций;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</a:pPr>
              <a:r>
                <a:rPr lang="ru-RU" sz="2000" dirty="0" smtClean="0">
                  <a:latin typeface="Segoe Print" pitchFamily="2" charset="0"/>
                </a:rPr>
                <a:t>Опыт продвижения товаров.</a:t>
              </a:r>
            </a:p>
            <a:p>
              <a:pPr marL="0" marR="0" lvl="1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0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</a:rPr>
                <a:t>Роль в команде </a:t>
              </a:r>
              <a:r>
                <a:rPr lang="ru-RU" sz="2000" dirty="0" smtClean="0">
                  <a:latin typeface="Segoe Print" pitchFamily="2" charset="0"/>
                </a:rPr>
                <a:t>– связь с клиентами, </a:t>
              </a:r>
              <a:r>
                <a:rPr lang="ru-RU" sz="2000" dirty="0" err="1" smtClean="0">
                  <a:latin typeface="Segoe Print" pitchFamily="2" charset="0"/>
                </a:rPr>
                <a:t>реализатор</a:t>
              </a:r>
              <a:r>
                <a:rPr lang="ru-RU" sz="2000" dirty="0" smtClean="0">
                  <a:latin typeface="Segoe Print" pitchFamily="2" charset="0"/>
                </a:rPr>
                <a:t>.</a:t>
              </a:r>
              <a:endParaRPr sz="2000">
                <a:latin typeface="Segoe Print" pitchFamily="2" charset="0"/>
              </a:endParaRPr>
            </a:p>
          </p:txBody>
        </p:sp>
        <p:sp>
          <p:nvSpPr>
            <p:cNvPr id="289" name="Google Shape;289;p11"/>
            <p:cNvSpPr txBox="1"/>
            <p:nvPr/>
          </p:nvSpPr>
          <p:spPr>
            <a:xfrm>
              <a:off x="0" y="0"/>
              <a:ext cx="7088341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i="0" u="none" strike="noStrike" cap="none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Зубарева Екатерина</a:t>
              </a:r>
              <a:endParaRPr/>
            </a:p>
          </p:txBody>
        </p:sp>
      </p:grpSp>
      <p:pic>
        <p:nvPicPr>
          <p:cNvPr id="19" name="Рисунок 18" descr="ксюша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8857" y="3380511"/>
            <a:ext cx="3458015" cy="3454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photo_2023-05-03_21-01-2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794" y="166255"/>
            <a:ext cx="3363310" cy="3352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photo_2023-05-03_21-01-55.jpg"/>
          <p:cNvPicPr>
            <a:picLocks noChangeAspect="1"/>
          </p:cNvPicPr>
          <p:nvPr/>
        </p:nvPicPr>
        <p:blipFill>
          <a:blip r:embed="rId8"/>
          <a:srcRect t="14277"/>
          <a:stretch>
            <a:fillRect/>
          </a:stretch>
        </p:blipFill>
        <p:spPr>
          <a:xfrm>
            <a:off x="7933336" y="6767945"/>
            <a:ext cx="3509478" cy="35190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3"/>
          <p:cNvPicPr preferRelativeResize="0"/>
          <p:nvPr/>
        </p:nvPicPr>
        <p:blipFill rotWithShape="1">
          <a:blip r:embed="rId3">
            <a:alphaModFix/>
          </a:blip>
          <a:srcRect l="15197" t="3836" r="15468"/>
          <a:stretch/>
        </p:blipFill>
        <p:spPr>
          <a:xfrm>
            <a:off x="2751350" y="168812"/>
            <a:ext cx="12687949" cy="989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581967">
            <a:off x="14751853" y="6812335"/>
            <a:ext cx="2462903" cy="2677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905504">
            <a:off x="-1407523" y="1599901"/>
            <a:ext cx="4241139" cy="564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552616">
            <a:off x="15385175" y="2418329"/>
            <a:ext cx="2725622" cy="26562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13"/>
          <p:cNvGrpSpPr/>
          <p:nvPr/>
        </p:nvGrpSpPr>
        <p:grpSpPr>
          <a:xfrm>
            <a:off x="2841673" y="3076954"/>
            <a:ext cx="13125157" cy="3647682"/>
            <a:chOff x="-1547763" y="-317987"/>
            <a:chExt cx="17500210" cy="4863578"/>
          </a:xfrm>
        </p:grpSpPr>
        <p:sp>
          <p:nvSpPr>
            <p:cNvPr id="319" name="Google Shape;319;p13"/>
            <p:cNvSpPr txBox="1"/>
            <p:nvPr/>
          </p:nvSpPr>
          <p:spPr>
            <a:xfrm>
              <a:off x="-1228893" y="911175"/>
              <a:ext cx="16431065" cy="3634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ctr">
                <a:lnSpc>
                  <a:spcPct val="108003"/>
                </a:lnSpc>
              </a:pPr>
              <a:endParaRPr lang="ru-RU" sz="2400" dirty="0" smtClean="0">
                <a:latin typeface="Segoe Print" pitchFamily="2" charset="0"/>
              </a:endParaRPr>
            </a:p>
            <a:p>
              <a:pPr algn="ctr">
                <a:lnSpc>
                  <a:spcPct val="108003"/>
                </a:lnSpc>
              </a:pPr>
              <a:r>
                <a:rPr lang="ru-RU" sz="28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</a:rPr>
                <a:t>СУТЬ: </a:t>
              </a:r>
              <a:r>
                <a:rPr lang="ru-RU" sz="2800" dirty="0" smtClean="0">
                  <a:latin typeface="Segoe Print" pitchFamily="2" charset="0"/>
                </a:rPr>
                <a:t>Набор для заливки фотографии эпоксидной смолой. В него входит эпоксидная смола, декор, инструменты для работы с эпоксидной смолой, что позволяет за сутки изготовить само изделие. </a:t>
              </a:r>
              <a:endParaRPr lang="ru-RU" sz="2800" i="1" dirty="0" smtClean="0">
                <a:solidFill>
                  <a:schemeClr val="bg1">
                    <a:lumMod val="50000"/>
                  </a:schemeClr>
                </a:solidFill>
                <a:latin typeface="Segoe Print" pitchFamily="2" charset="0"/>
              </a:endParaRPr>
            </a:p>
            <a:p>
              <a:pPr lvl="0" algn="ctr">
                <a:lnSpc>
                  <a:spcPct val="108003"/>
                </a:lnSpc>
              </a:pPr>
              <a:endParaRPr lang="ru-RU" sz="2800" dirty="0" smtClean="0">
                <a:latin typeface="Segoe Print" pitchFamily="2" charset="0"/>
              </a:endParaRPr>
            </a:p>
          </p:txBody>
        </p:sp>
        <p:sp>
          <p:nvSpPr>
            <p:cNvPr id="320" name="Google Shape;320;p13"/>
            <p:cNvSpPr txBox="1"/>
            <p:nvPr/>
          </p:nvSpPr>
          <p:spPr>
            <a:xfrm>
              <a:off x="-1547763" y="-317987"/>
              <a:ext cx="17500210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000" b="1" i="0" u="none" strike="noStrike" cap="none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СУТЬ ПРОЕКТА</a:t>
              </a:r>
              <a:endParaRPr/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173463">
            <a:off x="16390585" y="7069232"/>
            <a:ext cx="3037554" cy="266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173750">
            <a:off x="16278968" y="-230172"/>
            <a:ext cx="1950562" cy="355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57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0025635">
            <a:off x="726964" y="7397453"/>
            <a:ext cx="2180343" cy="3796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54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7433093">
            <a:off x="227160" y="-1129191"/>
            <a:ext cx="2722725" cy="4134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2488" y="1903702"/>
            <a:ext cx="4897147" cy="652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66597" y="1252538"/>
            <a:ext cx="5608637" cy="747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531869" y="1737447"/>
            <a:ext cx="4897147" cy="652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4581917" y="339716"/>
            <a:ext cx="9433993" cy="848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8003"/>
              </a:lnSpc>
            </a:pPr>
            <a:r>
              <a:rPr lang="ru-RU" sz="4800" b="1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ПРИМЕР ГОТОВОГО ИЗДЕЛИЯ</a:t>
            </a:r>
            <a:endParaRPr lang="ru-RU" sz="48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0"/>
          <p:cNvPicPr preferRelativeResize="0"/>
          <p:nvPr/>
        </p:nvPicPr>
        <p:blipFill rotWithShape="1">
          <a:blip r:embed="rId3">
            <a:alphaModFix/>
          </a:blip>
          <a:srcRect l="2905" t="8345" r="50452" b="8195"/>
          <a:stretch/>
        </p:blipFill>
        <p:spPr>
          <a:xfrm>
            <a:off x="6368364" y="3207724"/>
            <a:ext cx="5551273" cy="558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0"/>
          <p:cNvPicPr preferRelativeResize="0"/>
          <p:nvPr/>
        </p:nvPicPr>
        <p:blipFill rotWithShape="1">
          <a:blip r:embed="rId3">
            <a:alphaModFix/>
          </a:blip>
          <a:srcRect l="2905" t="8345" r="50452" b="8195"/>
          <a:stretch/>
        </p:blipFill>
        <p:spPr>
          <a:xfrm>
            <a:off x="12400605" y="2002379"/>
            <a:ext cx="5551273" cy="558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0"/>
          <p:cNvPicPr preferRelativeResize="0"/>
          <p:nvPr/>
        </p:nvPicPr>
        <p:blipFill rotWithShape="1">
          <a:blip r:embed="rId3">
            <a:alphaModFix/>
          </a:blip>
          <a:srcRect l="2905" t="8345" r="50452" b="8195"/>
          <a:stretch/>
        </p:blipFill>
        <p:spPr>
          <a:xfrm>
            <a:off x="327688" y="2598124"/>
            <a:ext cx="5551273" cy="558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0"/>
          <p:cNvPicPr preferRelativeResize="0"/>
          <p:nvPr/>
        </p:nvPicPr>
        <p:blipFill rotWithShape="1">
          <a:blip r:embed="rId3">
            <a:alphaModFix/>
          </a:blip>
          <a:srcRect l="67383" t="31107" r="13411" b="47215"/>
          <a:stretch/>
        </p:blipFill>
        <p:spPr>
          <a:xfrm>
            <a:off x="15303066" y="462346"/>
            <a:ext cx="2044426" cy="129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772" y="8199980"/>
            <a:ext cx="1421476" cy="411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10"/>
          <p:cNvGrpSpPr/>
          <p:nvPr/>
        </p:nvGrpSpPr>
        <p:grpSpPr>
          <a:xfrm>
            <a:off x="6703148" y="6436634"/>
            <a:ext cx="4881704" cy="2293143"/>
            <a:chOff x="0" y="0"/>
            <a:chExt cx="6508939" cy="3057523"/>
          </a:xfrm>
        </p:grpSpPr>
        <p:sp>
          <p:nvSpPr>
            <p:cNvPr id="263" name="Google Shape;263;p10"/>
            <p:cNvSpPr txBox="1"/>
            <p:nvPr/>
          </p:nvSpPr>
          <p:spPr>
            <a:xfrm>
              <a:off x="0" y="989265"/>
              <a:ext cx="6508939" cy="20682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 smtClean="0">
                  <a:latin typeface="Segoe Print" pitchFamily="2" charset="0"/>
                </a:rPr>
                <a:t>1 набор для заливки фотографии эпоксидной смолой</a:t>
              </a:r>
              <a:endParaRPr sz="2400">
                <a:latin typeface="Segoe Print" pitchFamily="2" charset="0"/>
              </a:endParaRPr>
            </a:p>
          </p:txBody>
        </p:sp>
        <p:sp>
          <p:nvSpPr>
            <p:cNvPr id="264" name="Google Shape;264;p10"/>
            <p:cNvSpPr txBox="1"/>
            <p:nvPr/>
          </p:nvSpPr>
          <p:spPr>
            <a:xfrm>
              <a:off x="0" y="0"/>
              <a:ext cx="6508939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dirty="0" smtClean="0">
                  <a:solidFill>
                    <a:srgbClr val="E39A81"/>
                  </a:solidFill>
                  <a:latin typeface="Bitter"/>
                  <a:sym typeface="Bitter"/>
                </a:rPr>
                <a:t>СДЕЛАТЬ</a:t>
              </a:r>
              <a:endParaRPr/>
            </a:p>
          </p:txBody>
        </p:sp>
      </p:grpSp>
      <p:sp>
        <p:nvSpPr>
          <p:cNvPr id="265" name="Google Shape;265;p10"/>
          <p:cNvSpPr txBox="1"/>
          <p:nvPr/>
        </p:nvSpPr>
        <p:spPr>
          <a:xfrm>
            <a:off x="3084050" y="1071563"/>
            <a:ext cx="12119900" cy="146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796" b="1" dirty="0" smtClean="0">
                <a:solidFill>
                  <a:srgbClr val="5E7F73"/>
                </a:solidFill>
                <a:latin typeface="Bitter"/>
                <a:sym typeface="Bitter"/>
              </a:rPr>
              <a:t>ЦЕЛЬ ПРОЕКТА</a:t>
            </a:r>
            <a:endParaRPr/>
          </a:p>
        </p:txBody>
      </p:sp>
      <p:grpSp>
        <p:nvGrpSpPr>
          <p:cNvPr id="266" name="Google Shape;266;p10"/>
          <p:cNvGrpSpPr/>
          <p:nvPr/>
        </p:nvGrpSpPr>
        <p:grpSpPr>
          <a:xfrm>
            <a:off x="633917" y="6058636"/>
            <a:ext cx="4881704" cy="1276794"/>
            <a:chOff x="0" y="0"/>
            <a:chExt cx="6508939" cy="1702392"/>
          </a:xfrm>
        </p:grpSpPr>
        <p:sp>
          <p:nvSpPr>
            <p:cNvPr id="267" name="Google Shape;267;p10"/>
            <p:cNvSpPr txBox="1"/>
            <p:nvPr/>
          </p:nvSpPr>
          <p:spPr>
            <a:xfrm>
              <a:off x="0" y="1012972"/>
              <a:ext cx="6508939" cy="689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0" i="0" u="none" strike="noStrike" cap="none" dirty="0" smtClean="0">
                  <a:solidFill>
                    <a:srgbClr val="000000"/>
                  </a:solidFill>
                  <a:latin typeface="Segoe Print" pitchFamily="2" charset="0"/>
                  <a:ea typeface="Roboto"/>
                  <a:cs typeface="Roboto"/>
                  <a:sym typeface="Roboto"/>
                </a:rPr>
                <a:t>1 июля 2023 год</a:t>
              </a:r>
              <a:endParaRPr sz="2400">
                <a:latin typeface="Segoe Print" pitchFamily="2" charset="0"/>
              </a:endParaRPr>
            </a:p>
          </p:txBody>
        </p:sp>
        <p:sp>
          <p:nvSpPr>
            <p:cNvPr id="268" name="Google Shape;268;p10"/>
            <p:cNvSpPr txBox="1"/>
            <p:nvPr/>
          </p:nvSpPr>
          <p:spPr>
            <a:xfrm>
              <a:off x="0" y="0"/>
              <a:ext cx="6508939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dirty="0" smtClean="0">
                  <a:solidFill>
                    <a:srgbClr val="E39A81"/>
                  </a:solidFill>
                  <a:latin typeface="Bitter"/>
                  <a:sym typeface="Bitter"/>
                </a:rPr>
                <a:t>СРОК</a:t>
              </a:r>
              <a:endParaRPr/>
            </a:p>
          </p:txBody>
        </p:sp>
      </p:grpSp>
      <p:pic>
        <p:nvPicPr>
          <p:cNvPr id="20" name="Google Shape;575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6582" y="3926782"/>
            <a:ext cx="1468835" cy="140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600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465869" y="3294209"/>
            <a:ext cx="1508422" cy="1541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7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35294" y="4502981"/>
            <a:ext cx="1162888" cy="156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55;p10"/>
          <p:cNvPicPr preferRelativeResize="0"/>
          <p:nvPr/>
        </p:nvPicPr>
        <p:blipFill rotWithShape="1">
          <a:blip r:embed="rId3">
            <a:alphaModFix/>
          </a:blip>
          <a:srcRect l="2905" t="39691" r="50452" b="8195"/>
          <a:stretch/>
        </p:blipFill>
        <p:spPr>
          <a:xfrm>
            <a:off x="12414459" y="6313081"/>
            <a:ext cx="5551273" cy="34890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10"/>
          <p:cNvGrpSpPr/>
          <p:nvPr/>
        </p:nvGrpSpPr>
        <p:grpSpPr>
          <a:xfrm>
            <a:off x="12607636" y="5044262"/>
            <a:ext cx="5334000" cy="4939335"/>
            <a:chOff x="-275075" y="0"/>
            <a:chExt cx="7112001" cy="6585779"/>
          </a:xfrm>
        </p:grpSpPr>
        <p:sp>
          <p:nvSpPr>
            <p:cNvPr id="270" name="Google Shape;270;p10"/>
            <p:cNvSpPr txBox="1"/>
            <p:nvPr/>
          </p:nvSpPr>
          <p:spPr>
            <a:xfrm>
              <a:off x="-275075" y="1012972"/>
              <a:ext cx="7112001" cy="55728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</a:pPr>
              <a:r>
                <a:rPr lang="ru-RU" sz="2000" dirty="0" smtClean="0">
                  <a:latin typeface="Segoe Print" pitchFamily="2" charset="0"/>
                  <a:ea typeface="Roboto"/>
                  <a:sym typeface="Roboto"/>
                </a:rPr>
                <a:t>Наблюдение за тенденциями в творческой деятельности</a:t>
              </a: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</a:pPr>
              <a:r>
                <a:rPr lang="ru-RU" sz="2000" dirty="0" smtClean="0">
                  <a:latin typeface="Segoe Print" pitchFamily="2" charset="0"/>
                  <a:ea typeface="Roboto"/>
                  <a:sym typeface="Roboto"/>
                </a:rPr>
                <a:t>Проведение опроса среди населения (их мнения по данной проблеме)</a:t>
              </a: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</a:pPr>
              <a:r>
                <a:rPr lang="ru-RU" sz="2000" dirty="0" smtClean="0">
                  <a:latin typeface="Segoe Print" pitchFamily="2" charset="0"/>
                  <a:ea typeface="Roboto"/>
                  <a:sym typeface="Roboto"/>
                </a:rPr>
                <a:t>Покупка материалов (эпоксидной смолы, элементов декорирования, форм и прочее)</a:t>
              </a: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</a:pPr>
              <a:r>
                <a:rPr lang="ru-RU" sz="2000" dirty="0" smtClean="0">
                  <a:latin typeface="Segoe Print" pitchFamily="2" charset="0"/>
                  <a:ea typeface="Roboto"/>
                  <a:sym typeface="Roboto"/>
                </a:rPr>
                <a:t> собрать набор для изготовления </a:t>
              </a:r>
              <a:r>
                <a:rPr lang="ru-RU" sz="2000" dirty="0" err="1" smtClean="0">
                  <a:latin typeface="Segoe Print" pitchFamily="2" charset="0"/>
                  <a:ea typeface="Roboto"/>
                  <a:sym typeface="Roboto"/>
                </a:rPr>
                <a:t>фоторамки</a:t>
              </a:r>
              <a:endParaRPr lang="ru-RU" sz="2000" dirty="0" smtClean="0">
                <a:latin typeface="Segoe Print" pitchFamily="2" charset="0"/>
                <a:ea typeface="Roboto"/>
                <a:sym typeface="Roboto"/>
              </a:endParaRP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</a:pPr>
              <a:endParaRPr/>
            </a:p>
          </p:txBody>
        </p:sp>
        <p:sp>
          <p:nvSpPr>
            <p:cNvPr id="271" name="Google Shape;271;p10"/>
            <p:cNvSpPr txBox="1"/>
            <p:nvPr/>
          </p:nvSpPr>
          <p:spPr>
            <a:xfrm>
              <a:off x="0" y="0"/>
              <a:ext cx="6508939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dirty="0" smtClean="0">
                  <a:solidFill>
                    <a:srgbClr val="E39A81"/>
                  </a:solidFill>
                  <a:latin typeface="Bitter"/>
                  <a:sym typeface="Bitter"/>
                </a:rPr>
                <a:t>ЗАДАЧИ</a:t>
              </a:r>
              <a:endParaRPr/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735495">
            <a:off x="17018649" y="840011"/>
            <a:ext cx="2008267" cy="262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1353">
            <a:off x="-179470" y="1840021"/>
            <a:ext cx="1870014" cy="2735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0" y="0"/>
            <a:ext cx="17886218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Роль проекта в обеспечении </a:t>
            </a:r>
            <a:b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</a:b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технологического суверенитета страны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371601" y="2312555"/>
          <a:ext cx="15558654" cy="6400800"/>
        </p:xfrm>
        <a:graphic>
          <a:graphicData uri="http://schemas.openxmlformats.org/drawingml/2006/table">
            <a:tbl>
              <a:tblPr firstRow="1" bandRow="1">
                <a:tableStyleId>{C0C89364-00BA-481D-8F4C-218EC7D58B25}</a:tableStyleId>
              </a:tblPr>
              <a:tblGrid>
                <a:gridCol w="5186218"/>
                <a:gridCol w="5186218"/>
                <a:gridCol w="518621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latin typeface="Bitter" charset="-52"/>
                        </a:rPr>
                        <a:t>Роль</a:t>
                      </a:r>
                      <a:endParaRPr lang="ru-RU" sz="3600" dirty="0">
                        <a:latin typeface="Bitter" charset="-52"/>
                      </a:endParaRPr>
                    </a:p>
                  </a:txBody>
                  <a:tcPr>
                    <a:solidFill>
                      <a:srgbClr val="FCEA9C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3600" dirty="0" smtClean="0">
                          <a:latin typeface="Bitter" charset="-52"/>
                        </a:rPr>
                        <a:t>Оценка</a:t>
                      </a:r>
                      <a:endParaRPr lang="ru-RU" sz="3600" dirty="0">
                        <a:latin typeface="Bitter" charset="-52"/>
                      </a:endParaRPr>
                    </a:p>
                  </a:txBody>
                  <a:tcPr>
                    <a:solidFill>
                      <a:srgbClr val="FCEA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CEA9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err="1" smtClean="0">
                          <a:latin typeface="Bitter" charset="-52"/>
                        </a:rPr>
                        <a:t>Инновационность</a:t>
                      </a:r>
                      <a:r>
                        <a:rPr lang="ru-RU" sz="3600" dirty="0" smtClean="0">
                          <a:latin typeface="Bitter" charset="-52"/>
                        </a:rPr>
                        <a:t> </a:t>
                      </a:r>
                    </a:p>
                    <a:p>
                      <a:r>
                        <a:rPr lang="ru-RU" sz="3600" dirty="0" smtClean="0">
                          <a:latin typeface="Bitter" charset="-52"/>
                        </a:rPr>
                        <a:t>(отметьте нужное)</a:t>
                      </a:r>
                      <a:endParaRPr lang="ru-RU" sz="3600" dirty="0">
                        <a:latin typeface="Bitter" charset="-52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3600" dirty="0" smtClean="0">
                          <a:latin typeface="Bitter" charset="-52"/>
                        </a:rPr>
                        <a:t>Инновация мирового</a:t>
                      </a:r>
                      <a:r>
                        <a:rPr lang="ru-RU" sz="3600" baseline="0" dirty="0" smtClean="0">
                          <a:latin typeface="Bitter" charset="-52"/>
                        </a:rPr>
                        <a:t> уровня</a:t>
                      </a:r>
                      <a:endParaRPr lang="ru-RU" sz="3600" dirty="0" smtClean="0">
                        <a:latin typeface="Bitter" charset="-5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"/>
                      </a:pPr>
                      <a:r>
                        <a:rPr lang="ru-RU" sz="3600" dirty="0" smtClean="0">
                          <a:latin typeface="Bitter" charset="-52"/>
                        </a:rPr>
                        <a:t>Россия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3600" dirty="0" smtClean="0">
                          <a:latin typeface="Bitter" charset="-52"/>
                        </a:rPr>
                        <a:t>Регион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3600" dirty="0" err="1" smtClean="0">
                          <a:latin typeface="Bitter" charset="-52"/>
                        </a:rPr>
                        <a:t>Импортозамещение</a:t>
                      </a:r>
                      <a:endParaRPr lang="ru-RU" sz="3600" dirty="0" smtClean="0">
                        <a:latin typeface="Bitter" charset="-5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3600" dirty="0" smtClean="0">
                          <a:latin typeface="Bitter" charset="-52"/>
                        </a:rPr>
                        <a:t>Нет</a:t>
                      </a:r>
                      <a:endParaRPr lang="ru-RU" sz="3600" dirty="0">
                        <a:latin typeface="Bitter" charset="-52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7111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Bitter" charset="-52"/>
                        </a:rPr>
                        <a:t>Рынок </a:t>
                      </a:r>
                      <a:r>
                        <a:rPr lang="ru-RU" sz="3600" dirty="0" smtClean="0">
                          <a:latin typeface="Bitter" charset="-52"/>
                        </a:rPr>
                        <a:t>НТИ</a:t>
                      </a:r>
                    </a:p>
                    <a:p>
                      <a:r>
                        <a:rPr lang="ru-RU" sz="3600" dirty="0" smtClean="0">
                          <a:latin typeface="Bitter" charset="-52"/>
                        </a:rPr>
                        <a:t>(отметьте нужное)</a:t>
                      </a:r>
                      <a:endParaRPr lang="ru-RU" sz="3600" dirty="0">
                        <a:latin typeface="Bitter" charset="-52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3600" dirty="0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TechNet</a:t>
                      </a:r>
                      <a:endParaRPr lang="ru-RU" sz="3600" dirty="0" smtClean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3600" dirty="0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SafeNet</a:t>
                      </a:r>
                      <a:endParaRPr lang="ru-RU" sz="3600" dirty="0" smtClean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3600" dirty="0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NeuroNet </a:t>
                      </a:r>
                      <a:endParaRPr lang="ru-RU" sz="3600" dirty="0" smtClean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3600" dirty="0" err="1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HomeNet</a:t>
                      </a:r>
                      <a:endParaRPr lang="ru-RU" sz="3600" dirty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3600" dirty="0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HealthNet</a:t>
                      </a:r>
                      <a:endParaRPr lang="ru-RU" sz="3600" dirty="0" smtClean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3600" dirty="0" err="1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SportNet</a:t>
                      </a:r>
                      <a:endParaRPr lang="ru-RU" sz="3600" dirty="0" smtClean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3600" dirty="0" err="1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WearNet</a:t>
                      </a:r>
                      <a:endParaRPr lang="ru-RU" sz="3600" dirty="0" smtClean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þ"/>
                      </a:pPr>
                      <a:r>
                        <a:rPr lang="ru-RU" sz="3600" dirty="0" err="1" smtClean="0">
                          <a:solidFill>
                            <a:schemeClr val="dk1"/>
                          </a:solidFill>
                          <a:effectLst/>
                          <a:latin typeface="Bitter" charset="-52"/>
                          <a:ea typeface="+mn-ea"/>
                          <a:cs typeface="+mn-cs"/>
                        </a:rPr>
                        <a:t>EduNet</a:t>
                      </a:r>
                      <a:endParaRPr lang="ru-RU" sz="3600" dirty="0">
                        <a:solidFill>
                          <a:schemeClr val="dk1"/>
                        </a:solidFill>
                        <a:effectLst/>
                        <a:latin typeface="Bitter" charset="-52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Bitter" charset="-52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3600" dirty="0" smtClean="0">
                          <a:latin typeface="Bitter" charset="-52"/>
                        </a:rPr>
                        <a:t> Не</a:t>
                      </a:r>
                      <a:r>
                        <a:rPr lang="ru-RU" sz="3600" baseline="0" dirty="0" smtClean="0">
                          <a:latin typeface="Bitter" charset="-52"/>
                        </a:rPr>
                        <a:t> используем</a:t>
                      </a:r>
                      <a:endParaRPr lang="ru-RU" sz="3600" dirty="0" smtClean="0">
                        <a:latin typeface="Bitter" charset="-52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6"/>
          <p:cNvPicPr preferRelativeResize="0"/>
          <p:nvPr/>
        </p:nvPicPr>
        <p:blipFill rotWithShape="1">
          <a:blip r:embed="rId3">
            <a:alphaModFix/>
          </a:blip>
          <a:srcRect l="35274" t="3382" r="35479" b="18765"/>
          <a:stretch/>
        </p:blipFill>
        <p:spPr>
          <a:xfrm>
            <a:off x="9421091" y="0"/>
            <a:ext cx="8659091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6"/>
          <p:cNvGrpSpPr/>
          <p:nvPr/>
        </p:nvGrpSpPr>
        <p:grpSpPr>
          <a:xfrm>
            <a:off x="1609482" y="2596916"/>
            <a:ext cx="7364688" cy="7397699"/>
            <a:chOff x="1813" y="0"/>
            <a:chExt cx="809173" cy="812800"/>
          </a:xfrm>
        </p:grpSpPr>
        <p:sp>
          <p:nvSpPr>
            <p:cNvPr id="180" name="Google Shape;180;p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2" name="Google Shape;18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602977">
            <a:off x="631633" y="7878155"/>
            <a:ext cx="1111636" cy="2281343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6"/>
          <p:cNvSpPr txBox="1"/>
          <p:nvPr/>
        </p:nvSpPr>
        <p:spPr>
          <a:xfrm>
            <a:off x="277092" y="340751"/>
            <a:ext cx="9268690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ПОРТРЕТ ПОТРЕБИТЕЛЯ</a:t>
            </a:r>
            <a:endParaRPr sz="6600"/>
          </a:p>
        </p:txBody>
      </p:sp>
      <p:grpSp>
        <p:nvGrpSpPr>
          <p:cNvPr id="184" name="Google Shape;184;p6"/>
          <p:cNvGrpSpPr/>
          <p:nvPr/>
        </p:nvGrpSpPr>
        <p:grpSpPr>
          <a:xfrm>
            <a:off x="10681854" y="1514339"/>
            <a:ext cx="7287491" cy="4306307"/>
            <a:chOff x="-1378448" y="-625697"/>
            <a:chExt cx="9716655" cy="5741731"/>
          </a:xfrm>
        </p:grpSpPr>
        <p:sp>
          <p:nvSpPr>
            <p:cNvPr id="185" name="Google Shape;185;p6"/>
            <p:cNvSpPr txBox="1"/>
            <p:nvPr/>
          </p:nvSpPr>
          <p:spPr>
            <a:xfrm>
              <a:off x="-1378448" y="-625697"/>
              <a:ext cx="9716655" cy="5741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>
                <a:lnSpc>
                  <a:spcPct val="159000"/>
                </a:lnSpc>
              </a:pPr>
              <a:r>
                <a:rPr lang="ru-RU" sz="2200" dirty="0" smtClean="0">
                  <a:latin typeface="Segoe Print" pitchFamily="2" charset="0"/>
                </a:rPr>
                <a:t>Девушка, 16-19 лет. Творческая личность, ведёт активный образ жизни, любит красивые и эстетичные картинки, увлекается фотографией и дизайном. Открытая, общительная, имеет много друзей. Изучает психологию. Любит заниматься творческим проектами, рисованием, рукоделием. В поиске нового хобби.</a:t>
              </a:r>
              <a:endParaRPr sz="2200">
                <a:latin typeface="Segoe Print" pitchFamily="2" charset="0"/>
              </a:endParaRPr>
            </a:p>
          </p:txBody>
        </p:sp>
        <p:sp>
          <p:nvSpPr>
            <p:cNvPr id="186" name="Google Shape;186;p6"/>
            <p:cNvSpPr txBox="1"/>
            <p:nvPr/>
          </p:nvSpPr>
          <p:spPr>
            <a:xfrm>
              <a:off x="0" y="0"/>
              <a:ext cx="6026106" cy="344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" name="Google Shape;187;p6"/>
          <p:cNvGrpSpPr/>
          <p:nvPr/>
        </p:nvGrpSpPr>
        <p:grpSpPr>
          <a:xfrm>
            <a:off x="11729545" y="4968198"/>
            <a:ext cx="4519579" cy="1050894"/>
            <a:chOff x="0" y="0"/>
            <a:chExt cx="6026106" cy="1401192"/>
          </a:xfrm>
        </p:grpSpPr>
        <p:sp>
          <p:nvSpPr>
            <p:cNvPr id="188" name="Google Shape;188;p6"/>
            <p:cNvSpPr txBox="1"/>
            <p:nvPr/>
          </p:nvSpPr>
          <p:spPr>
            <a:xfrm>
              <a:off x="0" y="944485"/>
              <a:ext cx="6026106" cy="456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59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 txBox="1"/>
            <p:nvPr/>
          </p:nvSpPr>
          <p:spPr>
            <a:xfrm>
              <a:off x="0" y="0"/>
              <a:ext cx="6026106" cy="344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" name="Google Shape;192;p6"/>
          <p:cNvSpPr txBox="1"/>
          <p:nvPr/>
        </p:nvSpPr>
        <p:spPr>
          <a:xfrm>
            <a:off x="10648890" y="5739661"/>
            <a:ext cx="7639110" cy="4727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0" u="none" strike="noStrike" cap="none" dirty="0" smtClean="0">
                <a:solidFill>
                  <a:srgbClr val="C146E8"/>
                </a:solidFill>
                <a:latin typeface="Segoe Print" pitchFamily="2" charset="0"/>
                <a:ea typeface="Bitter"/>
                <a:cs typeface="Bitter"/>
                <a:sym typeface="Bitter"/>
              </a:rPr>
              <a:t>Ожидания от продукта </a:t>
            </a:r>
            <a:r>
              <a:rPr lang="ru-RU" sz="2200" i="0" u="none" strike="noStrike" cap="none" dirty="0" smtClean="0">
                <a:solidFill>
                  <a:schemeClr val="tx1"/>
                </a:solidFill>
                <a:latin typeface="Segoe Print" pitchFamily="2" charset="0"/>
                <a:ea typeface="Bitter"/>
                <a:cs typeface="Bitter"/>
                <a:sym typeface="Bitter"/>
              </a:rPr>
              <a:t>– приемлемая цена и высокое качество. </a:t>
            </a:r>
          </a:p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 smtClean="0">
                <a:solidFill>
                  <a:schemeClr val="tx1"/>
                </a:solidFill>
                <a:latin typeface="Segoe Print" pitchFamily="2" charset="0"/>
                <a:ea typeface="Bitter"/>
                <a:cs typeface="Bitter"/>
                <a:sym typeface="Bitter"/>
              </a:rPr>
              <a:t>Важно, чтобы изготовить изделие не составило труда.</a:t>
            </a:r>
            <a:endParaRPr lang="ru-RU" sz="2200" i="0" u="none" strike="noStrike" cap="none" dirty="0" smtClean="0">
              <a:solidFill>
                <a:schemeClr val="tx1"/>
              </a:solidFill>
              <a:latin typeface="Segoe Print" pitchFamily="2" charset="0"/>
              <a:ea typeface="Bitter"/>
              <a:cs typeface="Bitter"/>
              <a:sym typeface="Bitter"/>
            </a:endParaRPr>
          </a:p>
          <a:p>
            <a:pPr>
              <a:lnSpc>
                <a:spcPct val="120000"/>
              </a:lnSpc>
            </a:pPr>
            <a:r>
              <a:rPr lang="ru-RU" sz="2200" b="1" dirty="0" smtClean="0">
                <a:solidFill>
                  <a:srgbClr val="C146E8"/>
                </a:solidFill>
                <a:latin typeface="Segoe Print" pitchFamily="2" charset="0"/>
                <a:ea typeface="Bitter"/>
                <a:cs typeface="Bitter"/>
                <a:sym typeface="Bitter"/>
              </a:rPr>
              <a:t>Ближайшее окружение </a:t>
            </a:r>
            <a:r>
              <a:rPr lang="ru-RU" sz="2200" dirty="0" smtClean="0">
                <a:solidFill>
                  <a:schemeClr val="tx1"/>
                </a:solidFill>
                <a:latin typeface="Segoe Print" pitchFamily="2" charset="0"/>
                <a:ea typeface="Bitter"/>
                <a:cs typeface="Bitter"/>
                <a:sym typeface="Bitter"/>
              </a:rPr>
              <a:t>– друзья-фотографы, подруги детства, друг художник, любящая семья.</a:t>
            </a:r>
          </a:p>
          <a:p>
            <a:pPr lvl="0">
              <a:lnSpc>
                <a:spcPct val="120000"/>
              </a:lnSpc>
            </a:pPr>
            <a:r>
              <a:rPr lang="ru-RU" sz="2200" b="1" dirty="0" smtClean="0">
                <a:solidFill>
                  <a:srgbClr val="C146E8"/>
                </a:solidFill>
                <a:latin typeface="Segoe Print" pitchFamily="2" charset="0"/>
                <a:sym typeface="Bitter"/>
              </a:rPr>
              <a:t>Образование </a:t>
            </a:r>
            <a:r>
              <a:rPr lang="ru-RU" sz="2200" dirty="0" smtClean="0">
                <a:solidFill>
                  <a:schemeClr val="tx1"/>
                </a:solidFill>
                <a:latin typeface="Segoe Print" pitchFamily="2" charset="0"/>
                <a:sym typeface="Bitter"/>
              </a:rPr>
              <a:t>– учёба в университете (очное отделение)/колледже (очное отделение) + подработка.</a:t>
            </a:r>
            <a:endParaRPr lang="en-US" sz="22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lvl="0">
              <a:lnSpc>
                <a:spcPct val="120000"/>
              </a:lnSpc>
            </a:pPr>
            <a:r>
              <a:rPr lang="ru-RU" sz="2200" b="1" dirty="0" smtClean="0">
                <a:solidFill>
                  <a:srgbClr val="C146E8"/>
                </a:solidFill>
                <a:latin typeface="Segoe Print" pitchFamily="2" charset="0"/>
                <a:sym typeface="Bitter"/>
              </a:rPr>
              <a:t>Регион проживания </a:t>
            </a:r>
            <a:r>
              <a:rPr lang="ru-RU" sz="2200" dirty="0" smtClean="0">
                <a:solidFill>
                  <a:schemeClr val="tx1"/>
                </a:solidFill>
                <a:latin typeface="Segoe Print" pitchFamily="2" charset="0"/>
                <a:sym typeface="Bitter"/>
              </a:rPr>
              <a:t>– Ижевск, Удмуртия.</a:t>
            </a:r>
            <a:endParaRPr lang="en-US" sz="22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lvl="0">
              <a:lnSpc>
                <a:spcPct val="120000"/>
              </a:lnSpc>
            </a:pPr>
            <a:r>
              <a:rPr lang="ru-RU" sz="2200" b="1" dirty="0" smtClean="0">
                <a:solidFill>
                  <a:srgbClr val="C146E8"/>
                </a:solidFill>
                <a:latin typeface="Segoe Print" pitchFamily="2" charset="0"/>
                <a:ea typeface="Bitter"/>
                <a:cs typeface="Bitter"/>
                <a:sym typeface="Bitter"/>
              </a:rPr>
              <a:t>Уровень дохода </a:t>
            </a:r>
            <a:r>
              <a:rPr lang="ru-RU" sz="2200" dirty="0" smtClean="0">
                <a:solidFill>
                  <a:schemeClr val="tx1"/>
                </a:solidFill>
                <a:latin typeface="Segoe Print" pitchFamily="2" charset="0"/>
                <a:ea typeface="Bitter"/>
                <a:cs typeface="Bitter"/>
                <a:sym typeface="Bitter"/>
              </a:rPr>
              <a:t>– 20.000 рублей.</a:t>
            </a:r>
            <a:endParaRPr lang="en-US" sz="22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Рисунок 17" descr="софт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1310" y="2781993"/>
            <a:ext cx="6373091" cy="6995160"/>
          </a:xfrm>
          <a:prstGeom prst="ellipse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735495">
            <a:off x="17018649" y="840011"/>
            <a:ext cx="2008267" cy="262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1353">
            <a:off x="-179470" y="1840021"/>
            <a:ext cx="1870014" cy="2735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0" y="387927"/>
            <a:ext cx="17886218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Потенциальный объем рынка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2962896"/>
              </p:ext>
            </p:extLst>
          </p:nvPr>
        </p:nvGraphicFramePr>
        <p:xfrm>
          <a:off x="755537" y="1612530"/>
          <a:ext cx="10213605" cy="8732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668836" y="2729551"/>
            <a:ext cx="6373504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PAM</a:t>
            </a:r>
            <a:r>
              <a:rPr lang="ru-RU" sz="2800" dirty="0" smtClean="0"/>
              <a:t>: 3 159 (стоимость готового продукта) * 100 000 (подписчики у </a:t>
            </a:r>
            <a:r>
              <a:rPr lang="ru-RU" sz="2800" dirty="0" err="1" smtClean="0"/>
              <a:t>блогера</a:t>
            </a:r>
            <a:r>
              <a:rPr lang="ru-RU" sz="2800" dirty="0" smtClean="0"/>
              <a:t>) = 315 900 000</a:t>
            </a:r>
          </a:p>
          <a:p>
            <a:endParaRPr lang="en-US" sz="2800" dirty="0"/>
          </a:p>
          <a:p>
            <a:r>
              <a:rPr lang="en-US" sz="2800" dirty="0" smtClean="0"/>
              <a:t>TAM</a:t>
            </a:r>
            <a:r>
              <a:rPr lang="ru-RU" sz="2800" dirty="0" smtClean="0"/>
              <a:t>: 3 159 (стоимость готового продукта) * 15 000 (обхват просмотров) = 47 385 000</a:t>
            </a:r>
          </a:p>
          <a:p>
            <a:endParaRPr lang="ru-RU" sz="2800" dirty="0"/>
          </a:p>
          <a:p>
            <a:r>
              <a:rPr lang="en-US" sz="2800" dirty="0" smtClean="0"/>
              <a:t>SAM</a:t>
            </a:r>
            <a:r>
              <a:rPr lang="ru-RU" sz="2800" dirty="0" smtClean="0"/>
              <a:t>: 3 159 (стоимость готового продукта) * 2 000 (переход по ссылке) = 6 318 000</a:t>
            </a:r>
          </a:p>
          <a:p>
            <a:endParaRPr lang="ru-RU" sz="2800" dirty="0"/>
          </a:p>
          <a:p>
            <a:r>
              <a:rPr lang="en-US" sz="2800" dirty="0" smtClean="0"/>
              <a:t>SOM</a:t>
            </a:r>
            <a:r>
              <a:rPr lang="ru-RU" sz="2800" dirty="0" smtClean="0"/>
              <a:t>: 3 159 (стоимость готового продукта) * 20 (готовы купить) = 63 180</a:t>
            </a:r>
          </a:p>
          <a:p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28358" t="14102" r="28358" b="14094"/>
          <a:stretch/>
        </p:blipFill>
        <p:spPr>
          <a:xfrm>
            <a:off x="308368" y="2892240"/>
            <a:ext cx="5664614" cy="52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l="28358" t="14102" r="28358" b="14094"/>
          <a:stretch/>
        </p:blipFill>
        <p:spPr>
          <a:xfrm>
            <a:off x="12273395" y="2892240"/>
            <a:ext cx="5664614" cy="52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l="28358" t="14102" r="28358" b="14094"/>
          <a:stretch/>
        </p:blipFill>
        <p:spPr>
          <a:xfrm>
            <a:off x="6267108" y="2906095"/>
            <a:ext cx="5664614" cy="52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102960">
            <a:off x="14905826" y="485658"/>
            <a:ext cx="1529698" cy="3351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1028700" y="870512"/>
            <a:ext cx="13053351" cy="1578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500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Анализ конкурентов</a:t>
            </a:r>
            <a:endParaRPr/>
          </a:p>
        </p:txBody>
      </p:sp>
      <p:grpSp>
        <p:nvGrpSpPr>
          <p:cNvPr id="105" name="Google Shape;105;p2"/>
          <p:cNvGrpSpPr/>
          <p:nvPr/>
        </p:nvGrpSpPr>
        <p:grpSpPr>
          <a:xfrm>
            <a:off x="663403" y="3177060"/>
            <a:ext cx="5141301" cy="4642899"/>
            <a:chOff x="326415" y="398224"/>
            <a:chExt cx="6855068" cy="6190530"/>
          </a:xfrm>
        </p:grpSpPr>
        <p:sp>
          <p:nvSpPr>
            <p:cNvPr id="106" name="Google Shape;106;p2"/>
            <p:cNvSpPr txBox="1"/>
            <p:nvPr/>
          </p:nvSpPr>
          <p:spPr>
            <a:xfrm>
              <a:off x="478048" y="2107529"/>
              <a:ext cx="6293100" cy="44812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2800" b="1" dirty="0" smtClean="0">
                  <a:latin typeface="Bitter" charset="-52"/>
                  <a:ea typeface="Roboto"/>
                  <a:sym typeface="Roboto"/>
                </a:rPr>
                <a:t>Наборы для изготовления украшений из эпоксидной смолы</a:t>
              </a: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2800" b="1" dirty="0" smtClean="0">
                  <a:latin typeface="Bitter" charset="-52"/>
                  <a:ea typeface="Roboto"/>
                  <a:sym typeface="Roboto"/>
                </a:rPr>
                <a:t>Наборы для изготовления панно из эпоксидной смолы </a:t>
              </a:r>
              <a:endParaRPr sz="2800" b="1">
                <a:latin typeface="Bitter" charset="-52"/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326415" y="398224"/>
              <a:ext cx="6855068" cy="1723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i="0" u="none" strike="noStrike" cap="none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Конкуренты (продукты/услуги)</a:t>
              </a:r>
              <a:endParaRPr b="1"/>
            </a:p>
          </p:txBody>
        </p:sp>
      </p:grpSp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3194322">
            <a:off x="88886" y="1823345"/>
            <a:ext cx="1376486" cy="2713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2"/>
          <p:cNvGrpSpPr/>
          <p:nvPr/>
        </p:nvGrpSpPr>
        <p:grpSpPr>
          <a:xfrm>
            <a:off x="12521196" y="3551132"/>
            <a:ext cx="5141301" cy="3713003"/>
            <a:chOff x="215579" y="970879"/>
            <a:chExt cx="6855068" cy="4950675"/>
          </a:xfrm>
        </p:grpSpPr>
        <p:sp>
          <p:nvSpPr>
            <p:cNvPr id="112" name="Google Shape;112;p2"/>
            <p:cNvSpPr txBox="1"/>
            <p:nvPr/>
          </p:nvSpPr>
          <p:spPr>
            <a:xfrm>
              <a:off x="215579" y="2187194"/>
              <a:ext cx="6855000" cy="3734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2800" b="1" dirty="0" smtClean="0">
                  <a:latin typeface="Bitter" charset="-52"/>
                  <a:ea typeface="Roboto"/>
                  <a:cs typeface="Roboto"/>
                  <a:sym typeface="Roboto"/>
                </a:rPr>
                <a:t>Набор для заливки фотографий эпоксидной смолой</a:t>
              </a: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2800" b="1" i="0" u="none" strike="noStrike" cap="none" dirty="0" smtClean="0">
                  <a:solidFill>
                    <a:srgbClr val="000000"/>
                  </a:solidFill>
                  <a:latin typeface="Bitter" charset="-52"/>
                  <a:ea typeface="Roboto"/>
                  <a:cs typeface="Roboto"/>
                  <a:sym typeface="Roboto"/>
                </a:rPr>
                <a:t>Уникальный продукт, которого нет на рынке</a:t>
              </a:r>
              <a:r>
                <a:rPr lang="en-US" sz="2800" b="1" i="0" u="none" strike="noStrike" cap="none" dirty="0" smtClean="0">
                  <a:solidFill>
                    <a:srgbClr val="000000"/>
                  </a:solidFill>
                  <a:latin typeface="Bitter" charset="-52"/>
                  <a:ea typeface="Roboto"/>
                  <a:cs typeface="Roboto"/>
                  <a:sym typeface="Roboto"/>
                </a:rPr>
                <a:t> </a:t>
              </a:r>
              <a:endParaRPr sz="2800" b="1">
                <a:latin typeface="Bitter" charset="-52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215579" y="970879"/>
              <a:ext cx="6855068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i="0" u="none" strike="noStrike" cap="none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Наши преимущества</a:t>
              </a:r>
              <a:endParaRPr b="1"/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6545640" y="3509571"/>
            <a:ext cx="5155105" cy="4653197"/>
            <a:chOff x="197106" y="896990"/>
            <a:chExt cx="6873473" cy="6204265"/>
          </a:xfrm>
        </p:grpSpPr>
        <p:sp>
          <p:nvSpPr>
            <p:cNvPr id="117" name="Google Shape;117;p2"/>
            <p:cNvSpPr txBox="1"/>
            <p:nvPr/>
          </p:nvSpPr>
          <p:spPr>
            <a:xfrm>
              <a:off x="197106" y="1873156"/>
              <a:ext cx="6855000" cy="5228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2800" b="1" dirty="0" smtClean="0">
                  <a:latin typeface="Bitter" charset="-52"/>
                </a:rPr>
                <a:t>Производители наборов для изготовления прочих изделий из данного материала</a:t>
              </a: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2800" b="1" dirty="0" smtClean="0">
                  <a:latin typeface="Bitter" charset="-52"/>
                </a:rPr>
                <a:t>Потребители, собирающие материалы  по отдельности для изготовления изделия</a:t>
              </a:r>
              <a:endParaRPr sz="2800" b="1">
                <a:latin typeface="Bitter" charset="-52"/>
              </a:endParaRPr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215579" y="896990"/>
              <a:ext cx="6855000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1" i="0" u="none" strike="noStrike" cap="none" dirty="0" smtClean="0">
                  <a:solidFill>
                    <a:srgbClr val="E39A81"/>
                  </a:solidFill>
                  <a:latin typeface="Bitter"/>
                  <a:ea typeface="Bitter"/>
                  <a:cs typeface="Bitter"/>
                  <a:sym typeface="Bitter"/>
                </a:rPr>
                <a:t>Фирмы конкурентов</a:t>
              </a:r>
              <a:endParaRPr b="1"/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735495">
            <a:off x="17018649" y="840011"/>
            <a:ext cx="2008267" cy="262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1353">
            <a:off x="-179470" y="1840021"/>
            <a:ext cx="1870014" cy="2735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0" y="387927"/>
            <a:ext cx="17886218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Бизнес-модель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1637889"/>
          <a:ext cx="18288002" cy="8649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3657600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828801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828801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3657600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3657600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2883037">
                <a:tc rowSpan="2"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Ключевые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партнёры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 marL="15875" indent="-15875">
                        <a:buFont typeface="Arial" panose="020B0604020202020204" pitchFamily="34" charset="0"/>
                        <a:buChar char="•"/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Партнёры (делаем вместе)</a:t>
                      </a:r>
                    </a:p>
                    <a:p>
                      <a:pPr marL="15875" indent="-15875">
                        <a:buFont typeface="Arial" panose="020B0604020202020204" pitchFamily="34" charset="0"/>
                        <a:buChar char="•"/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Посредники</a:t>
                      </a:r>
                    </a:p>
                    <a:p>
                      <a:pPr marL="15875" indent="-15875">
                        <a:buFont typeface="Arial" panose="020B0604020202020204" pitchFamily="34" charset="0"/>
                        <a:buChar char="•"/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Поставщики</a:t>
                      </a:r>
                    </a:p>
                    <a:p>
                      <a:endParaRPr lang="ru-RU" sz="2400" b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Ключевые виды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деятельности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Производство набора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Ценностные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предложения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Новизна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Изготовление на заказ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Доступность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Удобство в использовании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Взаимоотношения с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клиентами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Персональная поддержка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Автоматизированное обслуживание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Потребительские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сегменты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err="1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Нишевый</a:t>
                      </a: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 рынок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28830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Ключевые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ресурсы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Материальные ресурсы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Финансы 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Каналы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сбыта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Продажи через интернет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2883037">
                <a:tc gridSpan="3"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Структура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издержек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Постоянные: налоги, проценты по кредиту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Переменные: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 затраты на сырье и материалы, т</a:t>
                      </a:r>
                      <a:r>
                        <a:rPr lang="ru-RU" sz="2400" b="1" i="1" u="none" strike="noStrike" cap="none" dirty="0" smtClean="0">
                          <a:solidFill>
                            <a:schemeClr val="dk1"/>
                          </a:solidFill>
                          <a:latin typeface="Bitter" charset="-52"/>
                          <a:ea typeface="+mn-ea"/>
                          <a:cs typeface="+mn-cs"/>
                          <a:sym typeface="Arial"/>
                        </a:rPr>
                        <a:t>ранспортные расходы на доставку продукции до потребителя</a:t>
                      </a:r>
                      <a:endParaRPr lang="ru-RU" sz="2400" b="1" i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Потоки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Bitter" charset="-52"/>
                        </a:rPr>
                        <a:t>поступления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доходов</a:t>
                      </a:r>
                    </a:p>
                    <a:p>
                      <a:endParaRPr lang="ru-RU" sz="2400" b="1" dirty="0" smtClean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Bitter" charset="-52"/>
                        </a:rPr>
                        <a:t>Продажа продукта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2400" b="1" dirty="0">
                        <a:solidFill>
                          <a:schemeClr val="tx1"/>
                        </a:solidFill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7541306">
            <a:off x="123583" y="282965"/>
            <a:ext cx="1923406" cy="251874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3519055" y="0"/>
            <a:ext cx="13341927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Процесс производства товара</a:t>
            </a:r>
            <a:endParaRPr sz="6600"/>
          </a:p>
        </p:txBody>
      </p:sp>
      <p:pic>
        <p:nvPicPr>
          <p:cNvPr id="151" name="Google Shape;151;p3"/>
          <p:cNvPicPr preferRelativeResize="0"/>
          <p:nvPr/>
        </p:nvPicPr>
        <p:blipFill rotWithShape="1">
          <a:blip r:embed="rId4">
            <a:alphaModFix/>
          </a:blip>
          <a:srcRect l="9313" t="28228" r="59795" b="24708"/>
          <a:stretch/>
        </p:blipFill>
        <p:spPr>
          <a:xfrm>
            <a:off x="14208322" y="6844519"/>
            <a:ext cx="5762028" cy="493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1109945" y="835405"/>
            <a:ext cx="3164432" cy="36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5141619" y="849260"/>
            <a:ext cx="3164432" cy="36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9200998" y="890824"/>
            <a:ext cx="3164432" cy="36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13454345" y="1015515"/>
            <a:ext cx="3164432" cy="36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14368745" y="5809187"/>
            <a:ext cx="3164432" cy="36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9976854" y="5753768"/>
            <a:ext cx="3164432" cy="36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5584961" y="5670641"/>
            <a:ext cx="3164432" cy="36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6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3308">
            <a:off x="1123799" y="5601369"/>
            <a:ext cx="3164432" cy="360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1219200" y="1895207"/>
            <a:ext cx="2757055" cy="178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Определиться с составом набора</a:t>
            </a:r>
            <a:endParaRPr sz="2800"/>
          </a:p>
        </p:txBody>
      </p:sp>
      <p:sp>
        <p:nvSpPr>
          <p:cNvPr id="35" name="Прямоугольник 34"/>
          <p:cNvSpPr/>
          <p:nvPr/>
        </p:nvSpPr>
        <p:spPr>
          <a:xfrm>
            <a:off x="5229418" y="1900671"/>
            <a:ext cx="2764655" cy="1876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8000"/>
              </a:lnSpc>
            </a:pPr>
            <a:r>
              <a:rPr lang="ru-RU" sz="2800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Проанализировать рынок товаров</a:t>
            </a:r>
            <a:endParaRPr lang="ru-RU" sz="28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9274945" y="1956090"/>
            <a:ext cx="2806219" cy="1876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8000"/>
              </a:lnSpc>
            </a:pPr>
            <a:r>
              <a:rPr lang="ru-RU" sz="2800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Найти все составляющие набора</a:t>
            </a:r>
            <a:endParaRPr lang="ru-RU" sz="28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13500581" y="1956089"/>
            <a:ext cx="2889346" cy="1876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8000"/>
              </a:lnSpc>
            </a:pPr>
            <a:r>
              <a:rPr lang="ru-RU" sz="2800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Закупить товары для </a:t>
            </a:r>
            <a:r>
              <a:rPr lang="ru-RU" sz="2800" dirty="0" err="1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тест-драйва</a:t>
            </a:r>
            <a:endParaRPr lang="ru-RU" sz="28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4428836" y="6874453"/>
            <a:ext cx="2778510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8000"/>
              </a:lnSpc>
            </a:pPr>
            <a:r>
              <a:rPr lang="ru-RU" sz="2800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Устранить недостатки</a:t>
            </a:r>
            <a:endParaRPr lang="ru-RU" sz="28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0036943" y="6070890"/>
            <a:ext cx="2792365" cy="315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8000"/>
              </a:lnSpc>
            </a:pPr>
            <a:r>
              <a:rPr lang="ru-RU" sz="2400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Разработать и оформить инструкцию работы с эпоксидной смолой</a:t>
            </a:r>
            <a:endParaRPr lang="ru-RU" sz="24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658907" y="6943726"/>
            <a:ext cx="2755883" cy="6306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8000"/>
              </a:lnSpc>
            </a:pPr>
            <a:r>
              <a:rPr lang="ru-RU" sz="2800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Собрать набор</a:t>
            </a:r>
            <a:endParaRPr lang="ru-RU" sz="28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211598" y="6708198"/>
            <a:ext cx="2709238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8000"/>
              </a:lnSpc>
            </a:pPr>
            <a:r>
              <a:rPr lang="ru-RU" sz="2800" dirty="0" smtClean="0">
                <a:solidFill>
                  <a:srgbClr val="505050"/>
                </a:solidFill>
                <a:latin typeface="Bitter"/>
                <a:ea typeface="Bitter"/>
                <a:cs typeface="Bitter"/>
                <a:sym typeface="Bitter"/>
              </a:rPr>
              <a:t>Выпустить в продажу</a:t>
            </a:r>
            <a:endParaRPr lang="ru-RU" sz="2800" dirty="0"/>
          </a:p>
        </p:txBody>
      </p:sp>
      <p:sp>
        <p:nvSpPr>
          <p:cNvPr id="61" name="Нашивка 60"/>
          <p:cNvSpPr/>
          <p:nvPr/>
        </p:nvSpPr>
        <p:spPr>
          <a:xfrm>
            <a:off x="4336473" y="2216727"/>
            <a:ext cx="651163" cy="803564"/>
          </a:xfrm>
          <a:prstGeom prst="chevron">
            <a:avLst/>
          </a:prstGeom>
          <a:solidFill>
            <a:srgbClr val="C146E8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2" name="Нашивка 61"/>
          <p:cNvSpPr/>
          <p:nvPr/>
        </p:nvSpPr>
        <p:spPr>
          <a:xfrm rot="10800000">
            <a:off x="13480474" y="7065818"/>
            <a:ext cx="651163" cy="803564"/>
          </a:xfrm>
          <a:prstGeom prst="chevron">
            <a:avLst/>
          </a:prstGeom>
          <a:solidFill>
            <a:srgbClr val="C146E8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3" name="Нашивка 62"/>
          <p:cNvSpPr/>
          <p:nvPr/>
        </p:nvSpPr>
        <p:spPr>
          <a:xfrm rot="10800000">
            <a:off x="9019310" y="7038109"/>
            <a:ext cx="651163" cy="803564"/>
          </a:xfrm>
          <a:prstGeom prst="chevron">
            <a:avLst/>
          </a:prstGeom>
          <a:solidFill>
            <a:srgbClr val="C146E8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4" name="Нашивка 63"/>
          <p:cNvSpPr/>
          <p:nvPr/>
        </p:nvSpPr>
        <p:spPr>
          <a:xfrm rot="10800000">
            <a:off x="4572000" y="6996545"/>
            <a:ext cx="651163" cy="803564"/>
          </a:xfrm>
          <a:prstGeom prst="chevron">
            <a:avLst/>
          </a:prstGeom>
          <a:solidFill>
            <a:srgbClr val="C146E8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Нашивка 64"/>
          <p:cNvSpPr/>
          <p:nvPr/>
        </p:nvSpPr>
        <p:spPr>
          <a:xfrm>
            <a:off x="12621491" y="2285999"/>
            <a:ext cx="651163" cy="803564"/>
          </a:xfrm>
          <a:prstGeom prst="chevron">
            <a:avLst/>
          </a:prstGeom>
          <a:solidFill>
            <a:srgbClr val="C146E8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6" name="Нашивка 65"/>
          <p:cNvSpPr/>
          <p:nvPr/>
        </p:nvSpPr>
        <p:spPr>
          <a:xfrm>
            <a:off x="8409709" y="2272145"/>
            <a:ext cx="651163" cy="803564"/>
          </a:xfrm>
          <a:prstGeom prst="chevron">
            <a:avLst/>
          </a:prstGeom>
          <a:solidFill>
            <a:srgbClr val="C146E8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7" name="Выгнутая вправо стрелка 66"/>
          <p:cNvSpPr/>
          <p:nvPr/>
        </p:nvSpPr>
        <p:spPr>
          <a:xfrm rot="20897490">
            <a:off x="17089724" y="2465137"/>
            <a:ext cx="1034357" cy="3848404"/>
          </a:xfrm>
          <a:prstGeom prst="curvedLeftArrow">
            <a:avLst/>
          </a:prstGeom>
          <a:solidFill>
            <a:srgbClr val="C146E8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735495">
            <a:off x="17018649" y="840011"/>
            <a:ext cx="2008267" cy="262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1353">
            <a:off x="-179470" y="1840021"/>
            <a:ext cx="1870014" cy="2735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0" y="387927"/>
            <a:ext cx="17886218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Цель проекта по </a:t>
            </a:r>
            <a:r>
              <a:rPr lang="en-US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SMART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6727" y="2036618"/>
            <a:ext cx="137599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Bitter" charset="-52"/>
              </a:rPr>
              <a:t>К 1 июля 2023 года создать набор для заливки фотографии эпоксидной смолой и выпустить в продажу в </a:t>
            </a:r>
            <a:r>
              <a:rPr lang="ru-RU" sz="4000" dirty="0" err="1" smtClean="0">
                <a:latin typeface="Bitter" charset="-52"/>
              </a:rPr>
              <a:t>соцсетях</a:t>
            </a:r>
            <a:r>
              <a:rPr lang="ru-RU" sz="4000" dirty="0" smtClean="0">
                <a:latin typeface="Bitter" charset="-52"/>
              </a:rPr>
              <a:t> с отсылкой через QR код на собственный сайт, где можно познакомиться поподробнее с продуктом, посмотреть </a:t>
            </a:r>
            <a:r>
              <a:rPr lang="ru-RU" sz="4000" dirty="0" err="1" smtClean="0">
                <a:latin typeface="Bitter" charset="-52"/>
              </a:rPr>
              <a:t>видеоинструкцию</a:t>
            </a:r>
            <a:r>
              <a:rPr lang="ru-RU" sz="4000" dirty="0" smtClean="0">
                <a:latin typeface="Bitter" charset="-52"/>
              </a:rPr>
              <a:t> и даже оформить покупку. </a:t>
            </a:r>
            <a:endParaRPr lang="ru-RU" sz="4000" dirty="0">
              <a:latin typeface="Bitter" charset="-52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735495">
            <a:off x="17018649" y="840011"/>
            <a:ext cx="2008267" cy="262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1353">
            <a:off x="-179470" y="1840021"/>
            <a:ext cx="1870014" cy="2735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0" y="387927"/>
            <a:ext cx="17886218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Стартовые инвестиции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23454" y="1412009"/>
          <a:ext cx="17151927" cy="8048422"/>
        </p:xfrm>
        <a:graphic>
          <a:graphicData uri="http://schemas.openxmlformats.org/drawingml/2006/table">
            <a:tbl>
              <a:tblPr firstRow="1" bandRow="1">
                <a:tableStyleId>{C0C89364-00BA-481D-8F4C-218EC7D58B25}</a:tableStyleId>
              </a:tblPr>
              <a:tblGrid>
                <a:gridCol w="7523019"/>
                <a:gridCol w="3911599"/>
                <a:gridCol w="5717309"/>
              </a:tblGrid>
              <a:tr h="65231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Bitter" charset="-52"/>
                        </a:rPr>
                        <a:t>Статья затрат</a:t>
                      </a:r>
                      <a:endParaRPr lang="ru-RU" sz="4000" b="1" dirty="0"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Bitter" charset="-52"/>
                        </a:rPr>
                        <a:t>Сумма, руб.</a:t>
                      </a:r>
                      <a:endParaRPr lang="ru-RU" sz="4000" b="1" dirty="0"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Bitter" charset="-52"/>
                        </a:rPr>
                        <a:t>Источник</a:t>
                      </a:r>
                      <a:endParaRPr lang="ru-RU" sz="4000" b="1" dirty="0"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</a:tr>
              <a:tr h="629775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Bitter" charset="-52"/>
                        </a:rPr>
                        <a:t>Составляющее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 наборов (40шт.):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 Эпоксидная смола(40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Форма для заливки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Стаканчики для замешивания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Блестки (80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Сухоцветы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Подставки для фото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Перчатки (40 пар)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Палочки для замешивания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Медицинская маска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Одноразовый фартук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Инструкция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Коробка (40 </a:t>
                      </a:r>
                      <a:r>
                        <a:rPr lang="ru-RU" sz="2800" baseline="0" dirty="0" err="1" smtClean="0">
                          <a:latin typeface="Bitter" charset="-52"/>
                        </a:rPr>
                        <a:t>шт</a:t>
                      </a:r>
                      <a:r>
                        <a:rPr lang="ru-RU" sz="2800" baseline="0" dirty="0" smtClean="0">
                          <a:latin typeface="Bitter" charset="-52"/>
                        </a:rPr>
                        <a:t>)</a:t>
                      </a:r>
                    </a:p>
                    <a:p>
                      <a:pPr>
                        <a:buFont typeface="Blackadder ITC" pitchFamily="82" charset="0"/>
                        <a:buChar char="­"/>
                      </a:pPr>
                      <a:r>
                        <a:rPr lang="ru-RU" sz="2800" baseline="0" dirty="0" smtClean="0">
                          <a:latin typeface="Bitter" charset="-52"/>
                        </a:rPr>
                        <a:t>Ленточка ( 40 м)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dirty="0" smtClean="0">
                        <a:latin typeface="Bitter" charset="-52"/>
                      </a:endParaRP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44.562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14.885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164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2.800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13.360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14.852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359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62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200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396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1.400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3.960</a:t>
                      </a:r>
                    </a:p>
                    <a:p>
                      <a:r>
                        <a:rPr lang="ru-RU" sz="2800" dirty="0" smtClean="0">
                          <a:latin typeface="Bitter" charset="-52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latin typeface="Bitter" charset="-52"/>
                        </a:rPr>
                        <a:t>Личные финансы</a:t>
                      </a:r>
                    </a:p>
                    <a:p>
                      <a:r>
                        <a:rPr lang="ru-RU" sz="3600" dirty="0" smtClean="0">
                          <a:latin typeface="Bitter" charset="-52"/>
                        </a:rPr>
                        <a:t>Инвесторы</a:t>
                      </a:r>
                      <a:endParaRPr lang="ru-RU" sz="3600" dirty="0"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</a:tr>
              <a:tr h="1049626">
                <a:tc>
                  <a:txBody>
                    <a:bodyPr/>
                    <a:lstStyle/>
                    <a:p>
                      <a:r>
                        <a:rPr lang="ru-RU" sz="4400" b="1" dirty="0" smtClean="0">
                          <a:latin typeface="Bitter" charset="-52"/>
                        </a:rPr>
                        <a:t>ИТОГО</a:t>
                      </a:r>
                      <a:endParaRPr lang="ru-RU" sz="4400" b="1" dirty="0"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Bitter" charset="-52"/>
                        </a:rPr>
                        <a:t>97.200</a:t>
                      </a:r>
                      <a:endParaRPr lang="ru-RU" sz="2800" b="1" dirty="0">
                        <a:latin typeface="Bitter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23"/>
          <p:cNvPicPr preferRelativeResize="0"/>
          <p:nvPr/>
        </p:nvPicPr>
        <p:blipFill rotWithShape="1">
          <a:blip r:embed="rId3">
            <a:alphaModFix/>
          </a:blip>
          <a:srcRect l="29399" t="41540" r="29726" b="41358"/>
          <a:stretch/>
        </p:blipFill>
        <p:spPr>
          <a:xfrm>
            <a:off x="1054737" y="3469184"/>
            <a:ext cx="13949736" cy="2682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3729784">
            <a:off x="16384812" y="-540714"/>
            <a:ext cx="2273475" cy="4181977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3"/>
          <p:cNvSpPr txBox="1"/>
          <p:nvPr/>
        </p:nvSpPr>
        <p:spPr>
          <a:xfrm>
            <a:off x="1221865" y="3926509"/>
            <a:ext cx="13297698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Выбранная организационно-правовая форма – </a:t>
            </a:r>
            <a:r>
              <a:rPr lang="ru-RU" sz="4800" b="1" i="0" u="none" strike="noStrike" cap="none" dirty="0" err="1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самозанятый</a:t>
            </a:r>
            <a:r>
              <a:rPr lang="ru-RU" sz="4800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. </a:t>
            </a:r>
            <a:endParaRPr sz="4800"/>
          </a:p>
        </p:txBody>
      </p:sp>
      <p:sp>
        <p:nvSpPr>
          <p:cNvPr id="505" name="Google Shape;505;p23"/>
          <p:cNvSpPr txBox="1"/>
          <p:nvPr/>
        </p:nvSpPr>
        <p:spPr>
          <a:xfrm>
            <a:off x="252844" y="360218"/>
            <a:ext cx="162306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ОРГАНИЗАЦИОННЫЙ ПЛАН</a:t>
            </a:r>
            <a:endParaRPr lang="ru-RU" sz="66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"/>
          <p:cNvSpPr txBox="1"/>
          <p:nvPr/>
        </p:nvSpPr>
        <p:spPr>
          <a:xfrm>
            <a:off x="0" y="387927"/>
            <a:ext cx="17886218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Финансовый план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544717"/>
              </p:ext>
            </p:extLst>
          </p:nvPr>
        </p:nvGraphicFramePr>
        <p:xfrm>
          <a:off x="1" y="1398438"/>
          <a:ext cx="18287999" cy="881415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179890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5903752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865743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1335716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1656167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1702676"/>
                <a:gridCol w="1718441"/>
                <a:gridCol w="1601297"/>
                <a:gridCol w="2324317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</a:tblGrid>
              <a:tr h="3873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№</a:t>
                      </a:r>
                      <a:endParaRPr lang="ru-RU" sz="2400" b="1" i="0" u="none" strike="noStrike" dirty="0">
                        <a:solidFill>
                          <a:srgbClr val="FFFFFF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Статья</a:t>
                      </a:r>
                      <a:endParaRPr lang="ru-RU" sz="2400" b="1" i="0" u="none" strike="noStrike" dirty="0">
                        <a:solidFill>
                          <a:srgbClr val="FFFFFF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Ед. </a:t>
                      </a:r>
                      <a:r>
                        <a:rPr lang="ru-RU" sz="2400" u="none" strike="noStrike" dirty="0" err="1">
                          <a:effectLst/>
                        </a:rPr>
                        <a:t>изм</a:t>
                      </a:r>
                      <a:endParaRPr lang="ru-RU" sz="2400" b="1" i="0" u="none" strike="noStrike" dirty="0">
                        <a:solidFill>
                          <a:srgbClr val="FFFFFF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smtClean="0">
                          <a:effectLst/>
                        </a:rPr>
                        <a:t>Месяц</a:t>
                      </a:r>
                      <a:endParaRPr lang="ru-RU" sz="2400" b="1" i="0" u="none" strike="noStrike" dirty="0">
                        <a:solidFill>
                          <a:srgbClr val="FFFFFF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ИТОГО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387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u="none" strike="noStrike" dirty="0">
                          <a:effectLst/>
                        </a:rPr>
                        <a:t>1</a:t>
                      </a:r>
                      <a:endParaRPr lang="ru-RU" sz="2400" dirty="0"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387374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БЮДЖЕТ ОПЕРАЦИОННОЙ ДЕЯТЕЛЬНОСТИ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ДОХОДЫ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Руб.</a:t>
                      </a:r>
                      <a:endParaRPr lang="ru-RU" sz="24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28.431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44.226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63.180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123.</a:t>
                      </a:r>
                      <a:r>
                        <a:rPr lang="ru-RU" sz="2400" baseline="0" dirty="0" smtClean="0"/>
                        <a:t> 201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151</a:t>
                      </a:r>
                      <a:r>
                        <a:rPr lang="ru-RU" sz="2400" baseline="0" dirty="0" smtClean="0"/>
                        <a:t> 632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410.671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РАСХОДЫ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Руб.</a:t>
                      </a:r>
                      <a:endParaRPr lang="ru-RU" sz="24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32.570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48.320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73.600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111</a:t>
                      </a:r>
                      <a:r>
                        <a:rPr lang="ru-RU" sz="2400" baseline="0" dirty="0" smtClean="0"/>
                        <a:t> 410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137</a:t>
                      </a:r>
                      <a:r>
                        <a:rPr lang="ru-RU" sz="2400" baseline="0" dirty="0" smtClean="0"/>
                        <a:t> 070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402.972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2.1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Постоянные расходы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2.1.2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 smtClean="0">
                          <a:effectLst/>
                        </a:rPr>
                        <a:t>Аренда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Руб.</a:t>
                      </a:r>
                      <a:endParaRPr lang="ru-RU" sz="24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40.000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2.2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Переменные расходы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Руб.</a:t>
                      </a:r>
                      <a:endParaRPr lang="ru-RU" sz="24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2.700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6.300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9.000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8.700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10.000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36.700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2.2.1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 smtClean="0">
                          <a:effectLst/>
                        </a:rPr>
                        <a:t>Материалы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Руб.</a:t>
                      </a:r>
                      <a:endParaRPr lang="ru-RU" sz="2400" dirty="0"/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21.870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34.020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48.600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94</a:t>
                      </a:r>
                      <a:r>
                        <a:rPr lang="ru-RU" sz="2400" baseline="0" dirty="0" smtClean="0"/>
                        <a:t> 848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119.</a:t>
                      </a:r>
                      <a:r>
                        <a:rPr lang="ru-RU" sz="2400" baseline="0" dirty="0" smtClean="0"/>
                        <a:t> 070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272.160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2.3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 smtClean="0">
                          <a:effectLst/>
                        </a:rPr>
                        <a:t>Реклама ( у </a:t>
                      </a:r>
                      <a:r>
                        <a:rPr lang="ru-RU" sz="2400" u="none" strike="noStrike" dirty="0" err="1" smtClean="0">
                          <a:effectLst/>
                        </a:rPr>
                        <a:t>блогера</a:t>
                      </a:r>
                      <a:r>
                        <a:rPr lang="ru-RU" sz="2400" u="none" strike="noStrike" dirty="0" smtClean="0">
                          <a:effectLst/>
                        </a:rPr>
                        <a:t>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8 000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34533256"/>
                  </a:ext>
                </a:extLst>
              </a:tr>
              <a:tr h="38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ПРИБЫЛЬ ДО НАЛОГООБЛОЖЕНИ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Руб.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- 4</a:t>
                      </a:r>
                      <a:r>
                        <a:rPr lang="ru-RU" sz="2400" baseline="0" dirty="0" smtClean="0"/>
                        <a:t> 139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- 4 094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r>
                        <a:rPr lang="ru-RU" sz="2400" baseline="0" dirty="0" smtClean="0"/>
                        <a:t> 10 420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11</a:t>
                      </a:r>
                      <a:r>
                        <a:rPr lang="ru-RU" sz="2400" baseline="0" dirty="0" smtClean="0"/>
                        <a:t> 791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14</a:t>
                      </a:r>
                      <a:r>
                        <a:rPr lang="ru-RU" sz="2400" baseline="0" dirty="0" smtClean="0"/>
                        <a:t> 562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4 948</a:t>
                      </a:r>
                      <a:endParaRPr lang="ru-RU" sz="2400" dirty="0"/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858841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НАЛОГИ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руб.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1156022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ЧИСТАЯ ПРИБЫЛЬ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руб.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- 4 139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u="none" strike="noStrike" dirty="0" smtClean="0">
                          <a:effectLst/>
                        </a:rPr>
                        <a:t> - 4 094</a:t>
                      </a: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u="none" strike="noStrike" dirty="0" smtClean="0">
                          <a:effectLst/>
                        </a:rPr>
                        <a:t> - 10 420</a:t>
                      </a: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u="none" strike="noStrike" baseline="0" dirty="0" smtClean="0">
                          <a:effectLst/>
                        </a:rPr>
                        <a:t> 11 791</a:t>
                      </a: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14 562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  <a:p>
                      <a:pPr algn="ctr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  <a:p>
                      <a:pPr algn="ctr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4 948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387374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БЮДЖЕТ ИНВЕСТИЦИОННОЙ ДЕЯТЕЛЬНОСТИ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1156329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u="none" strike="noStrike" dirty="0">
                          <a:effectLst/>
                        </a:rPr>
                        <a:t> 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Стартовые инвестиции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 smtClean="0"/>
                        <a:t>32.570</a:t>
                      </a:r>
                    </a:p>
                    <a:p>
                      <a:pPr algn="l" fontAlgn="ctr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dirty="0" smtClean="0"/>
                        <a:t>48.320</a:t>
                      </a:r>
                    </a:p>
                    <a:p>
                      <a:pPr algn="l" fontAlgn="t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dirty="0" smtClean="0"/>
                        <a:t>73.600</a:t>
                      </a:r>
                    </a:p>
                    <a:p>
                      <a:pPr algn="l" fontAlgn="t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dirty="0" smtClean="0"/>
                        <a:t>111</a:t>
                      </a:r>
                      <a:r>
                        <a:rPr lang="ru-RU" sz="2400" baseline="0" dirty="0" smtClean="0"/>
                        <a:t> 410</a:t>
                      </a:r>
                      <a:endParaRPr lang="ru-RU" sz="2400" dirty="0" smtClean="0"/>
                    </a:p>
                    <a:p>
                      <a:pPr algn="l" fontAlgn="t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dirty="0" smtClean="0"/>
                        <a:t>137</a:t>
                      </a:r>
                      <a:r>
                        <a:rPr lang="ru-RU" sz="2400" baseline="0" dirty="0" smtClean="0"/>
                        <a:t> 070</a:t>
                      </a:r>
                      <a:endParaRPr lang="ru-RU" sz="2400" dirty="0" smtClean="0"/>
                    </a:p>
                    <a:p>
                      <a:pPr algn="l" fontAlgn="t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r>
                        <a:rPr lang="ru-RU" sz="2400" dirty="0" smtClean="0"/>
                        <a:t>402.972</a:t>
                      </a:r>
                    </a:p>
                    <a:p>
                      <a:pPr algn="l" fontAlgn="t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2903" marR="2903" marT="290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735495">
            <a:off x="17018649" y="840011"/>
            <a:ext cx="2008267" cy="262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1353">
            <a:off x="-179470" y="1840021"/>
            <a:ext cx="1870014" cy="2735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0" y="387927"/>
            <a:ext cx="17886218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Экономика проекта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331863"/>
              </p:ext>
            </p:extLst>
          </p:nvPr>
        </p:nvGraphicFramePr>
        <p:xfrm>
          <a:off x="1460771" y="1756796"/>
          <a:ext cx="15621884" cy="6590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2309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7629363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3702965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3587247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6750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>
                          <a:effectLst/>
                          <a:latin typeface="Bitter" charset="-52"/>
                        </a:rPr>
                        <a:t>№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>
                          <a:effectLst/>
                          <a:latin typeface="Bitter" charset="-52"/>
                        </a:rPr>
                        <a:t>Показатель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 err="1">
                          <a:effectLst/>
                          <a:latin typeface="Bitter" charset="-52"/>
                        </a:rPr>
                        <a:t>Ед.изм</a:t>
                      </a:r>
                      <a:r>
                        <a:rPr lang="ru-RU" sz="2800" b="1" u="none" strike="noStrike" dirty="0">
                          <a:effectLst/>
                          <a:latin typeface="Bitter" charset="-52"/>
                        </a:rPr>
                        <a:t>.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>
                          <a:effectLst/>
                          <a:latin typeface="Bitter" charset="-52"/>
                        </a:rPr>
                        <a:t>ИТОГО 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6750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1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 Объем продаж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шт</a:t>
                      </a:r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.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40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</a:tr>
              <a:tr h="6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chemeClr val="dk1"/>
                          </a:solidFill>
                          <a:effectLst/>
                          <a:latin typeface="Bitter" charset="-52"/>
                        </a:rPr>
                        <a:t>2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Доходы от операционной деятельности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руб.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140.940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8801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Расходы от операционной деятельности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руб.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  <a:p>
                      <a:pPr algn="ctr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97.200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8801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Прибыль (после налогообложения)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руб.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  <a:p>
                      <a:pPr algn="ctr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43.740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6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мес.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3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6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 </a:t>
                      </a:r>
                      <a:r>
                        <a:rPr lang="ru-RU" sz="2800" u="none" strike="noStrike" dirty="0" smtClean="0">
                          <a:effectLst/>
                          <a:latin typeface="Bitter" charset="-52"/>
                        </a:rPr>
                        <a:t>6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Стартовые инвестиции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руб.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97.200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6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Рентабельность стартовых инвестиций 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effectLst/>
                          <a:latin typeface="Bitter" charset="-52"/>
                        </a:rPr>
                        <a:t>%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0,45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6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8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Bitter" charset="-52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Bitter" charset="-52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9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735495">
            <a:off x="17018649" y="840011"/>
            <a:ext cx="2008267" cy="262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21353">
            <a:off x="-179470" y="1840021"/>
            <a:ext cx="1870014" cy="2735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0" y="387927"/>
            <a:ext cx="17886218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08000"/>
              </a:lnSpc>
            </a:pPr>
            <a:r>
              <a:rPr lang="ru-RU" sz="6600" b="1" dirty="0" smtClean="0">
                <a:solidFill>
                  <a:srgbClr val="127854"/>
                </a:solidFill>
                <a:latin typeface="Bitter" charset="-52"/>
                <a:ea typeface="MS Gothic" pitchFamily="49" charset="-128"/>
              </a:rPr>
              <a:t>План реализации проекта</a:t>
            </a:r>
            <a:endParaRPr sz="6600" b="1">
              <a:solidFill>
                <a:srgbClr val="127854"/>
              </a:solidFill>
              <a:latin typeface="Bitter" charset="-52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451743"/>
              </p:ext>
            </p:extLst>
          </p:nvPr>
        </p:nvGraphicFramePr>
        <p:xfrm>
          <a:off x="2251880" y="1612530"/>
          <a:ext cx="14616753" cy="8309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6881208">
            <a:off x="15476192" y="1440640"/>
            <a:ext cx="6396547" cy="5032524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2"/>
          <p:cNvSpPr txBox="1"/>
          <p:nvPr/>
        </p:nvSpPr>
        <p:spPr>
          <a:xfrm>
            <a:off x="379828" y="749236"/>
            <a:ext cx="17303261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i="0" u="none" strike="noStrike" cap="none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Координаты команды </a:t>
            </a:r>
            <a:r>
              <a:rPr lang="ru-RU" sz="8000" b="1" dirty="0" smtClean="0">
                <a:solidFill>
                  <a:srgbClr val="5E7F73"/>
                </a:solidFill>
                <a:latin typeface="Bitter"/>
                <a:ea typeface="Bitter"/>
                <a:cs typeface="Bitter"/>
                <a:sym typeface="Bitter"/>
              </a:rPr>
              <a:t>проекта</a:t>
            </a:r>
            <a:endParaRPr sz="8000"/>
          </a:p>
        </p:txBody>
      </p:sp>
      <p:grpSp>
        <p:nvGrpSpPr>
          <p:cNvPr id="301" name="Google Shape;301;p12"/>
          <p:cNvGrpSpPr/>
          <p:nvPr/>
        </p:nvGrpSpPr>
        <p:grpSpPr>
          <a:xfrm>
            <a:off x="677917" y="6175547"/>
            <a:ext cx="5285526" cy="1987599"/>
            <a:chOff x="0" y="0"/>
            <a:chExt cx="6569665" cy="1115651"/>
          </a:xfrm>
        </p:grpSpPr>
        <p:sp>
          <p:nvSpPr>
            <p:cNvPr id="302" name="Google Shape;302;p12"/>
            <p:cNvSpPr txBox="1"/>
            <p:nvPr/>
          </p:nvSpPr>
          <p:spPr>
            <a:xfrm>
              <a:off x="0" y="0"/>
              <a:ext cx="6530473" cy="3316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sz="3200" b="1" dirty="0" smtClean="0">
                  <a:solidFill>
                    <a:srgbClr val="E39A8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tter"/>
                  <a:ea typeface="Bitter"/>
                  <a:cs typeface="Bitter"/>
                  <a:sym typeface="Bitter"/>
                </a:rPr>
                <a:t>Серебрякова Екатерина</a:t>
              </a:r>
              <a:endPara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3" name="Google Shape;303;p12"/>
            <p:cNvSpPr txBox="1"/>
            <p:nvPr/>
          </p:nvSpPr>
          <p:spPr>
            <a:xfrm>
              <a:off x="39192" y="390072"/>
              <a:ext cx="6530473" cy="725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 smtClean="0">
                  <a:latin typeface="Roboto"/>
                  <a:ea typeface="Roboto"/>
                  <a:sym typeface="Roboto"/>
                </a:rPr>
                <a:t>+7 (951) 213-57-00</a:t>
              </a: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dirty="0" smtClean="0"/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dirty="0" smtClean="0">
                  <a:latin typeface="Roboto" charset="0"/>
                  <a:ea typeface="Roboto" charset="0"/>
                </a:rPr>
                <a:t>@serebryakkovva@gmail.com</a:t>
              </a:r>
              <a:endParaRPr sz="2300">
                <a:latin typeface="Roboto" charset="0"/>
                <a:ea typeface="Roboto" charset="0"/>
              </a:endParaRPr>
            </a:p>
          </p:txBody>
        </p:sp>
      </p:grpSp>
      <p:grpSp>
        <p:nvGrpSpPr>
          <p:cNvPr id="304" name="Google Shape;304;p12"/>
          <p:cNvGrpSpPr/>
          <p:nvPr/>
        </p:nvGrpSpPr>
        <p:grpSpPr>
          <a:xfrm>
            <a:off x="6283576" y="6159782"/>
            <a:ext cx="5182320" cy="1946186"/>
            <a:chOff x="0" y="0"/>
            <a:chExt cx="6909760" cy="1256364"/>
          </a:xfrm>
        </p:grpSpPr>
        <p:sp>
          <p:nvSpPr>
            <p:cNvPr id="305" name="Google Shape;305;p12"/>
            <p:cNvSpPr txBox="1"/>
            <p:nvPr/>
          </p:nvSpPr>
          <p:spPr>
            <a:xfrm>
              <a:off x="0" y="0"/>
              <a:ext cx="6909760" cy="787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sz="3200" b="1" dirty="0" smtClean="0">
                  <a:solidFill>
                    <a:srgbClr val="E39A8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tter"/>
                  <a:sym typeface="Bitter"/>
                </a:rPr>
                <a:t>Русских Ксения</a:t>
              </a:r>
              <a:endPara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6" name="Google Shape;306;p12"/>
            <p:cNvSpPr txBox="1"/>
            <p:nvPr/>
          </p:nvSpPr>
          <p:spPr>
            <a:xfrm>
              <a:off x="0" y="421884"/>
              <a:ext cx="6909760" cy="834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 smtClean="0">
                  <a:latin typeface="Roboto"/>
                  <a:ea typeface="Roboto"/>
                  <a:sym typeface="Roboto"/>
                </a:rPr>
                <a:t>+7 (982) 819-85-29</a:t>
              </a:r>
              <a:endParaRPr lang="en-US" sz="2300" dirty="0" smtClean="0">
                <a:latin typeface="Roboto"/>
                <a:ea typeface="Roboto"/>
                <a:sym typeface="Roboto"/>
              </a:endParaRP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300" dirty="0" smtClean="0">
                <a:latin typeface="Roboto"/>
                <a:ea typeface="Roboto"/>
                <a:sym typeface="Roboto"/>
              </a:endParaRP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12"/>
          <p:cNvGrpSpPr/>
          <p:nvPr/>
        </p:nvGrpSpPr>
        <p:grpSpPr>
          <a:xfrm>
            <a:off x="11934653" y="6175547"/>
            <a:ext cx="4992448" cy="2143973"/>
            <a:chOff x="0" y="0"/>
            <a:chExt cx="6656597" cy="1252369"/>
          </a:xfrm>
        </p:grpSpPr>
        <p:sp>
          <p:nvSpPr>
            <p:cNvPr id="308" name="Google Shape;308;p12"/>
            <p:cNvSpPr txBox="1"/>
            <p:nvPr/>
          </p:nvSpPr>
          <p:spPr>
            <a:xfrm>
              <a:off x="0" y="0"/>
              <a:ext cx="6530473" cy="787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sz="3200" b="1" dirty="0" smtClean="0">
                  <a:solidFill>
                    <a:srgbClr val="E39A8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tter"/>
                  <a:sym typeface="Bitter"/>
                </a:rPr>
                <a:t>Зубарева Екатерина</a:t>
              </a:r>
              <a:endPara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9" name="Google Shape;309;p12"/>
            <p:cNvSpPr txBox="1"/>
            <p:nvPr/>
          </p:nvSpPr>
          <p:spPr>
            <a:xfrm>
              <a:off x="126124" y="384017"/>
              <a:ext cx="6530473" cy="868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 smtClean="0">
                  <a:latin typeface="Roboto"/>
                  <a:ea typeface="Roboto"/>
                  <a:sym typeface="Roboto"/>
                </a:rPr>
                <a:t>+7 (912) 443-88-63</a:t>
              </a: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2300" dirty="0" smtClean="0">
                <a:latin typeface="Roboto"/>
                <a:ea typeface="Roboto"/>
                <a:sym typeface="Roboto"/>
              </a:endParaRPr>
            </a:p>
            <a:p>
              <a:pPr marL="0" marR="0" lvl="1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dirty="0" smtClean="0">
                  <a:latin typeface="Roboto"/>
                  <a:ea typeface="Roboto"/>
                  <a:sym typeface="Roboto"/>
                </a:rPr>
                <a:t>@wkatya676@gmail.com</a:t>
              </a:r>
              <a:endParaRPr/>
            </a:p>
          </p:txBody>
        </p:sp>
      </p:grpSp>
      <p:pic>
        <p:nvPicPr>
          <p:cNvPr id="13" name="Рисунок 12" descr="photo_2023-05-03_21-01-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290" y="2672972"/>
            <a:ext cx="3363310" cy="3352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ксюш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050" y="2671062"/>
            <a:ext cx="3458015" cy="3454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photo_2023-05-03_21-01-55.jpg"/>
          <p:cNvPicPr>
            <a:picLocks noChangeAspect="1"/>
          </p:cNvPicPr>
          <p:nvPr/>
        </p:nvPicPr>
        <p:blipFill>
          <a:blip r:embed="rId6"/>
          <a:srcRect t="14277"/>
          <a:stretch>
            <a:fillRect/>
          </a:stretch>
        </p:blipFill>
        <p:spPr>
          <a:xfrm>
            <a:off x="12568398" y="2605849"/>
            <a:ext cx="3509478" cy="35190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9C9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18"/>
          <p:cNvPicPr preferRelativeResize="0"/>
          <p:nvPr/>
        </p:nvPicPr>
        <p:blipFill rotWithShape="1">
          <a:blip r:embed="rId3">
            <a:alphaModFix/>
          </a:blip>
          <a:srcRect l="14136" t="15253" r="14500" b="19112"/>
          <a:stretch/>
        </p:blipFill>
        <p:spPr>
          <a:xfrm>
            <a:off x="2501100" y="1536375"/>
            <a:ext cx="13205228" cy="683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776798">
            <a:off x="9856244" y="-3121404"/>
            <a:ext cx="2776761" cy="723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967889">
            <a:off x="16434012" y="5634135"/>
            <a:ext cx="3022508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971366" flipH="1">
            <a:off x="749568" y="6731179"/>
            <a:ext cx="2346524" cy="571056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8"/>
          <p:cNvSpPr txBox="1"/>
          <p:nvPr/>
        </p:nvSpPr>
        <p:spPr>
          <a:xfrm>
            <a:off x="4019971" y="2993334"/>
            <a:ext cx="9812013" cy="4141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460" b="1" i="0" u="none" strike="noStrike" cap="none" dirty="0" smtClean="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Спасибо за внимание!</a:t>
            </a:r>
            <a:endParaRPr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947</Words>
  <Application>Microsoft Office PowerPoint</Application>
  <PresentationFormat>Произвольный</PresentationFormat>
  <Paragraphs>326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Wingdings</vt:lpstr>
      <vt:lpstr>Roboto</vt:lpstr>
      <vt:lpstr>MS Gothic</vt:lpstr>
      <vt:lpstr>Blackadder ITC</vt:lpstr>
      <vt:lpstr>Calibri</vt:lpstr>
      <vt:lpstr>Bitter</vt:lpstr>
      <vt:lpstr>Segoe Print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Ксения Русских</cp:lastModifiedBy>
  <cp:revision>81</cp:revision>
  <dcterms:created xsi:type="dcterms:W3CDTF">2006-08-16T00:00:00Z</dcterms:created>
  <dcterms:modified xsi:type="dcterms:W3CDTF">2023-06-09T11:07:03Z</dcterms:modified>
</cp:coreProperties>
</file>