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56" r:id="rId2"/>
    <p:sldId id="292" r:id="rId3"/>
    <p:sldId id="287" r:id="rId4"/>
    <p:sldId id="285" r:id="rId5"/>
    <p:sldId id="286" r:id="rId6"/>
    <p:sldId id="288" r:id="rId7"/>
    <p:sldId id="289" r:id="rId8"/>
    <p:sldId id="290" r:id="rId9"/>
    <p:sldId id="261" r:id="rId10"/>
    <p:sldId id="291" r:id="rId11"/>
    <p:sldId id="293" r:id="rId12"/>
    <p:sldId id="273" r:id="rId13"/>
    <p:sldId id="265" r:id="rId14"/>
    <p:sldId id="276" r:id="rId15"/>
    <p:sldId id="277" r:id="rId16"/>
    <p:sldId id="278" r:id="rId17"/>
    <p:sldId id="294" r:id="rId18"/>
    <p:sldId id="279" r:id="rId19"/>
    <p:sldId id="280" r:id="rId20"/>
    <p:sldId id="282" r:id="rId21"/>
    <p:sldId id="281" r:id="rId22"/>
    <p:sldId id="283" r:id="rId23"/>
    <p:sldId id="284" r:id="rId24"/>
    <p:sldId id="274" r:id="rId25"/>
    <p:sldId id="272" r:id="rId26"/>
    <p:sldId id="262" r:id="rId27"/>
    <p:sldId id="263" r:id="rId28"/>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Helvetica Neue" panose="020B060402020202020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874" y="-1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79809326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5.jpeg"/><Relationship Id="rId4" Type="http://schemas.openxmlformats.org/officeDocument/2006/relationships/image" Target="../media/image8.jp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18.jp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18.jp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21.jp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7.jpg"/><Relationship Id="rId7"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7.jpg"/><Relationship Id="rId7"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jpe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7.jpg"/><Relationship Id="rId7"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png"/><Relationship Id="rId9"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4.jpg"/></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7.jpg"/><Relationship Id="rId5" Type="http://schemas.openxmlformats.org/officeDocument/2006/relationships/image" Target="../media/image36.pn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7.jpg"/><Relationship Id="rId7"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39.jpe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3.jpeg"/><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5.jpeg"/><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7.jpeg"/><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mt="91000"/>
          </a:blip>
          <a:stretch>
            <a:fillRect/>
          </a:stretch>
        </a:blip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951044" y="2093661"/>
            <a:ext cx="10515600" cy="1325563"/>
          </a:xfrm>
          <a:prstGeom prst="rect">
            <a:avLst/>
          </a:prstGeom>
          <a:noFill/>
          <a:ln>
            <a:noFill/>
          </a:ln>
        </p:spPr>
        <p:txBody>
          <a:bodyPr spcFirstLastPara="1" wrap="square" lIns="91425" tIns="45700" rIns="91425" bIns="45700" anchor="ctr" anchorCtr="0">
            <a:noAutofit/>
          </a:bodyPr>
          <a:lstStyle/>
          <a:p>
            <a:pPr lvl="0" algn="ctr">
              <a:buClr>
                <a:schemeClr val="lt1"/>
              </a:buClr>
              <a:buSzPts val="4800"/>
            </a:pPr>
            <a:r>
              <a:rPr lang="ru-RU" sz="4800" b="1" dirty="0" smtClean="0">
                <a:solidFill>
                  <a:schemeClr val="bg1"/>
                </a:solidFill>
                <a:latin typeface="+mj-lt"/>
              </a:rPr>
              <a:t>Электрогидравлический эффект </a:t>
            </a:r>
            <a:br>
              <a:rPr lang="ru-RU" sz="4800" b="1" dirty="0" smtClean="0">
                <a:solidFill>
                  <a:schemeClr val="bg1"/>
                </a:solidFill>
                <a:latin typeface="+mj-lt"/>
              </a:rPr>
            </a:br>
            <a:r>
              <a:rPr lang="ru-RU" sz="4800" b="1" dirty="0" smtClean="0">
                <a:solidFill>
                  <a:schemeClr val="bg1"/>
                </a:solidFill>
                <a:latin typeface="+mj-lt"/>
              </a:rPr>
              <a:t> </a:t>
            </a:r>
            <a:r>
              <a:rPr lang="ru-RU" sz="4800" b="1" dirty="0" smtClean="0">
                <a:solidFill>
                  <a:schemeClr val="bg1"/>
                </a:solidFill>
                <a:latin typeface="+mj-lt"/>
              </a:rPr>
              <a:t>в строительстве</a:t>
            </a:r>
            <a:endParaRPr sz="4800" b="1" dirty="0">
              <a:solidFill>
                <a:schemeClr val="bg1"/>
              </a:solidFill>
              <a:latin typeface="+mj-lt"/>
              <a:ea typeface="Helvetica Neue"/>
              <a:cs typeface="Helvetica Neue"/>
              <a:sym typeface="Helvetica Neue"/>
            </a:endParaRPr>
          </a:p>
        </p:txBody>
      </p:sp>
      <p:sp>
        <p:nvSpPr>
          <p:cNvPr id="2" name="TextBox 1"/>
          <p:cNvSpPr txBox="1"/>
          <p:nvPr/>
        </p:nvSpPr>
        <p:spPr>
          <a:xfrm>
            <a:off x="2413000" y="1195808"/>
            <a:ext cx="2273300" cy="369332"/>
          </a:xfrm>
          <a:prstGeom prst="rect">
            <a:avLst/>
          </a:prstGeom>
          <a:noFill/>
        </p:spPr>
        <p:txBody>
          <a:bodyPr wrap="square" rtlCol="0">
            <a:spAutoFit/>
          </a:bodyPr>
          <a:lstStyle/>
          <a:p>
            <a:pPr algn="ctr"/>
            <a:r>
              <a:rPr lang="ru-RU" sz="1800" dirty="0" smtClean="0">
                <a:solidFill>
                  <a:schemeClr val="bg1"/>
                </a:solidFill>
              </a:rPr>
              <a:t>2025</a:t>
            </a:r>
            <a:endParaRPr lang="ru-RU" sz="1800" dirty="0">
              <a:solidFill>
                <a:schemeClr val="bg1"/>
              </a:solidFill>
            </a:endParaRP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755" y="3721100"/>
            <a:ext cx="2849372" cy="2843685"/>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4127" y="3721100"/>
            <a:ext cx="4265528" cy="2843685"/>
          </a:xfrm>
          <a:prstGeom prst="rect">
            <a:avLst/>
          </a:prstGeom>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9655" y="3721100"/>
            <a:ext cx="4495800" cy="2843685"/>
          </a:xfrm>
          <a:prstGeom prst="rect">
            <a:avLst/>
          </a:prstGeom>
        </p:spPr>
      </p:pic>
      <p:sp>
        <p:nvSpPr>
          <p:cNvPr id="5" name="TextBox 4"/>
          <p:cNvSpPr txBox="1"/>
          <p:nvPr/>
        </p:nvSpPr>
        <p:spPr>
          <a:xfrm>
            <a:off x="1993977" y="545370"/>
            <a:ext cx="2400300" cy="707886"/>
          </a:xfrm>
          <a:prstGeom prst="rect">
            <a:avLst/>
          </a:prstGeom>
          <a:noFill/>
        </p:spPr>
        <p:txBody>
          <a:bodyPr wrap="square" rtlCol="0">
            <a:spAutoFit/>
          </a:bodyPr>
          <a:lstStyle/>
          <a:p>
            <a:pPr algn="ctr"/>
            <a:r>
              <a:rPr lang="ru-RU" sz="2000" b="1" dirty="0" err="1">
                <a:solidFill>
                  <a:schemeClr val="bg1"/>
                </a:solidFill>
              </a:rPr>
              <a:t>Горбашов</a:t>
            </a:r>
            <a:r>
              <a:rPr lang="ru-RU" sz="2000" b="1" dirty="0">
                <a:solidFill>
                  <a:schemeClr val="bg1"/>
                </a:solidFill>
              </a:rPr>
              <a:t> В.Н</a:t>
            </a:r>
          </a:p>
          <a:p>
            <a:pPr algn="ctr"/>
            <a:r>
              <a:rPr lang="ru-RU" sz="2000" b="1" dirty="0" smtClean="0">
                <a:solidFill>
                  <a:schemeClr val="bg1"/>
                </a:solidFill>
              </a:rPr>
              <a:t>г.Екатеринбург</a:t>
            </a:r>
            <a:endParaRPr lang="ru-RU" sz="2000" b="1" dirty="0">
              <a:solidFill>
                <a:schemeClr val="bg1"/>
              </a:solidFill>
            </a:endParaRPr>
          </a:p>
        </p:txBody>
      </p:sp>
      <p:pic>
        <p:nvPicPr>
          <p:cNvPr id="9" name="Рисунок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1300" y="252413"/>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mt="91000"/>
          </a:blip>
          <a:stretch>
            <a:fillRect/>
          </a:stretch>
        </a:blip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4292600" y="518861"/>
            <a:ext cx="4711700" cy="1325563"/>
          </a:xfrm>
          <a:prstGeom prst="rect">
            <a:avLst/>
          </a:prstGeom>
          <a:noFill/>
          <a:ln>
            <a:noFill/>
          </a:ln>
        </p:spPr>
        <p:txBody>
          <a:bodyPr spcFirstLastPara="1" wrap="square" lIns="91425" tIns="45700" rIns="91425" bIns="45700" anchor="ctr" anchorCtr="0">
            <a:noAutofit/>
          </a:bodyPr>
          <a:lstStyle/>
          <a:p>
            <a:pPr lvl="0" algn="ctr">
              <a:buClr>
                <a:schemeClr val="lt1"/>
              </a:buClr>
              <a:buSzPts val="4800"/>
            </a:pPr>
            <a:r>
              <a:rPr lang="ru-RU" sz="4800" b="1" dirty="0">
                <a:solidFill>
                  <a:schemeClr val="bg1"/>
                </a:solidFill>
                <a:latin typeface="+mj-lt"/>
              </a:rPr>
              <a:t>О спикере</a:t>
            </a:r>
            <a:endParaRPr sz="4800" b="1" dirty="0">
              <a:solidFill>
                <a:schemeClr val="bg1"/>
              </a:solidFill>
              <a:latin typeface="+mj-lt"/>
              <a:ea typeface="Helvetica Neue"/>
              <a:cs typeface="Helvetica Neue"/>
              <a:sym typeface="Helvetica Neue"/>
            </a:endParaRPr>
          </a:p>
        </p:txBody>
      </p:sp>
      <p:pic>
        <p:nvPicPr>
          <p:cNvPr id="9"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300" y="252413"/>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672857"/>
            <a:ext cx="3340098" cy="5002307"/>
          </a:xfrm>
          <a:prstGeom prst="rect">
            <a:avLst/>
          </a:prstGeom>
        </p:spPr>
      </p:pic>
      <p:sp>
        <p:nvSpPr>
          <p:cNvPr id="3" name="TextBox 2"/>
          <p:cNvSpPr txBox="1"/>
          <p:nvPr/>
        </p:nvSpPr>
        <p:spPr>
          <a:xfrm>
            <a:off x="4191000" y="1930400"/>
            <a:ext cx="7048500" cy="4185761"/>
          </a:xfrm>
          <a:prstGeom prst="rect">
            <a:avLst/>
          </a:prstGeom>
          <a:noFill/>
        </p:spPr>
        <p:txBody>
          <a:bodyPr wrap="square" rtlCol="0">
            <a:spAutoFit/>
          </a:bodyPr>
          <a:lstStyle/>
          <a:p>
            <a:r>
              <a:rPr lang="ru-RU" sz="2800" b="1" dirty="0" err="1">
                <a:solidFill>
                  <a:schemeClr val="bg1"/>
                </a:solidFill>
              </a:rPr>
              <a:t>Горбашов</a:t>
            </a:r>
            <a:r>
              <a:rPr lang="ru-RU" sz="2800" dirty="0">
                <a:solidFill>
                  <a:schemeClr val="bg1"/>
                </a:solidFill>
              </a:rPr>
              <a:t> </a:t>
            </a:r>
          </a:p>
          <a:p>
            <a:r>
              <a:rPr lang="ru-RU" sz="2800" dirty="0">
                <a:solidFill>
                  <a:schemeClr val="bg1"/>
                </a:solidFill>
              </a:rPr>
              <a:t>Владимир Николаевич.</a:t>
            </a:r>
          </a:p>
          <a:p>
            <a:r>
              <a:rPr lang="ru-RU" sz="2800" dirty="0">
                <a:solidFill>
                  <a:schemeClr val="bg1"/>
                </a:solidFill>
              </a:rPr>
              <a:t>Подполковник запаса, уволился в запас в 2002 году.</a:t>
            </a:r>
          </a:p>
          <a:p>
            <a:r>
              <a:rPr lang="ru-RU" sz="2800" dirty="0">
                <a:solidFill>
                  <a:schemeClr val="bg1"/>
                </a:solidFill>
              </a:rPr>
              <a:t>Закончил Ульяновское высшее военно-техническое училище в 1986 году.</a:t>
            </a:r>
          </a:p>
          <a:p>
            <a:r>
              <a:rPr lang="ru-RU" sz="2800" dirty="0">
                <a:solidFill>
                  <a:schemeClr val="bg1"/>
                </a:solidFill>
              </a:rPr>
              <a:t> Военную академию тыла и транспорта им. генерала армии А. В. </a:t>
            </a:r>
            <a:r>
              <a:rPr lang="ru-RU" sz="2800" dirty="0" err="1">
                <a:solidFill>
                  <a:schemeClr val="bg1"/>
                </a:solidFill>
              </a:rPr>
              <a:t>Хрулёва</a:t>
            </a:r>
            <a:r>
              <a:rPr lang="ru-RU" sz="2800" dirty="0">
                <a:solidFill>
                  <a:schemeClr val="bg1"/>
                </a:solidFill>
              </a:rPr>
              <a:t> в 1999 году. </a:t>
            </a:r>
          </a:p>
          <a:p>
            <a:endParaRPr lang="ru-RU" dirty="0"/>
          </a:p>
        </p:txBody>
      </p:sp>
    </p:spTree>
    <p:extLst>
      <p:ext uri="{BB962C8B-B14F-4D97-AF65-F5344CB8AC3E}">
        <p14:creationId xmlns:p14="http://schemas.microsoft.com/office/powerpoint/2010/main" val="709429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286000" y="0"/>
            <a:ext cx="8013700" cy="1325563"/>
          </a:xfrm>
          <a:prstGeom prst="rect">
            <a:avLst/>
          </a:prstGeom>
          <a:noFill/>
          <a:ln>
            <a:noFill/>
          </a:ln>
        </p:spPr>
        <p:txBody>
          <a:bodyPr spcFirstLastPara="1" wrap="square" lIns="91425" tIns="45700" rIns="91425" bIns="45700" anchor="ctr" anchorCtr="0">
            <a:noAutofit/>
          </a:bodyPr>
          <a:lstStyle/>
          <a:p>
            <a:pPr algn="ctr">
              <a:buClr>
                <a:srgbClr val="595959"/>
              </a:buClr>
              <a:buSzPts val="3600"/>
            </a:pPr>
            <a:r>
              <a:rPr lang="ru-RU" sz="4000" b="1" dirty="0">
                <a:latin typeface="+mj-lt"/>
              </a:rPr>
              <a:t>Проблемы </a:t>
            </a:r>
            <a:r>
              <a:rPr lang="ru-RU" sz="4000" b="1" dirty="0" smtClean="0">
                <a:latin typeface="+mj-lt"/>
              </a:rPr>
              <a:t>бурения скважин на воду</a:t>
            </a:r>
            <a:endParaRPr sz="4000" b="1" dirty="0">
              <a:solidFill>
                <a:srgbClr val="595959"/>
              </a:solidFill>
              <a:latin typeface="+mj-lt"/>
              <a:ea typeface="Helvetica Neue"/>
              <a:cs typeface="Helvetica Neue"/>
              <a:sym typeface="Helvetica Neue"/>
            </a:endParaRPr>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629" y="1647457"/>
            <a:ext cx="2952328" cy="1460606"/>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1628" y="3108063"/>
            <a:ext cx="2952328" cy="1822343"/>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627" y="4916005"/>
            <a:ext cx="2952329" cy="1728192"/>
          </a:xfrm>
          <a:prstGeom prst="rect">
            <a:avLst/>
          </a:prstGeom>
        </p:spPr>
      </p:pic>
      <p:pic>
        <p:nvPicPr>
          <p:cNvPr id="8" name="Рисунок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83725" y="1478005"/>
            <a:ext cx="2102748" cy="1630058"/>
          </a:xfrm>
          <a:prstGeom prst="rect">
            <a:avLst/>
          </a:prstGeom>
        </p:spPr>
      </p:pic>
      <p:pic>
        <p:nvPicPr>
          <p:cNvPr id="9" name="Рисунок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83725" y="3130038"/>
            <a:ext cx="2102748" cy="1785968"/>
          </a:xfrm>
          <a:prstGeom prst="rect">
            <a:avLst/>
          </a:prstGeom>
        </p:spPr>
      </p:pic>
      <p:pic>
        <p:nvPicPr>
          <p:cNvPr id="10" name="Рисунок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55100" y="4988013"/>
            <a:ext cx="2131373" cy="1584176"/>
          </a:xfrm>
          <a:prstGeom prst="rect">
            <a:avLst/>
          </a:prstGeom>
        </p:spPr>
      </p:pic>
      <p:sp>
        <p:nvSpPr>
          <p:cNvPr id="2" name="TextBox 1"/>
          <p:cNvSpPr txBox="1"/>
          <p:nvPr/>
        </p:nvSpPr>
        <p:spPr>
          <a:xfrm>
            <a:off x="3454400" y="1478005"/>
            <a:ext cx="6057900" cy="1631216"/>
          </a:xfrm>
          <a:prstGeom prst="rect">
            <a:avLst/>
          </a:prstGeom>
          <a:noFill/>
        </p:spPr>
        <p:txBody>
          <a:bodyPr wrap="square" rtlCol="0">
            <a:spAutoFit/>
          </a:bodyPr>
          <a:lstStyle/>
          <a:p>
            <a:pPr algn="ctr"/>
            <a:r>
              <a:rPr lang="ru-RU" sz="2000" b="1" dirty="0"/>
              <a:t>Колонковое </a:t>
            </a:r>
            <a:r>
              <a:rPr lang="ru-RU" sz="2000" b="1" dirty="0" smtClean="0"/>
              <a:t>бурение</a:t>
            </a:r>
          </a:p>
          <a:p>
            <a:pPr algn="ctr"/>
            <a:endParaRPr lang="ru-RU" sz="2000" b="1" dirty="0"/>
          </a:p>
          <a:p>
            <a:r>
              <a:rPr lang="ru-RU" sz="2000" dirty="0" smtClean="0"/>
              <a:t>- </a:t>
            </a:r>
            <a:r>
              <a:rPr lang="ru-RU" sz="2000" dirty="0" err="1" smtClean="0"/>
              <a:t>Энергозатратное</a:t>
            </a:r>
            <a:r>
              <a:rPr lang="ru-RU" sz="2000" dirty="0"/>
              <a:t>. </a:t>
            </a:r>
            <a:r>
              <a:rPr lang="ru-RU" sz="2000" dirty="0" smtClean="0"/>
              <a:t>Необходимо </a:t>
            </a:r>
            <a:r>
              <a:rPr lang="ru-RU" sz="2000" dirty="0"/>
              <a:t>вращать всю буровую колонну.</a:t>
            </a:r>
          </a:p>
          <a:p>
            <a:r>
              <a:rPr lang="ru-RU" sz="2000" dirty="0" smtClean="0"/>
              <a:t>- Дорогое </a:t>
            </a:r>
            <a:r>
              <a:rPr lang="ru-RU" sz="2000" dirty="0"/>
              <a:t>оборудование и расходные </a:t>
            </a:r>
            <a:r>
              <a:rPr lang="ru-RU" sz="2000" dirty="0" smtClean="0"/>
              <a:t>материалы</a:t>
            </a:r>
            <a:endParaRPr lang="ru-RU" sz="2000" dirty="0"/>
          </a:p>
        </p:txBody>
      </p:sp>
      <p:sp>
        <p:nvSpPr>
          <p:cNvPr id="3" name="TextBox 2"/>
          <p:cNvSpPr txBox="1"/>
          <p:nvPr/>
        </p:nvSpPr>
        <p:spPr>
          <a:xfrm>
            <a:off x="3467100" y="3257038"/>
            <a:ext cx="5905500" cy="1323439"/>
          </a:xfrm>
          <a:prstGeom prst="rect">
            <a:avLst/>
          </a:prstGeom>
          <a:noFill/>
        </p:spPr>
        <p:txBody>
          <a:bodyPr wrap="square" rtlCol="0">
            <a:spAutoFit/>
          </a:bodyPr>
          <a:lstStyle/>
          <a:p>
            <a:pPr algn="ctr"/>
            <a:r>
              <a:rPr lang="ru-RU" sz="2000" b="1" dirty="0" err="1"/>
              <a:t>Шнеко</a:t>
            </a:r>
            <a:r>
              <a:rPr lang="ru-RU" sz="2000" b="1" dirty="0"/>
              <a:t>-роторное </a:t>
            </a:r>
            <a:r>
              <a:rPr lang="ru-RU" sz="2000" b="1" dirty="0" smtClean="0"/>
              <a:t>бурение</a:t>
            </a:r>
          </a:p>
          <a:p>
            <a:pPr algn="ctr"/>
            <a:endParaRPr lang="ru-RU" sz="2000" b="1" dirty="0"/>
          </a:p>
          <a:p>
            <a:r>
              <a:rPr lang="ru-RU" sz="2000" dirty="0" smtClean="0"/>
              <a:t>- Недостатки </a:t>
            </a:r>
            <a:r>
              <a:rPr lang="ru-RU" sz="2000" dirty="0"/>
              <a:t>те же, плюс ограниченная область применения по грунтам и глубине</a:t>
            </a:r>
            <a:r>
              <a:rPr lang="ru-RU" sz="2000" dirty="0" smtClean="0"/>
              <a:t>.</a:t>
            </a:r>
            <a:endParaRPr lang="ru-RU" sz="2000" dirty="0"/>
          </a:p>
        </p:txBody>
      </p:sp>
      <p:sp>
        <p:nvSpPr>
          <p:cNvPr id="11" name="TextBox 10"/>
          <p:cNvSpPr txBox="1"/>
          <p:nvPr/>
        </p:nvSpPr>
        <p:spPr>
          <a:xfrm>
            <a:off x="3644900" y="4810605"/>
            <a:ext cx="5562600" cy="1938992"/>
          </a:xfrm>
          <a:prstGeom prst="rect">
            <a:avLst/>
          </a:prstGeom>
          <a:noFill/>
        </p:spPr>
        <p:txBody>
          <a:bodyPr wrap="square" rtlCol="0">
            <a:spAutoFit/>
          </a:bodyPr>
          <a:lstStyle/>
          <a:p>
            <a:pPr algn="ctr"/>
            <a:r>
              <a:rPr lang="ru-RU" sz="2000" b="1" dirty="0"/>
              <a:t>Ударно – канатное с использованием </a:t>
            </a:r>
            <a:r>
              <a:rPr lang="ru-RU" sz="2000" b="1" dirty="0" smtClean="0"/>
              <a:t>желонки</a:t>
            </a:r>
          </a:p>
          <a:p>
            <a:pPr algn="ctr"/>
            <a:endParaRPr lang="ru-RU" sz="2000" b="1" dirty="0"/>
          </a:p>
          <a:p>
            <a:r>
              <a:rPr lang="ru-RU" sz="2000" dirty="0" smtClean="0"/>
              <a:t>- Самое </a:t>
            </a:r>
            <a:r>
              <a:rPr lang="ru-RU" sz="2000" dirty="0"/>
              <a:t>дешевое оборудование и дешевая эксплуатация.</a:t>
            </a:r>
          </a:p>
          <a:p>
            <a:r>
              <a:rPr lang="ru-RU" sz="2000" dirty="0" smtClean="0"/>
              <a:t>- Самая </a:t>
            </a:r>
            <a:r>
              <a:rPr lang="ru-RU" sz="2000" dirty="0"/>
              <a:t>ограниченная область применения</a:t>
            </a:r>
            <a:r>
              <a:rPr lang="ru-RU" sz="2000" dirty="0" smtClean="0"/>
              <a:t>.</a:t>
            </a:r>
            <a:endParaRPr lang="ru-RU" sz="2000" dirty="0"/>
          </a:p>
        </p:txBody>
      </p:sp>
      <p:pic>
        <p:nvPicPr>
          <p:cNvPr id="13" name="Рисунок 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033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565400" y="0"/>
            <a:ext cx="8538144" cy="1325563"/>
          </a:xfrm>
          <a:prstGeom prst="rect">
            <a:avLst/>
          </a:prstGeom>
          <a:noFill/>
          <a:ln>
            <a:noFill/>
          </a:ln>
        </p:spPr>
        <p:txBody>
          <a:bodyPr spcFirstLastPara="1" wrap="square" lIns="91425" tIns="45700" rIns="91425" bIns="45700" anchor="ctr" anchorCtr="0">
            <a:noAutofit/>
          </a:bodyPr>
          <a:lstStyle/>
          <a:p>
            <a:pPr algn="ctr">
              <a:buClr>
                <a:srgbClr val="595959"/>
              </a:buClr>
              <a:buSzPts val="3600"/>
            </a:pPr>
            <a:r>
              <a:rPr lang="ru-RU" sz="3600" b="1" dirty="0" smtClean="0">
                <a:latin typeface="+mj-lt"/>
              </a:rPr>
              <a:t>Предлагаемое устройство для</a:t>
            </a:r>
            <a:r>
              <a:rPr lang="ru-RU" sz="3600" b="1" dirty="0">
                <a:solidFill>
                  <a:srgbClr val="595959"/>
                </a:solidFill>
                <a:latin typeface="+mj-lt"/>
                <a:ea typeface="Helvetica Neue"/>
                <a:cs typeface="Helvetica Neue"/>
                <a:sym typeface="Helvetica Neue"/>
              </a:rPr>
              <a:t/>
            </a:r>
            <a:br>
              <a:rPr lang="ru-RU" sz="3600" b="1" dirty="0">
                <a:solidFill>
                  <a:srgbClr val="595959"/>
                </a:solidFill>
                <a:latin typeface="+mj-lt"/>
                <a:ea typeface="Helvetica Neue"/>
                <a:cs typeface="Helvetica Neue"/>
                <a:sym typeface="Helvetica Neue"/>
              </a:rPr>
            </a:br>
            <a:r>
              <a:rPr lang="ru-RU" sz="3600" b="1" dirty="0" smtClean="0">
                <a:latin typeface="+mj-lt"/>
              </a:rPr>
              <a:t>  </a:t>
            </a:r>
            <a:r>
              <a:rPr lang="ru-RU" sz="3600" b="1" dirty="0">
                <a:latin typeface="+mj-lt"/>
              </a:rPr>
              <a:t>бурения водозаборных </a:t>
            </a:r>
            <a:r>
              <a:rPr lang="ru-RU" sz="3600" b="1" dirty="0" smtClean="0">
                <a:latin typeface="+mj-lt"/>
              </a:rPr>
              <a:t>скважин</a:t>
            </a:r>
            <a:endParaRPr sz="3600" b="1" dirty="0">
              <a:solidFill>
                <a:srgbClr val="595959"/>
              </a:solidFill>
              <a:latin typeface="+mj-lt"/>
              <a:ea typeface="Helvetica Neue"/>
              <a:cs typeface="Helvetica Neue"/>
              <a:sym typeface="Helvetica Neue"/>
            </a:endParaRP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300" y="1311237"/>
            <a:ext cx="3428802" cy="4264063"/>
          </a:xfrm>
          <a:prstGeom prst="rect">
            <a:avLst/>
          </a:prstGeom>
        </p:spPr>
      </p:pic>
      <p:sp>
        <p:nvSpPr>
          <p:cNvPr id="2" name="TextBox 1"/>
          <p:cNvSpPr txBox="1"/>
          <p:nvPr/>
        </p:nvSpPr>
        <p:spPr>
          <a:xfrm>
            <a:off x="3721100" y="1333500"/>
            <a:ext cx="8470900" cy="4401205"/>
          </a:xfrm>
          <a:prstGeom prst="rect">
            <a:avLst/>
          </a:prstGeom>
          <a:noFill/>
        </p:spPr>
        <p:txBody>
          <a:bodyPr wrap="square" rtlCol="0">
            <a:spAutoFit/>
          </a:bodyPr>
          <a:lstStyle/>
          <a:p>
            <a:r>
              <a:rPr lang="ru-RU" sz="2000" dirty="0" smtClean="0"/>
              <a:t>         Способ </a:t>
            </a:r>
            <a:r>
              <a:rPr lang="ru-RU" sz="2000" dirty="0"/>
              <a:t>бурения скважин на воду с использованием кавитации </a:t>
            </a:r>
            <a:r>
              <a:rPr lang="ru-RU" sz="2000" dirty="0" smtClean="0"/>
              <a:t>(защищен патентом </a:t>
            </a:r>
            <a:r>
              <a:rPr lang="ru-RU" sz="2000" dirty="0"/>
              <a:t>на изобретение № </a:t>
            </a:r>
            <a:r>
              <a:rPr lang="en-US" sz="2000" dirty="0"/>
              <a:t>RU</a:t>
            </a:r>
            <a:r>
              <a:rPr lang="ru-RU" sz="2000" dirty="0"/>
              <a:t> 2 830 842С1 от 29.08.2023 </a:t>
            </a:r>
            <a:r>
              <a:rPr lang="ru-RU" sz="2000" dirty="0" smtClean="0"/>
              <a:t>года) </a:t>
            </a:r>
            <a:r>
              <a:rPr lang="ru-RU" sz="2000" dirty="0"/>
              <a:t>и устройство для его осуществления, относится к машиностроению, точнее к устройствам, использующим в своей работе электрогидравлический эффект – эффект возникновения и схлопывания кавитационых пузырьков в буровом растворе на уровне забоя скважины. Предлагаемое устройство содержит установленную в нижней части колонны буровых труб 9 буровую коронку 3, имеющую внутреннюю полость со стенками, имеющими угол наклона, позволяющий фокусировать </a:t>
            </a:r>
            <a:r>
              <a:rPr lang="ru-RU" sz="2000" dirty="0" err="1"/>
              <a:t>гидроударные</a:t>
            </a:r>
            <a:r>
              <a:rPr lang="ru-RU" sz="2000" dirty="0"/>
              <a:t> волны на поверхности породы забоя. Коронка имеет отверстия 4 для свободной циркуляции бурового раствора, имеющую </a:t>
            </a:r>
            <a:r>
              <a:rPr lang="ru-RU" sz="2000" dirty="0" smtClean="0"/>
              <a:t>быстросъемный центральный  </a:t>
            </a:r>
            <a:r>
              <a:rPr lang="ru-RU" sz="2000" dirty="0"/>
              <a:t>электрод </a:t>
            </a:r>
            <a:r>
              <a:rPr lang="ru-RU" sz="2000" dirty="0" smtClean="0"/>
              <a:t>1, </a:t>
            </a:r>
            <a:r>
              <a:rPr lang="ru-RU" sz="2000" dirty="0"/>
              <a:t>с диэлектрической защитой 2 </a:t>
            </a:r>
            <a:r>
              <a:rPr lang="ru-RU" sz="2000" dirty="0" smtClean="0"/>
              <a:t>повышенной прочности</a:t>
            </a:r>
            <a:r>
              <a:rPr lang="ru-RU" sz="2000" dirty="0"/>
              <a:t>, соединенный с коаксиальным </a:t>
            </a:r>
          </a:p>
        </p:txBody>
      </p:sp>
      <p:sp>
        <p:nvSpPr>
          <p:cNvPr id="3" name="TextBox 2"/>
          <p:cNvSpPr txBox="1"/>
          <p:nvPr/>
        </p:nvSpPr>
        <p:spPr>
          <a:xfrm>
            <a:off x="323528" y="5697494"/>
            <a:ext cx="11677972" cy="1015663"/>
          </a:xfrm>
          <a:prstGeom prst="rect">
            <a:avLst/>
          </a:prstGeom>
          <a:noFill/>
        </p:spPr>
        <p:txBody>
          <a:bodyPr wrap="square" rtlCol="0">
            <a:spAutoFit/>
          </a:bodyPr>
          <a:lstStyle/>
          <a:p>
            <a:r>
              <a:rPr lang="ru-RU" sz="2000" dirty="0" smtClean="0"/>
              <a:t>кабелем </a:t>
            </a:r>
            <a:r>
              <a:rPr lang="ru-RU" sz="2000" dirty="0"/>
              <a:t>11 стандартным, герметизированным разъёмом 10 (типа «папа-мама») и закрепленный в центре буровой коронки 3 с помощью изолирующей шайбы 5, прижатой металлической шайбой 6, соединенной с внешней, проводящей оплеткой </a:t>
            </a:r>
            <a:r>
              <a:rPr lang="ru-RU" sz="2000" dirty="0" smtClean="0"/>
              <a:t>коаксиального </a:t>
            </a:r>
            <a:endParaRPr lang="ru-RU" sz="2000" dirty="0"/>
          </a:p>
        </p:txBody>
      </p:sp>
      <p:pic>
        <p:nvPicPr>
          <p:cNvPr id="7" name="Рисунок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224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324100" y="0"/>
            <a:ext cx="8538144" cy="1325563"/>
          </a:xfrm>
          <a:prstGeom prst="rect">
            <a:avLst/>
          </a:prstGeom>
          <a:noFill/>
          <a:ln>
            <a:noFill/>
          </a:ln>
        </p:spPr>
        <p:txBody>
          <a:bodyPr spcFirstLastPara="1" wrap="square" lIns="91425" tIns="45700" rIns="91425" bIns="45700" anchor="ctr" anchorCtr="0">
            <a:noAutofit/>
          </a:bodyPr>
          <a:lstStyle/>
          <a:p>
            <a:pPr algn="ctr">
              <a:buClr>
                <a:srgbClr val="595959"/>
              </a:buClr>
              <a:buSzPts val="3600"/>
            </a:pPr>
            <a:r>
              <a:rPr lang="ru-RU" sz="4000" b="1" dirty="0">
                <a:latin typeface="+mj-lt"/>
                <a:ea typeface="Helvetica Neue"/>
                <a:cs typeface="Helvetica Neue"/>
              </a:rPr>
              <a:t>Инновационный способ бурения </a:t>
            </a:r>
            <a:r>
              <a:rPr lang="ru-RU" sz="4000" b="1" dirty="0" smtClean="0">
                <a:latin typeface="+mj-lt"/>
                <a:ea typeface="Helvetica Neue"/>
                <a:cs typeface="Helvetica Neue"/>
              </a:rPr>
              <a:t>скважин</a:t>
            </a:r>
            <a:endParaRPr sz="4000" b="1" dirty="0">
              <a:solidFill>
                <a:srgbClr val="595959"/>
              </a:solidFill>
              <a:latin typeface="+mj-lt"/>
              <a:ea typeface="Helvetica Neue"/>
              <a:cs typeface="Helvetica Neue"/>
              <a:sym typeface="Helvetica Neue"/>
            </a:endParaRPr>
          </a:p>
        </p:txBody>
      </p:sp>
      <p:sp>
        <p:nvSpPr>
          <p:cNvPr id="2" name="TextBox 1"/>
          <p:cNvSpPr txBox="1"/>
          <p:nvPr/>
        </p:nvSpPr>
        <p:spPr>
          <a:xfrm>
            <a:off x="2959100" y="1469720"/>
            <a:ext cx="8636000" cy="2862322"/>
          </a:xfrm>
          <a:prstGeom prst="rect">
            <a:avLst/>
          </a:prstGeom>
          <a:noFill/>
        </p:spPr>
        <p:txBody>
          <a:bodyPr wrap="square" rtlCol="0">
            <a:spAutoFit/>
          </a:bodyPr>
          <a:lstStyle/>
          <a:p>
            <a:r>
              <a:rPr lang="ru-RU" sz="2000" dirty="0" smtClean="0"/>
              <a:t>кабеля </a:t>
            </a:r>
            <a:r>
              <a:rPr lang="ru-RU" sz="2000" dirty="0"/>
              <a:t>11 неразъёмным соединением, и прижимным диском 7, имеющим резьбу для крепления внутри буровой коронки 3. Все три диска имеют отверстия 4 для свободной циркуляции бурового раствора. Буровая коронка 3 соединена с колонной бурильных труб 9 посредством переходной муфты 8, выполненной из диэлектрического материала, так же имеющей отверстия 4 для свободной циркуляции бурового раствора. Диаметр буровой коронки 3 имеет собственный диаметр больше диаметра труб буровой колонны 9, что позволяет обеспечить   </a:t>
            </a:r>
            <a:r>
              <a:rPr lang="ru-RU" sz="2000" dirty="0" smtClean="0"/>
              <a:t>возврат бурового </a:t>
            </a:r>
            <a:r>
              <a:rPr lang="ru-RU" sz="2000" dirty="0"/>
              <a:t>раствора на поверхность по</a:t>
            </a: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871" y="1639591"/>
            <a:ext cx="2552937" cy="2738025"/>
          </a:xfrm>
          <a:prstGeom prst="rect">
            <a:avLst/>
          </a:prstGeom>
        </p:spPr>
      </p:pic>
      <p:sp>
        <p:nvSpPr>
          <p:cNvPr id="3" name="TextBox 2"/>
          <p:cNvSpPr txBox="1"/>
          <p:nvPr/>
        </p:nvSpPr>
        <p:spPr>
          <a:xfrm>
            <a:off x="361628" y="4316800"/>
            <a:ext cx="11411272" cy="2246769"/>
          </a:xfrm>
          <a:prstGeom prst="rect">
            <a:avLst/>
          </a:prstGeom>
          <a:noFill/>
        </p:spPr>
        <p:txBody>
          <a:bodyPr wrap="square" rtlCol="0">
            <a:spAutoFit/>
          </a:bodyPr>
          <a:lstStyle/>
          <a:p>
            <a:r>
              <a:rPr lang="ru-RU" sz="2000" dirty="0" err="1" smtClean="0"/>
              <a:t>межстеночному</a:t>
            </a:r>
            <a:r>
              <a:rPr lang="ru-RU" sz="2000" dirty="0" smtClean="0"/>
              <a:t> пространству. Далее </a:t>
            </a:r>
            <a:r>
              <a:rPr lang="ru-RU" sz="2000" dirty="0"/>
              <a:t>буровой раствор из скважины попадает в </a:t>
            </a:r>
            <a:r>
              <a:rPr lang="ru-RU" sz="2000" dirty="0" smtClean="0"/>
              <a:t>навесное приспособление 16, </a:t>
            </a:r>
            <a:r>
              <a:rPr lang="ru-RU" sz="2000" dirty="0"/>
              <a:t>которое своим раструбом 14 одевается на верхнюю пластиковую трубу 12 обсадной колонны, имеющую специальный выступ для застопоривания запорного кольца 13, расположенного в специальной кольцевой канавке раструба 14 трубы </a:t>
            </a:r>
            <a:r>
              <a:rPr lang="ru-RU" sz="2000" dirty="0" smtClean="0"/>
              <a:t>приспособления 16 </a:t>
            </a:r>
            <a:r>
              <a:rPr lang="ru-RU" sz="2000" dirty="0"/>
              <a:t>на упругой, резиновой прокладке. Приспособление </a:t>
            </a:r>
            <a:r>
              <a:rPr lang="ru-RU" sz="2000" dirty="0" smtClean="0"/>
              <a:t>16 </a:t>
            </a:r>
            <a:r>
              <a:rPr lang="ru-RU" sz="2000" dirty="0"/>
              <a:t>имеет крышку 17 выполненную с герметизируемым резиновой манжетой (на разрезе не показана) отверстием предназначенным для прохода буровой колонны 9. </a:t>
            </a:r>
          </a:p>
        </p:txBody>
      </p:sp>
      <p:pic>
        <p:nvPicPr>
          <p:cNvPr id="7" name="Рисунок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068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565400" y="0"/>
            <a:ext cx="8538144" cy="1325563"/>
          </a:xfrm>
          <a:prstGeom prst="rect">
            <a:avLst/>
          </a:prstGeom>
          <a:noFill/>
          <a:ln>
            <a:noFill/>
          </a:ln>
        </p:spPr>
        <p:txBody>
          <a:bodyPr spcFirstLastPara="1" wrap="square" lIns="91425" tIns="45700" rIns="91425" bIns="45700" anchor="ctr" anchorCtr="0">
            <a:noAutofit/>
          </a:bodyPr>
          <a:lstStyle/>
          <a:p>
            <a:pPr algn="ctr">
              <a:buClr>
                <a:srgbClr val="595959"/>
              </a:buClr>
              <a:buSzPts val="3600"/>
            </a:pPr>
            <a:r>
              <a:rPr lang="ru-RU" sz="4000" b="1" dirty="0">
                <a:latin typeface="+mj-lt"/>
                <a:ea typeface="Helvetica Neue"/>
                <a:cs typeface="Helvetica Neue"/>
              </a:rPr>
              <a:t>Инновационный способ бурения </a:t>
            </a:r>
            <a:r>
              <a:rPr lang="ru-RU" sz="4000" b="1" dirty="0" smtClean="0">
                <a:latin typeface="+mj-lt"/>
                <a:ea typeface="Helvetica Neue"/>
                <a:cs typeface="Helvetica Neue"/>
              </a:rPr>
              <a:t>скважин - 2</a:t>
            </a:r>
            <a:endParaRPr sz="4000" b="1" dirty="0">
              <a:solidFill>
                <a:srgbClr val="595959"/>
              </a:solidFill>
              <a:latin typeface="+mj-lt"/>
              <a:ea typeface="Helvetica Neue"/>
              <a:cs typeface="Helvetica Neue"/>
              <a:sym typeface="Helvetica Neue"/>
            </a:endParaRPr>
          </a:p>
        </p:txBody>
      </p:sp>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628" y="1644950"/>
            <a:ext cx="2597472" cy="3520258"/>
          </a:xfrm>
          <a:prstGeom prst="rect">
            <a:avLst/>
          </a:prstGeom>
        </p:spPr>
      </p:pic>
      <p:sp>
        <p:nvSpPr>
          <p:cNvPr id="9" name="TextBox 8"/>
          <p:cNvSpPr txBox="1"/>
          <p:nvPr/>
        </p:nvSpPr>
        <p:spPr>
          <a:xfrm>
            <a:off x="2959100" y="1417656"/>
            <a:ext cx="9144000" cy="3785652"/>
          </a:xfrm>
          <a:prstGeom prst="rect">
            <a:avLst/>
          </a:prstGeom>
          <a:noFill/>
        </p:spPr>
        <p:txBody>
          <a:bodyPr wrap="square" rtlCol="0">
            <a:spAutoFit/>
          </a:bodyPr>
          <a:lstStyle/>
          <a:p>
            <a:r>
              <a:rPr lang="ru-RU" sz="2000" dirty="0"/>
              <a:t>Сама буровая колонна 9  заканчивается оголовком 18, с выполненными в верхней его части отверстиями, предназначенными для крепления подъемного механизма. На этот оголовок крепятся приспособления – боковой отвод 21 с крышкой 25, закрепленной на оголовке 18 гайкой 22,предназначенными удобства работы с буровым раствором. Пластиковые трубы в качестве обсадных могут выполнять роль изоляторов, для предотвращения попадания токов высокого напряжения на поверхность по мокрому грунту. Кроме того, раструб 14 имеет уплотнительную манжету 15, расположенную в другой кольцевой канавке раструба 14. Далее, через нижний боковой отвод и надетую на него  крышку 25, в приспособлении «Буратино» 16, буровой раствор по возвратной линии трубопровода 27 (на разрезе </a:t>
            </a:r>
            <a:r>
              <a:rPr lang="ru-RU" sz="2000" dirty="0" smtClean="0"/>
              <a:t>показана схематично</a:t>
            </a:r>
            <a:r>
              <a:rPr lang="ru-RU" sz="2000" dirty="0"/>
              <a:t>), </a:t>
            </a:r>
          </a:p>
        </p:txBody>
      </p:sp>
      <p:sp>
        <p:nvSpPr>
          <p:cNvPr id="10" name="TextBox 9"/>
          <p:cNvSpPr txBox="1"/>
          <p:nvPr/>
        </p:nvSpPr>
        <p:spPr>
          <a:xfrm>
            <a:off x="266700" y="5165208"/>
            <a:ext cx="11836400" cy="1538883"/>
          </a:xfrm>
          <a:prstGeom prst="rect">
            <a:avLst/>
          </a:prstGeom>
          <a:noFill/>
        </p:spPr>
        <p:txBody>
          <a:bodyPr wrap="square" rtlCol="0">
            <a:spAutoFit/>
          </a:bodyPr>
          <a:lstStyle/>
          <a:p>
            <a:r>
              <a:rPr lang="ru-RU" sz="2000" dirty="0" smtClean="0"/>
              <a:t>через </a:t>
            </a:r>
            <a:r>
              <a:rPr lang="ru-RU" sz="2000" dirty="0"/>
              <a:t>отделитель крупной фракции в буровом растворе 28 поступает в ёмкость – отстойник 29, откуда через фильтр 30, с помощью насоса 31, имеющего привод от двигателя 32 подается по напорной линии 26 в верхнюю часть приспособления «Буратино» 16 через крышку 25 насадки 23 на верхней трубе буровой колонны, , имеющей специальные отверстия для зацепления её</a:t>
            </a:r>
          </a:p>
          <a:p>
            <a:endParaRPr lang="ru-RU" dirty="0"/>
          </a:p>
        </p:txBody>
      </p:sp>
      <p:pic>
        <p:nvPicPr>
          <p:cNvPr id="7" name="Рисунок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114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565400" y="0"/>
            <a:ext cx="8538144" cy="1325563"/>
          </a:xfrm>
          <a:prstGeom prst="rect">
            <a:avLst/>
          </a:prstGeom>
          <a:noFill/>
          <a:ln>
            <a:noFill/>
          </a:ln>
        </p:spPr>
        <p:txBody>
          <a:bodyPr spcFirstLastPara="1" wrap="square" lIns="91425" tIns="45700" rIns="91425" bIns="45700" anchor="ctr" anchorCtr="0">
            <a:noAutofit/>
          </a:bodyPr>
          <a:lstStyle/>
          <a:p>
            <a:pPr algn="ctr">
              <a:buClr>
                <a:srgbClr val="595959"/>
              </a:buClr>
              <a:buSzPts val="3600"/>
            </a:pPr>
            <a:r>
              <a:rPr lang="ru-RU" sz="4000" b="1" dirty="0">
                <a:latin typeface="+mj-lt"/>
                <a:ea typeface="Helvetica Neue"/>
                <a:cs typeface="Helvetica Neue"/>
              </a:rPr>
              <a:t>Инновационный способ бурения </a:t>
            </a:r>
            <a:r>
              <a:rPr lang="ru-RU" sz="4000" b="1" dirty="0" smtClean="0">
                <a:latin typeface="+mj-lt"/>
                <a:ea typeface="Helvetica Neue"/>
                <a:cs typeface="Helvetica Neue"/>
              </a:rPr>
              <a:t>скважин - 3</a:t>
            </a:r>
            <a:endParaRPr sz="4000" b="1" dirty="0">
              <a:solidFill>
                <a:srgbClr val="595959"/>
              </a:solidFill>
              <a:latin typeface="+mj-lt"/>
              <a:ea typeface="Helvetica Neue"/>
              <a:cs typeface="Helvetica Neue"/>
              <a:sym typeface="Helvetica Neue"/>
            </a:endParaRPr>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628" y="1621944"/>
            <a:ext cx="3992711" cy="5236056"/>
          </a:xfrm>
          <a:prstGeom prst="rect">
            <a:avLst/>
          </a:prstGeom>
        </p:spPr>
      </p:pic>
      <p:sp>
        <p:nvSpPr>
          <p:cNvPr id="2" name="TextBox 1"/>
          <p:cNvSpPr txBox="1"/>
          <p:nvPr/>
        </p:nvSpPr>
        <p:spPr>
          <a:xfrm>
            <a:off x="4584700" y="1386807"/>
            <a:ext cx="7251700" cy="2862322"/>
          </a:xfrm>
          <a:prstGeom prst="rect">
            <a:avLst/>
          </a:prstGeom>
          <a:noFill/>
        </p:spPr>
        <p:txBody>
          <a:bodyPr wrap="square" rtlCol="0">
            <a:spAutoFit/>
          </a:bodyPr>
          <a:lstStyle/>
          <a:p>
            <a:r>
              <a:rPr lang="ru-RU" sz="2000" dirty="0"/>
              <a:t>подъемным устройством 24 и резьбу с гайкой 22, предназначенной для фиксации поворотного, бокового отвода 21, имеющего внутри резиновые манжеты уплотнения 20, позволяющие подавать буровой раствор в буровую колонну под давлением. В этой же насадке 23 имеется герметизированный выход для коаксиального кабеля 11, идущего через подъёмное устройство 24 к шкафу управления 19 и через него к источнику высокого напряжения 33</a:t>
            </a:r>
            <a:r>
              <a:rPr lang="ru-RU" sz="2000" dirty="0" smtClean="0"/>
              <a:t>.</a:t>
            </a:r>
            <a:endParaRPr lang="ru-RU" sz="2000" dirty="0"/>
          </a:p>
        </p:txBody>
      </p:sp>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0551" y="4249129"/>
            <a:ext cx="3625850" cy="2318260"/>
          </a:xfrm>
          <a:prstGeom prst="rect">
            <a:avLst/>
          </a:prstGeom>
        </p:spPr>
      </p:pic>
      <p:sp>
        <p:nvSpPr>
          <p:cNvPr id="3" name="TextBox 2"/>
          <p:cNvSpPr txBox="1"/>
          <p:nvPr/>
        </p:nvSpPr>
        <p:spPr>
          <a:xfrm>
            <a:off x="2120901" y="4239972"/>
            <a:ext cx="5943600" cy="2462213"/>
          </a:xfrm>
          <a:prstGeom prst="rect">
            <a:avLst/>
          </a:prstGeom>
          <a:noFill/>
        </p:spPr>
        <p:txBody>
          <a:bodyPr wrap="square" rtlCol="0">
            <a:spAutoFit/>
          </a:bodyPr>
          <a:lstStyle/>
          <a:p>
            <a:r>
              <a:rPr lang="ru-RU" sz="2000" dirty="0"/>
              <a:t>Генератор импульсов тока (ГИТ) предназначен для формирования многократно повторяющихся  импульсов тока и работают в широком диапазоне напряжения (5 – 10 </a:t>
            </a:r>
            <a:r>
              <a:rPr lang="ru-RU" sz="2000" dirty="0" err="1"/>
              <a:t>Кв</a:t>
            </a:r>
            <a:r>
              <a:rPr lang="ru-RU" sz="2000" dirty="0"/>
              <a:t>), емкости конденсатора (0,1 – 10 000 мкФ), запасенной энергии </a:t>
            </a:r>
            <a:r>
              <a:rPr lang="ru-RU" sz="2000" dirty="0" err="1"/>
              <a:t>нак</a:t>
            </a:r>
            <a:r>
              <a:rPr lang="ru-RU" sz="2000" dirty="0"/>
              <a:t> - ля (10 – 10 00000 Дж), частоты импульсов 0,1 – 100 Гц).</a:t>
            </a:r>
          </a:p>
          <a:p>
            <a:endParaRPr lang="ru-RU" dirty="0"/>
          </a:p>
        </p:txBody>
      </p:sp>
      <p:pic>
        <p:nvPicPr>
          <p:cNvPr id="8" name="Рисунок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1628"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754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2032000" y="0"/>
            <a:ext cx="81825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smtClean="0">
                <a:solidFill>
                  <a:schemeClr val="tx1"/>
                </a:solidFill>
                <a:latin typeface="+mj-lt"/>
                <a:ea typeface="Helvetica Neue"/>
                <a:cs typeface="Helvetica Neue"/>
                <a:sym typeface="Helvetica Neue"/>
              </a:rPr>
              <a:t>Скорость бурения зависит от генератора импульсов тока</a:t>
            </a:r>
            <a:endParaRPr sz="3600" b="1" dirty="0">
              <a:solidFill>
                <a:schemeClr val="tx1"/>
              </a:solidFill>
              <a:latin typeface="+mj-lt"/>
              <a:ea typeface="Helvetica Neue"/>
              <a:cs typeface="Helvetica Neue"/>
              <a:sym typeface="Helvetica Neue"/>
            </a:endParaRPr>
          </a:p>
        </p:txBody>
      </p:sp>
      <p:sp>
        <p:nvSpPr>
          <p:cNvPr id="6" name="TextBox 5"/>
          <p:cNvSpPr txBox="1"/>
          <p:nvPr/>
        </p:nvSpPr>
        <p:spPr>
          <a:xfrm>
            <a:off x="3505200" y="1704269"/>
            <a:ext cx="4914900" cy="2246769"/>
          </a:xfrm>
          <a:prstGeom prst="rect">
            <a:avLst/>
          </a:prstGeom>
          <a:noFill/>
        </p:spPr>
        <p:txBody>
          <a:bodyPr wrap="square" rtlCol="0">
            <a:spAutoFit/>
          </a:bodyPr>
          <a:lstStyle/>
          <a:p>
            <a:pPr algn="ctr"/>
            <a:r>
              <a:rPr lang="ru-RU" sz="2000" b="1" u="sng" dirty="0"/>
              <a:t>Электрогидравлический эффект (ЭГЭ) </a:t>
            </a:r>
            <a:endParaRPr lang="ru-RU" sz="2000" dirty="0"/>
          </a:p>
          <a:p>
            <a:r>
              <a:rPr lang="ru-RU" sz="2000" dirty="0" smtClean="0"/>
              <a:t> </a:t>
            </a:r>
            <a:r>
              <a:rPr lang="ru-RU" sz="2000" dirty="0"/>
              <a:t>В момент эл. разряда высокого напряжения в воде, начиная с положительного электрода, в жидкости растет стример. Однако путь прохождения стримера в </a:t>
            </a:r>
            <a:r>
              <a:rPr lang="ru-RU" sz="2000" dirty="0" smtClean="0"/>
              <a:t>жидкости </a:t>
            </a:r>
            <a:endParaRPr lang="ru-RU" sz="2000" dirty="0"/>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1520456"/>
            <a:ext cx="3325688" cy="2878324"/>
          </a:xfrm>
          <a:prstGeom prst="rect">
            <a:avLst/>
          </a:prstGeom>
        </p:spPr>
      </p:pic>
      <p:sp>
        <p:nvSpPr>
          <p:cNvPr id="8" name="TextBox 7"/>
          <p:cNvSpPr txBox="1"/>
          <p:nvPr/>
        </p:nvSpPr>
        <p:spPr>
          <a:xfrm>
            <a:off x="179512" y="4244897"/>
            <a:ext cx="11517188" cy="2246769"/>
          </a:xfrm>
          <a:prstGeom prst="rect">
            <a:avLst/>
          </a:prstGeom>
          <a:noFill/>
        </p:spPr>
        <p:txBody>
          <a:bodyPr wrap="square" rtlCol="0">
            <a:spAutoFit/>
          </a:bodyPr>
          <a:lstStyle/>
          <a:p>
            <a:r>
              <a:rPr lang="ru-RU" sz="2000" dirty="0" smtClean="0"/>
              <a:t>обеспечения </a:t>
            </a:r>
            <a:r>
              <a:rPr lang="ru-RU" sz="2000" dirty="0"/>
              <a:t>линии разлома в бетоне свай разной толщины на всю толщину сваи применяется </a:t>
            </a:r>
            <a:r>
              <a:rPr lang="ru-RU" sz="2000" b="1" u="sng" dirty="0"/>
              <a:t>тепловой взрыв</a:t>
            </a:r>
            <a:r>
              <a:rPr lang="ru-RU" sz="2000" dirty="0"/>
              <a:t>. Для реализации ЭГЭ в виде теплового взрыва </a:t>
            </a:r>
            <a:r>
              <a:rPr lang="ru-RU" sz="2000" dirty="0" err="1"/>
              <a:t>разнополярные</a:t>
            </a:r>
            <a:r>
              <a:rPr lang="ru-RU" sz="2000" dirty="0"/>
              <a:t> электроды замыкаются тонкой проводящей (чаще медной) проволокой. В этом случае искровой разряд между электродами заменяется тепловым взрывом тонкой проводящей проволоки замыкающей электроды, на которую подаётся электроэнергия большой мощности, чем заранее задаётся путь разрядного канала, появившегося после расплавления этой проволоки, и его конфигурация (мощность и сила взрыва</a:t>
            </a:r>
            <a:r>
              <a:rPr lang="ru-RU" sz="2000" dirty="0" smtClean="0"/>
              <a:t>).</a:t>
            </a:r>
            <a:endParaRPr lang="ru-RU" sz="2000" dirty="0"/>
          </a:p>
        </p:txBody>
      </p:sp>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2151" y="1520457"/>
            <a:ext cx="3625850" cy="2318260"/>
          </a:xfrm>
          <a:prstGeom prst="rect">
            <a:avLst/>
          </a:prstGeom>
        </p:spPr>
      </p:pic>
      <p:sp>
        <p:nvSpPr>
          <p:cNvPr id="9" name="TextBox 8"/>
          <p:cNvSpPr txBox="1"/>
          <p:nvPr/>
        </p:nvSpPr>
        <p:spPr>
          <a:xfrm>
            <a:off x="3505200" y="3827413"/>
            <a:ext cx="8547100" cy="400110"/>
          </a:xfrm>
          <a:prstGeom prst="rect">
            <a:avLst/>
          </a:prstGeom>
          <a:noFill/>
        </p:spPr>
        <p:txBody>
          <a:bodyPr wrap="square" rtlCol="0">
            <a:spAutoFit/>
          </a:bodyPr>
          <a:lstStyle/>
          <a:p>
            <a:r>
              <a:rPr lang="ru-RU" sz="2000" dirty="0"/>
              <a:t>н</a:t>
            </a:r>
            <a:r>
              <a:rPr lang="ru-RU" sz="2000" dirty="0" smtClean="0"/>
              <a:t>епредсказуем. Для получения заданного положения разлома и</a:t>
            </a:r>
            <a:endParaRPr lang="ru-RU" sz="2000" dirty="0"/>
          </a:p>
        </p:txBody>
      </p:sp>
      <p:pic>
        <p:nvPicPr>
          <p:cNvPr id="11" name="Рисунок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706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565400" y="0"/>
            <a:ext cx="85381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b="1" dirty="0" smtClean="0">
                <a:latin typeface="+mj-lt"/>
              </a:rPr>
              <a:t>Работа генератора </a:t>
            </a:r>
            <a:r>
              <a:rPr lang="ru-RU" b="1" dirty="0">
                <a:latin typeface="+mj-lt"/>
              </a:rPr>
              <a:t>импульсов тока</a:t>
            </a:r>
            <a:endParaRPr b="1" dirty="0">
              <a:solidFill>
                <a:srgbClr val="595959"/>
              </a:solidFill>
              <a:latin typeface="+mj-lt"/>
              <a:ea typeface="Helvetica Neue"/>
              <a:cs typeface="Helvetica Neue"/>
              <a:sym typeface="Helvetica Neue"/>
            </a:endParaRPr>
          </a:p>
        </p:txBody>
      </p:sp>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228" y="1602785"/>
            <a:ext cx="3473772" cy="1777339"/>
          </a:xfrm>
          <a:prstGeom prst="rect">
            <a:avLst/>
          </a:prstGeom>
        </p:spPr>
      </p:pic>
      <p:sp>
        <p:nvSpPr>
          <p:cNvPr id="3" name="TextBox 2"/>
          <p:cNvSpPr txBox="1"/>
          <p:nvPr/>
        </p:nvSpPr>
        <p:spPr>
          <a:xfrm>
            <a:off x="3708400" y="1256019"/>
            <a:ext cx="4330700" cy="2246769"/>
          </a:xfrm>
          <a:prstGeom prst="rect">
            <a:avLst/>
          </a:prstGeom>
          <a:noFill/>
        </p:spPr>
        <p:txBody>
          <a:bodyPr wrap="square" rtlCol="0">
            <a:spAutoFit/>
          </a:bodyPr>
          <a:lstStyle/>
          <a:p>
            <a:pPr algn="ctr"/>
            <a:r>
              <a:rPr lang="ru-RU" sz="2000" b="1" u="sng" dirty="0"/>
              <a:t>Этапы развития электрического заряда в ионопроводящей </a:t>
            </a:r>
            <a:r>
              <a:rPr lang="ru-RU" sz="2000" b="1" u="sng" dirty="0" smtClean="0"/>
              <a:t>жидкости (</a:t>
            </a:r>
            <a:r>
              <a:rPr lang="ru-RU" sz="2000" b="1" u="sng" dirty="0" err="1" smtClean="0"/>
              <a:t>водоповодная</a:t>
            </a:r>
            <a:r>
              <a:rPr lang="ru-RU" sz="2000" b="1" u="sng" dirty="0" smtClean="0"/>
              <a:t> вода) </a:t>
            </a:r>
            <a:r>
              <a:rPr lang="ru-RU" sz="2000" b="1" u="sng" dirty="0"/>
              <a:t>– стримера</a:t>
            </a:r>
            <a:r>
              <a:rPr lang="ru-RU" sz="2000" dirty="0" smtClean="0"/>
              <a:t>.</a:t>
            </a:r>
          </a:p>
          <a:p>
            <a:pPr algn="ctr"/>
            <a:endParaRPr lang="ru-RU" sz="2000" dirty="0"/>
          </a:p>
          <a:p>
            <a:r>
              <a:rPr lang="ru-RU" sz="2000" i="1" dirty="0" smtClean="0"/>
              <a:t>б</a:t>
            </a:r>
            <a:r>
              <a:rPr lang="ru-RU" sz="2000" dirty="0"/>
              <a:t>) «молодого» - начало развития; </a:t>
            </a:r>
            <a:r>
              <a:rPr lang="ru-RU" sz="2000" i="1" dirty="0"/>
              <a:t>в</a:t>
            </a:r>
            <a:r>
              <a:rPr lang="ru-RU" sz="2000" dirty="0"/>
              <a:t>) в конце импульса</a:t>
            </a:r>
            <a:r>
              <a:rPr lang="ru-RU" dirty="0" smtClean="0"/>
              <a:t>;</a:t>
            </a:r>
            <a:endParaRPr lang="ru-RU" dirty="0"/>
          </a:p>
        </p:txBody>
      </p:sp>
      <p:sp>
        <p:nvSpPr>
          <p:cNvPr id="5" name="TextBox 4"/>
          <p:cNvSpPr txBox="1"/>
          <p:nvPr/>
        </p:nvSpPr>
        <p:spPr>
          <a:xfrm>
            <a:off x="361628" y="3380125"/>
            <a:ext cx="11322372" cy="3477875"/>
          </a:xfrm>
          <a:prstGeom prst="rect">
            <a:avLst/>
          </a:prstGeom>
          <a:noFill/>
        </p:spPr>
        <p:txBody>
          <a:bodyPr wrap="square" rtlCol="0">
            <a:spAutoFit/>
          </a:bodyPr>
          <a:lstStyle/>
          <a:p>
            <a:pPr marL="342900" indent="-342900">
              <a:buAutoNum type="arabicPeriod"/>
            </a:pPr>
            <a:r>
              <a:rPr lang="ru-RU" sz="2000" dirty="0"/>
              <a:t>Боковые «усы» развивающегося стримера ;</a:t>
            </a:r>
          </a:p>
          <a:p>
            <a:pPr marL="342900" indent="-342900">
              <a:buAutoNum type="arabicPeriod"/>
            </a:pPr>
            <a:r>
              <a:rPr lang="ru-RU" sz="2000" dirty="0"/>
              <a:t>Газовая оболочка испарившейся жидкости вокруг канала </a:t>
            </a:r>
            <a:r>
              <a:rPr lang="ru-RU" sz="2000" dirty="0" smtClean="0"/>
              <a:t>стримера;</a:t>
            </a:r>
            <a:endParaRPr lang="ru-RU" sz="2000" dirty="0"/>
          </a:p>
          <a:p>
            <a:pPr marL="342900" indent="-342900">
              <a:buAutoNum type="arabicPeriod"/>
            </a:pPr>
            <a:r>
              <a:rPr lang="ru-RU" sz="2000" dirty="0"/>
              <a:t>Главный канал стримера к которому присоединяются «усы» в процессе роста;</a:t>
            </a:r>
          </a:p>
          <a:p>
            <a:pPr marL="342900" indent="-342900">
              <a:buAutoNum type="arabicPeriod"/>
            </a:pPr>
            <a:r>
              <a:rPr lang="ru-RU" sz="2000" dirty="0"/>
              <a:t>Канал «уса» стримера, который продолжает нарастать;</a:t>
            </a:r>
          </a:p>
          <a:p>
            <a:pPr marL="342900" indent="-342900">
              <a:buAutoNum type="arabicPeriod"/>
            </a:pPr>
            <a:r>
              <a:rPr lang="ru-RU" sz="2000" dirty="0"/>
              <a:t>Газовая оболочка «уса» стримера, которая нарастает с увеличением «уса»;</a:t>
            </a:r>
          </a:p>
          <a:p>
            <a:pPr marL="342900" indent="-342900">
              <a:buAutoNum type="arabicPeriod"/>
            </a:pPr>
            <a:r>
              <a:rPr lang="ru-RU" sz="2000" dirty="0"/>
              <a:t>Электрод</a:t>
            </a:r>
            <a:r>
              <a:rPr lang="ru-RU" sz="2000" dirty="0" smtClean="0"/>
              <a:t>.</a:t>
            </a:r>
          </a:p>
          <a:p>
            <a:pPr algn="ctr"/>
            <a:r>
              <a:rPr lang="ru-RU" sz="2000" b="1" dirty="0" smtClean="0"/>
              <a:t>В </a:t>
            </a:r>
            <a:r>
              <a:rPr lang="ru-RU" sz="2000" b="1" dirty="0"/>
              <a:t>момент замыкания электродов </a:t>
            </a:r>
            <a:r>
              <a:rPr lang="ru-RU" sz="2000" b="1" dirty="0" smtClean="0"/>
              <a:t>температура </a:t>
            </a:r>
            <a:r>
              <a:rPr lang="ru-RU" sz="2000" b="1" dirty="0"/>
              <a:t>в канале стримера достигает 40 000 градусов по Цельсию</a:t>
            </a:r>
            <a:r>
              <a:rPr lang="ru-RU" sz="2000" b="1" dirty="0" smtClean="0"/>
              <a:t>.</a:t>
            </a:r>
            <a:endParaRPr lang="ru-RU" sz="2000" b="1" dirty="0"/>
          </a:p>
          <a:p>
            <a:r>
              <a:rPr lang="ru-RU" sz="2000" dirty="0"/>
              <a:t>Длительность импульса разряда от 0,00001 до </a:t>
            </a:r>
            <a:r>
              <a:rPr lang="ru-RU" sz="2000" dirty="0" smtClean="0"/>
              <a:t>100 </a:t>
            </a:r>
            <a:r>
              <a:rPr lang="ru-RU" sz="2000" dirty="0" err="1" smtClean="0"/>
              <a:t>мкс</a:t>
            </a:r>
            <a:r>
              <a:rPr lang="ru-RU" sz="2000" dirty="0"/>
              <a:t>. Каждый разряд оставляет вдоль канала стримера паровую полость которая превращается в </a:t>
            </a:r>
            <a:r>
              <a:rPr lang="ru-RU" sz="2000" dirty="0" err="1"/>
              <a:t>кавитационную</a:t>
            </a:r>
            <a:r>
              <a:rPr lang="ru-RU" sz="2000" dirty="0"/>
              <a:t> после снятия напряжения и </a:t>
            </a:r>
            <a:r>
              <a:rPr lang="ru-RU" sz="2000" dirty="0" err="1"/>
              <a:t>схлопывается</a:t>
            </a:r>
            <a:r>
              <a:rPr lang="ru-RU" sz="2000" dirty="0"/>
              <a:t> с Р</a:t>
            </a:r>
            <a:r>
              <a:rPr lang="en-US" sz="2000" dirty="0"/>
              <a:t>max</a:t>
            </a:r>
            <a:r>
              <a:rPr lang="ru-RU" sz="2000" dirty="0"/>
              <a:t> = 2000 </a:t>
            </a:r>
            <a:r>
              <a:rPr lang="ru-RU" sz="2000" dirty="0" smtClean="0"/>
              <a:t>Мпа.</a:t>
            </a:r>
            <a:endParaRPr lang="ru-RU" sz="2000" dirty="0"/>
          </a:p>
        </p:txBody>
      </p:sp>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0286" y="1634340"/>
            <a:ext cx="1152128" cy="627220"/>
          </a:xfrm>
          <a:prstGeom prst="rect">
            <a:avLst/>
          </a:prstGeom>
        </p:spPr>
      </p:pic>
      <p:sp>
        <p:nvSpPr>
          <p:cNvPr id="2" name="TextBox 1"/>
          <p:cNvSpPr txBox="1"/>
          <p:nvPr/>
        </p:nvSpPr>
        <p:spPr>
          <a:xfrm>
            <a:off x="8458200" y="1202675"/>
            <a:ext cx="3416300" cy="400110"/>
          </a:xfrm>
          <a:prstGeom prst="rect">
            <a:avLst/>
          </a:prstGeom>
          <a:noFill/>
        </p:spPr>
        <p:txBody>
          <a:bodyPr wrap="square" rtlCol="0">
            <a:spAutoFit/>
          </a:bodyPr>
          <a:lstStyle/>
          <a:p>
            <a:pPr algn="ctr"/>
            <a:r>
              <a:rPr lang="ru-RU" sz="2000" dirty="0" smtClean="0">
                <a:solidFill>
                  <a:schemeClr val="tx1"/>
                </a:solidFill>
              </a:rPr>
              <a:t>При этом:</a:t>
            </a:r>
            <a:endParaRPr lang="ru-RU" sz="2000" dirty="0">
              <a:solidFill>
                <a:schemeClr val="tx1"/>
              </a:solidFill>
            </a:endParaRPr>
          </a:p>
        </p:txBody>
      </p:sp>
      <p:sp>
        <p:nvSpPr>
          <p:cNvPr id="9" name="TextBox 8"/>
          <p:cNvSpPr txBox="1"/>
          <p:nvPr/>
        </p:nvSpPr>
        <p:spPr>
          <a:xfrm>
            <a:off x="7886700" y="2261560"/>
            <a:ext cx="4305300" cy="1015663"/>
          </a:xfrm>
          <a:prstGeom prst="rect">
            <a:avLst/>
          </a:prstGeom>
          <a:noFill/>
        </p:spPr>
        <p:txBody>
          <a:bodyPr wrap="square" rtlCol="0">
            <a:spAutoFit/>
          </a:bodyPr>
          <a:lstStyle/>
          <a:p>
            <a:r>
              <a:rPr lang="ru-RU" sz="2000" dirty="0" smtClean="0"/>
              <a:t> </a:t>
            </a:r>
            <a:r>
              <a:rPr lang="ru-RU" sz="2000" dirty="0">
                <a:solidFill>
                  <a:schemeClr val="tx1"/>
                </a:solidFill>
              </a:rPr>
              <a:t>С – емкость конденсатора</a:t>
            </a:r>
            <a:r>
              <a:rPr lang="ru-RU" sz="2000" dirty="0" smtClean="0">
                <a:solidFill>
                  <a:schemeClr val="tx1"/>
                </a:solidFill>
              </a:rPr>
              <a:t>, </a:t>
            </a:r>
            <a:r>
              <a:rPr lang="ru-RU" sz="2000" dirty="0">
                <a:solidFill>
                  <a:schemeClr val="tx1"/>
                </a:solidFill>
              </a:rPr>
              <a:t>мкФ;</a:t>
            </a:r>
          </a:p>
          <a:p>
            <a:r>
              <a:rPr lang="ru-RU" sz="2000" dirty="0">
                <a:solidFill>
                  <a:schemeClr val="tx1"/>
                </a:solidFill>
              </a:rPr>
              <a:t> </a:t>
            </a:r>
            <a:r>
              <a:rPr lang="ru-RU" sz="2000" dirty="0" smtClean="0">
                <a:solidFill>
                  <a:schemeClr val="tx1"/>
                </a:solidFill>
              </a:rPr>
              <a:t> </a:t>
            </a:r>
            <a:r>
              <a:rPr lang="en-US" sz="2000" dirty="0" smtClean="0">
                <a:solidFill>
                  <a:schemeClr val="tx1"/>
                </a:solidFill>
              </a:rPr>
              <a:t>R</a:t>
            </a:r>
            <a:r>
              <a:rPr lang="ru-RU" sz="2000" dirty="0" smtClean="0">
                <a:solidFill>
                  <a:schemeClr val="tx1"/>
                </a:solidFill>
              </a:rPr>
              <a:t> </a:t>
            </a:r>
            <a:r>
              <a:rPr lang="ru-RU" sz="2000" dirty="0">
                <a:solidFill>
                  <a:schemeClr val="tx1"/>
                </a:solidFill>
              </a:rPr>
              <a:t>- активное сопротивление, Ом;</a:t>
            </a:r>
          </a:p>
          <a:p>
            <a:r>
              <a:rPr lang="ru-RU" sz="2000" dirty="0">
                <a:solidFill>
                  <a:schemeClr val="tx1"/>
                </a:solidFill>
              </a:rPr>
              <a:t>         </a:t>
            </a:r>
            <a:r>
              <a:rPr lang="en-US" sz="2000" dirty="0">
                <a:solidFill>
                  <a:schemeClr val="tx1"/>
                </a:solidFill>
              </a:rPr>
              <a:t>L</a:t>
            </a:r>
            <a:r>
              <a:rPr lang="ru-RU" sz="2000" dirty="0">
                <a:solidFill>
                  <a:schemeClr val="tx1"/>
                </a:solidFill>
              </a:rPr>
              <a:t>  - индуктивность контура</a:t>
            </a:r>
            <a:r>
              <a:rPr lang="ru-RU" sz="2000" dirty="0" smtClean="0">
                <a:solidFill>
                  <a:schemeClr val="tx1"/>
                </a:solidFill>
              </a:rPr>
              <a:t>.</a:t>
            </a:r>
            <a:endParaRPr lang="ru-RU" sz="2000" dirty="0">
              <a:solidFill>
                <a:schemeClr val="tx1"/>
              </a:solidFill>
            </a:endParaRPr>
          </a:p>
        </p:txBody>
      </p:sp>
      <p:pic>
        <p:nvPicPr>
          <p:cNvPr id="10" name="Рисунок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1616660" y="0"/>
            <a:ext cx="9338244" cy="1325563"/>
          </a:xfrm>
          <a:prstGeom prst="rect">
            <a:avLst/>
          </a:prstGeom>
          <a:noFill/>
          <a:ln>
            <a:noFill/>
          </a:ln>
        </p:spPr>
        <p:txBody>
          <a:bodyPr spcFirstLastPara="1" wrap="square" lIns="91425" tIns="45700" rIns="91425" bIns="45700" anchor="ctr" anchorCtr="0">
            <a:noAutofit/>
          </a:bodyPr>
          <a:lstStyle/>
          <a:p>
            <a:pPr algn="ctr">
              <a:buClr>
                <a:srgbClr val="595959"/>
              </a:buClr>
              <a:buSzPts val="3600"/>
            </a:pPr>
            <a:r>
              <a:rPr lang="ru-RU" b="1" dirty="0" smtClean="0">
                <a:solidFill>
                  <a:schemeClr val="tx1"/>
                </a:solidFill>
                <a:latin typeface="+mj-lt"/>
                <a:ea typeface="Helvetica Neue"/>
                <a:cs typeface="Helvetica Neue"/>
                <a:sym typeface="Helvetica Neue"/>
              </a:rPr>
              <a:t>Работа излучателя электрических импульсов</a:t>
            </a:r>
            <a:endParaRPr b="1" dirty="0">
              <a:solidFill>
                <a:schemeClr val="tx1"/>
              </a:solidFill>
              <a:latin typeface="+mj-lt"/>
              <a:ea typeface="Helvetica Neue"/>
              <a:cs typeface="Helvetica Neue"/>
              <a:sym typeface="Helvetica Neue"/>
            </a:endParaRPr>
          </a:p>
        </p:txBody>
      </p:sp>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2809" y="1602922"/>
            <a:ext cx="3240360" cy="1486181"/>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8" y="3009079"/>
            <a:ext cx="2016943" cy="1935004"/>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527" y="4918132"/>
            <a:ext cx="2016943" cy="1813033"/>
          </a:xfrm>
          <a:prstGeom prst="rect">
            <a:avLst/>
          </a:prstGeom>
        </p:spPr>
      </p:pic>
      <p:pic>
        <p:nvPicPr>
          <p:cNvPr id="12" name="Рисунок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32900" y="5003705"/>
            <a:ext cx="2689121" cy="1727460"/>
          </a:xfrm>
          <a:prstGeom prst="rect">
            <a:avLst/>
          </a:prstGeom>
        </p:spPr>
      </p:pic>
      <p:sp>
        <p:nvSpPr>
          <p:cNvPr id="3" name="TextBox 2"/>
          <p:cNvSpPr txBox="1"/>
          <p:nvPr/>
        </p:nvSpPr>
        <p:spPr>
          <a:xfrm>
            <a:off x="3733800" y="1371600"/>
            <a:ext cx="8188221" cy="1015663"/>
          </a:xfrm>
          <a:prstGeom prst="rect">
            <a:avLst/>
          </a:prstGeom>
          <a:noFill/>
        </p:spPr>
        <p:txBody>
          <a:bodyPr wrap="square" rtlCol="0">
            <a:spAutoFit/>
          </a:bodyPr>
          <a:lstStyle/>
          <a:p>
            <a:r>
              <a:rPr lang="ru-RU" sz="2000" dirty="0"/>
              <a:t>а) момент возникновения </a:t>
            </a:r>
            <a:r>
              <a:rPr lang="ru-RU" sz="2000" dirty="0" err="1"/>
              <a:t>кавитирующего</a:t>
            </a:r>
            <a:r>
              <a:rPr lang="ru-RU" sz="2000" dirty="0"/>
              <a:t> кольца;</a:t>
            </a:r>
          </a:p>
          <a:p>
            <a:r>
              <a:rPr lang="ru-RU" sz="2000" dirty="0"/>
              <a:t>б) искажение паровой полости под влиянием </a:t>
            </a:r>
            <a:r>
              <a:rPr lang="ru-RU" sz="2000" dirty="0" err="1"/>
              <a:t>кавитирующего</a:t>
            </a:r>
            <a:r>
              <a:rPr lang="ru-RU" sz="2000" dirty="0"/>
              <a:t> кольца</a:t>
            </a:r>
            <a:r>
              <a:rPr lang="ru-RU" sz="2000" dirty="0" smtClean="0"/>
              <a:t>.</a:t>
            </a:r>
            <a:endParaRPr lang="ru-RU" sz="2000" dirty="0"/>
          </a:p>
        </p:txBody>
      </p:sp>
      <p:sp>
        <p:nvSpPr>
          <p:cNvPr id="5" name="TextBox 4"/>
          <p:cNvSpPr txBox="1"/>
          <p:nvPr/>
        </p:nvSpPr>
        <p:spPr>
          <a:xfrm>
            <a:off x="3822700" y="2346012"/>
            <a:ext cx="3594100" cy="1015663"/>
          </a:xfrm>
          <a:prstGeom prst="rect">
            <a:avLst/>
          </a:prstGeom>
          <a:noFill/>
        </p:spPr>
        <p:txBody>
          <a:bodyPr wrap="square" rtlCol="0">
            <a:spAutoFit/>
          </a:bodyPr>
          <a:lstStyle/>
          <a:p>
            <a:pPr marL="342900" indent="-342900">
              <a:buAutoNum type="arabicPeriod"/>
            </a:pPr>
            <a:r>
              <a:rPr lang="ru-RU" sz="2000" dirty="0"/>
              <a:t> Электроды;</a:t>
            </a:r>
          </a:p>
          <a:p>
            <a:pPr marL="342900" indent="-342900">
              <a:buAutoNum type="arabicPeriod"/>
            </a:pPr>
            <a:r>
              <a:rPr lang="ru-RU" sz="2000" dirty="0" err="1"/>
              <a:t>Кавитационная</a:t>
            </a:r>
            <a:r>
              <a:rPr lang="ru-RU" sz="2000" dirty="0"/>
              <a:t> полость;</a:t>
            </a:r>
          </a:p>
          <a:p>
            <a:pPr marL="342900" indent="-342900">
              <a:buAutoNum type="arabicPeriod"/>
            </a:pPr>
            <a:r>
              <a:rPr lang="ru-RU" sz="2000" dirty="0" err="1"/>
              <a:t>Кавитирующее</a:t>
            </a:r>
            <a:r>
              <a:rPr lang="ru-RU" sz="2000" dirty="0"/>
              <a:t> </a:t>
            </a:r>
            <a:r>
              <a:rPr lang="ru-RU" sz="2000" dirty="0" smtClean="0"/>
              <a:t>кольцо.</a:t>
            </a:r>
            <a:endParaRPr lang="ru-RU" sz="2000" dirty="0"/>
          </a:p>
        </p:txBody>
      </p:sp>
      <p:sp>
        <p:nvSpPr>
          <p:cNvPr id="6" name="TextBox 5"/>
          <p:cNvSpPr txBox="1"/>
          <p:nvPr/>
        </p:nvSpPr>
        <p:spPr>
          <a:xfrm>
            <a:off x="7581900" y="2346012"/>
            <a:ext cx="3302000" cy="707886"/>
          </a:xfrm>
          <a:prstGeom prst="rect">
            <a:avLst/>
          </a:prstGeom>
          <a:noFill/>
        </p:spPr>
        <p:txBody>
          <a:bodyPr wrap="square" rtlCol="0">
            <a:spAutoFit/>
          </a:bodyPr>
          <a:lstStyle/>
          <a:p>
            <a:r>
              <a:rPr lang="ru-RU" sz="2000" dirty="0"/>
              <a:t>4. Пузырьки кавитации;</a:t>
            </a:r>
          </a:p>
          <a:p>
            <a:r>
              <a:rPr lang="ru-RU" sz="2000" dirty="0"/>
              <a:t>5. Растянутые пузырьки</a:t>
            </a:r>
            <a:r>
              <a:rPr lang="ru-RU" sz="2000" dirty="0" smtClean="0"/>
              <a:t>.</a:t>
            </a:r>
            <a:endParaRPr lang="ru-RU" sz="2000" dirty="0"/>
          </a:p>
        </p:txBody>
      </p:sp>
      <p:sp>
        <p:nvSpPr>
          <p:cNvPr id="13" name="TextBox 12"/>
          <p:cNvSpPr txBox="1"/>
          <p:nvPr/>
        </p:nvSpPr>
        <p:spPr>
          <a:xfrm>
            <a:off x="2489200" y="3361675"/>
            <a:ext cx="5473700" cy="2246769"/>
          </a:xfrm>
          <a:prstGeom prst="rect">
            <a:avLst/>
          </a:prstGeom>
          <a:noFill/>
        </p:spPr>
        <p:txBody>
          <a:bodyPr wrap="square" rtlCol="0">
            <a:spAutoFit/>
          </a:bodyPr>
          <a:lstStyle/>
          <a:p>
            <a:r>
              <a:rPr lang="ru-RU" sz="2000" dirty="0"/>
              <a:t>1.Электроды поперек преграды;</a:t>
            </a:r>
          </a:p>
          <a:p>
            <a:r>
              <a:rPr lang="ru-RU" sz="2000" dirty="0"/>
              <a:t>2. </a:t>
            </a:r>
            <a:r>
              <a:rPr lang="ru-RU" sz="2000" dirty="0" err="1"/>
              <a:t>Кавитационная</a:t>
            </a:r>
            <a:r>
              <a:rPr lang="ru-RU" sz="2000" dirty="0"/>
              <a:t> полость;</a:t>
            </a:r>
          </a:p>
          <a:p>
            <a:r>
              <a:rPr lang="ru-RU" sz="2000" dirty="0"/>
              <a:t>3. Граница </a:t>
            </a:r>
            <a:r>
              <a:rPr lang="ru-RU" sz="2000" dirty="0" err="1"/>
              <a:t>кавитационой</a:t>
            </a:r>
            <a:r>
              <a:rPr lang="ru-RU" sz="2000" dirty="0"/>
              <a:t> полости;</a:t>
            </a:r>
          </a:p>
          <a:p>
            <a:r>
              <a:rPr lang="ru-RU" sz="2000" dirty="0"/>
              <a:t>4. Ударная волна, отраженная от преграды;</a:t>
            </a:r>
          </a:p>
          <a:p>
            <a:r>
              <a:rPr lang="ru-RU" sz="2000" dirty="0"/>
              <a:t>5. Преграда;</a:t>
            </a:r>
          </a:p>
          <a:p>
            <a:r>
              <a:rPr lang="ru-RU" sz="2000" dirty="0"/>
              <a:t>6. Точка встречи (гидроудар)</a:t>
            </a:r>
          </a:p>
          <a:p>
            <a:r>
              <a:rPr lang="ru-RU" sz="2000" dirty="0"/>
              <a:t>7. Выброс жидкости</a:t>
            </a:r>
            <a:r>
              <a:rPr lang="ru-RU" sz="2000" dirty="0" smtClean="0"/>
              <a:t>.</a:t>
            </a:r>
            <a:endParaRPr lang="ru-RU" sz="2000" dirty="0"/>
          </a:p>
        </p:txBody>
      </p:sp>
      <p:sp>
        <p:nvSpPr>
          <p:cNvPr id="14" name="TextBox 13"/>
          <p:cNvSpPr txBox="1"/>
          <p:nvPr/>
        </p:nvSpPr>
        <p:spPr>
          <a:xfrm>
            <a:off x="2616200" y="5608444"/>
            <a:ext cx="6134100" cy="1015663"/>
          </a:xfrm>
          <a:prstGeom prst="rect">
            <a:avLst/>
          </a:prstGeom>
          <a:noFill/>
        </p:spPr>
        <p:txBody>
          <a:bodyPr wrap="square" rtlCol="0">
            <a:spAutoFit/>
          </a:bodyPr>
          <a:lstStyle/>
          <a:p>
            <a:r>
              <a:rPr lang="ru-RU" sz="2000" dirty="0"/>
              <a:t>Кавитация в жидкости при положении электродов параллельно преграде. Эффект тот же, но пятно контакта больше.</a:t>
            </a:r>
          </a:p>
        </p:txBody>
      </p:sp>
      <p:sp>
        <p:nvSpPr>
          <p:cNvPr id="15" name="TextBox 14"/>
          <p:cNvSpPr txBox="1"/>
          <p:nvPr/>
        </p:nvSpPr>
        <p:spPr>
          <a:xfrm>
            <a:off x="7962899" y="3361675"/>
            <a:ext cx="3959121" cy="1631216"/>
          </a:xfrm>
          <a:prstGeom prst="rect">
            <a:avLst/>
          </a:prstGeom>
          <a:noFill/>
        </p:spPr>
        <p:txBody>
          <a:bodyPr wrap="square" rtlCol="0">
            <a:spAutoFit/>
          </a:bodyPr>
          <a:lstStyle/>
          <a:p>
            <a:r>
              <a:rPr lang="ru-RU" sz="2000" dirty="0"/>
              <a:t>Р1 – давление в паровой полости;</a:t>
            </a:r>
          </a:p>
          <a:p>
            <a:r>
              <a:rPr lang="ru-RU" sz="2000" dirty="0"/>
              <a:t>Р2 – давление в отраженной волне;</a:t>
            </a:r>
          </a:p>
          <a:p>
            <a:r>
              <a:rPr lang="ru-RU" sz="2000" dirty="0"/>
              <a:t>Р3 – равно Р1 + Р2 </a:t>
            </a:r>
            <a:r>
              <a:rPr lang="ru-RU" sz="2000" dirty="0" smtClean="0"/>
              <a:t>.</a:t>
            </a:r>
            <a:endParaRPr lang="ru-RU" sz="2000" dirty="0"/>
          </a:p>
        </p:txBody>
      </p:sp>
      <p:pic>
        <p:nvPicPr>
          <p:cNvPr id="16" name="Рисунок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440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565400" y="0"/>
            <a:ext cx="85381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b="1" dirty="0" smtClean="0">
                <a:latin typeface="+mj-lt"/>
              </a:rPr>
              <a:t>Ориентировочная скорость бурения</a:t>
            </a:r>
            <a:endParaRPr b="1" dirty="0">
              <a:solidFill>
                <a:srgbClr val="595959"/>
              </a:solidFill>
              <a:latin typeface="+mj-lt"/>
              <a:ea typeface="Helvetica Neue"/>
              <a:cs typeface="Helvetica Neue"/>
              <a:sym typeface="Helvetica Neue"/>
            </a:endParaRPr>
          </a:p>
        </p:txBody>
      </p:sp>
      <p:pic>
        <p:nvPicPr>
          <p:cNvPr id="10"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226300" y="1185862"/>
            <a:ext cx="4965700" cy="5632311"/>
          </a:xfrm>
          <a:prstGeom prst="rect">
            <a:avLst/>
          </a:prstGeom>
          <a:noFill/>
        </p:spPr>
        <p:txBody>
          <a:bodyPr wrap="square" rtlCol="0">
            <a:spAutoFit/>
          </a:bodyPr>
          <a:lstStyle/>
          <a:p>
            <a:r>
              <a:rPr lang="ru-RU" sz="2000" dirty="0"/>
              <a:t>Электрогидравлический эффект, используемый в бурении скважин в горных породах является принципиально новым способом разрушения горных пород. </a:t>
            </a:r>
            <a:r>
              <a:rPr lang="ru-RU" sz="2000" dirty="0" smtClean="0"/>
              <a:t>Открыт </a:t>
            </a:r>
            <a:r>
              <a:rPr lang="ru-RU" sz="2000" dirty="0"/>
              <a:t>в 1950 году Л. А. </a:t>
            </a:r>
            <a:r>
              <a:rPr lang="ru-RU" sz="2000" dirty="0" err="1"/>
              <a:t>Юткиным</a:t>
            </a:r>
            <a:r>
              <a:rPr lang="ru-RU" sz="2000" dirty="0"/>
              <a:t> и </a:t>
            </a:r>
            <a:r>
              <a:rPr lang="ru-RU" sz="2000" dirty="0" smtClean="0"/>
              <a:t>лег </a:t>
            </a:r>
            <a:r>
              <a:rPr lang="ru-RU" sz="2000" dirty="0"/>
              <a:t>в основу изобретенного им способа получения высоких и сверхвысоких давления (</a:t>
            </a:r>
            <a:r>
              <a:rPr lang="ru-RU" sz="2000" dirty="0" err="1"/>
              <a:t>а.с</a:t>
            </a:r>
            <a:r>
              <a:rPr lang="ru-RU" sz="2000" dirty="0"/>
              <a:t>. 105011, СССР</a:t>
            </a:r>
            <a:r>
              <a:rPr lang="ru-RU" sz="2000" dirty="0" smtClean="0"/>
              <a:t>). </a:t>
            </a:r>
            <a:r>
              <a:rPr lang="ru-RU" sz="2000" dirty="0"/>
              <a:t>К настоящему времени при лабораторных испытаниях в </a:t>
            </a:r>
            <a:r>
              <a:rPr lang="ru-RU" sz="2000" dirty="0" smtClean="0"/>
              <a:t>Томском </a:t>
            </a:r>
            <a:r>
              <a:rPr lang="ru-RU" sz="2000" dirty="0"/>
              <a:t>университете достигнуты следующие характеристики бурения при запасаемой энергии, </a:t>
            </a:r>
            <a:r>
              <a:rPr lang="ru-RU" sz="2000" dirty="0" smtClean="0"/>
              <a:t>в 0,1 </a:t>
            </a:r>
            <a:r>
              <a:rPr lang="ru-RU" sz="2000" dirty="0"/>
              <a:t>- 20 (кДж</a:t>
            </a:r>
            <a:r>
              <a:rPr lang="ru-RU" sz="2000" dirty="0" smtClean="0"/>
              <a:t>). Электрогидравлический </a:t>
            </a:r>
            <a:r>
              <a:rPr lang="ru-RU" sz="2000" dirty="0"/>
              <a:t>способ позволяет бурить </a:t>
            </a:r>
            <a:r>
              <a:rPr lang="ru-RU" sz="2000" dirty="0" smtClean="0"/>
              <a:t>скважины любой </a:t>
            </a:r>
            <a:r>
              <a:rPr lang="ru-RU" sz="2000" dirty="0"/>
              <a:t>формы - квадратного либо </a:t>
            </a:r>
            <a:r>
              <a:rPr lang="ru-RU" sz="2000" dirty="0" err="1"/>
              <a:t>эллипсообразного</a:t>
            </a:r>
            <a:r>
              <a:rPr lang="ru-RU" sz="2000" dirty="0"/>
              <a:t> </a:t>
            </a:r>
            <a:r>
              <a:rPr lang="ru-RU" sz="2000" dirty="0" smtClean="0"/>
              <a:t>сечения </a:t>
            </a:r>
            <a:r>
              <a:rPr lang="ru-RU" sz="2000" dirty="0"/>
              <a:t>и с отбором керна. </a:t>
            </a:r>
          </a:p>
        </p:txBody>
      </p:sp>
      <p:sp>
        <p:nvSpPr>
          <p:cNvPr id="8" name="TextBox 7"/>
          <p:cNvSpPr txBox="1"/>
          <p:nvPr/>
        </p:nvSpPr>
        <p:spPr>
          <a:xfrm>
            <a:off x="685800" y="1433632"/>
            <a:ext cx="5245100" cy="707886"/>
          </a:xfrm>
          <a:prstGeom prst="rect">
            <a:avLst/>
          </a:prstGeom>
          <a:noFill/>
        </p:spPr>
        <p:txBody>
          <a:bodyPr wrap="square" rtlCol="0">
            <a:spAutoFit/>
          </a:bodyPr>
          <a:lstStyle/>
          <a:p>
            <a:pPr algn="ctr"/>
            <a:r>
              <a:rPr lang="ru-RU" sz="2000" b="1" dirty="0"/>
              <a:t>Достигнутые характеристики электроимпульсного </a:t>
            </a:r>
            <a:r>
              <a:rPr lang="ru-RU" sz="2000" b="1" dirty="0" smtClean="0"/>
              <a:t>бурения</a:t>
            </a:r>
            <a:endParaRPr lang="ru-RU" sz="2000" dirty="0"/>
          </a:p>
        </p:txBody>
      </p:sp>
      <p:graphicFrame>
        <p:nvGraphicFramePr>
          <p:cNvPr id="12" name="Таблица 11"/>
          <p:cNvGraphicFramePr>
            <a:graphicFrameLocks noGrp="1"/>
          </p:cNvGraphicFramePr>
          <p:nvPr>
            <p:extLst>
              <p:ext uri="{D42A27DB-BD31-4B8C-83A1-F6EECF244321}">
                <p14:modId xmlns:p14="http://schemas.microsoft.com/office/powerpoint/2010/main" val="3593465485"/>
              </p:ext>
            </p:extLst>
          </p:nvPr>
        </p:nvGraphicFramePr>
        <p:xfrm>
          <a:off x="361951" y="2141518"/>
          <a:ext cx="6623050" cy="4206240"/>
        </p:xfrm>
        <a:graphic>
          <a:graphicData uri="http://schemas.openxmlformats.org/drawingml/2006/table">
            <a:tbl>
              <a:tblPr firstRow="1" firstCol="1" bandRow="1">
                <a:tableStyleId>{5C22544A-7EE6-4342-B048-85BDC9FD1C3A}</a:tableStyleId>
              </a:tblPr>
              <a:tblGrid>
                <a:gridCol w="1504949"/>
                <a:gridCol w="2393770"/>
                <a:gridCol w="2724331"/>
              </a:tblGrid>
              <a:tr h="1331085">
                <a:tc>
                  <a:txBody>
                    <a:bodyPr/>
                    <a:lstStyle/>
                    <a:p>
                      <a:pPr algn="ctr">
                        <a:lnSpc>
                          <a:spcPct val="115000"/>
                        </a:lnSpc>
                        <a:spcAft>
                          <a:spcPts val="0"/>
                        </a:spcAft>
                      </a:pPr>
                      <a:r>
                        <a:rPr lang="ru-RU" sz="2000" dirty="0" smtClean="0">
                          <a:effectLst/>
                        </a:rPr>
                        <a:t>Диаметр </a:t>
                      </a:r>
                      <a:r>
                        <a:rPr lang="ru-RU" sz="2000" dirty="0">
                          <a:effectLst/>
                        </a:rPr>
                        <a:t>скважины</a:t>
                      </a:r>
                      <a:br>
                        <a:rPr lang="ru-RU" sz="2000" dirty="0">
                          <a:effectLst/>
                        </a:rPr>
                      </a:br>
                      <a:r>
                        <a:rPr lang="ru-RU" sz="2000" dirty="0">
                          <a:effectLst/>
                        </a:rPr>
                        <a:t>(мм)</a:t>
                      </a:r>
                      <a:endParaRPr lang="ru-RU" sz="20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2000" dirty="0" smtClean="0">
                          <a:effectLst/>
                        </a:rPr>
                        <a:t>Порода</a:t>
                      </a:r>
                      <a:endParaRPr lang="ru-RU" sz="2000"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ru-RU" sz="2000" dirty="0" smtClean="0">
                          <a:effectLst/>
                        </a:rPr>
                        <a:t>Средняя </a:t>
                      </a:r>
                      <a:r>
                        <a:rPr lang="ru-RU" sz="2000" dirty="0">
                          <a:effectLst/>
                        </a:rPr>
                        <a:t>скорость бурения при частоте следования импульсов 10 импульсов в секунду(м/час)</a:t>
                      </a:r>
                      <a:endParaRPr lang="ru-RU" sz="2000" dirty="0">
                        <a:effectLst/>
                        <a:latin typeface="Calibri"/>
                        <a:ea typeface="Calibri"/>
                        <a:cs typeface="Times New Roman"/>
                      </a:endParaRPr>
                    </a:p>
                  </a:txBody>
                  <a:tcPr marL="68580" marR="68580" marT="0" marB="0" anchor="ctr"/>
                </a:tc>
              </a:tr>
              <a:tr h="252314">
                <a:tc>
                  <a:txBody>
                    <a:bodyPr/>
                    <a:lstStyle/>
                    <a:p>
                      <a:pPr algn="ctr">
                        <a:lnSpc>
                          <a:spcPct val="115000"/>
                        </a:lnSpc>
                        <a:spcAft>
                          <a:spcPts val="0"/>
                        </a:spcAft>
                      </a:pPr>
                      <a:r>
                        <a:rPr lang="ru-RU" sz="2000">
                          <a:effectLst/>
                        </a:rPr>
                        <a:t>160</a:t>
                      </a:r>
                      <a:endParaRPr lang="ru-RU" sz="2000">
                        <a:effectLst/>
                        <a:latin typeface="Calibri"/>
                        <a:ea typeface="Calibri"/>
                        <a:cs typeface="Times New Roman"/>
                      </a:endParaRPr>
                    </a:p>
                  </a:txBody>
                  <a:tcPr marL="68580" marR="68580" marT="0" marB="0" anchor="ctr"/>
                </a:tc>
                <a:tc>
                  <a:txBody>
                    <a:bodyPr/>
                    <a:lstStyle/>
                    <a:p>
                      <a:pPr>
                        <a:lnSpc>
                          <a:spcPct val="115000"/>
                        </a:lnSpc>
                        <a:spcAft>
                          <a:spcPts val="0"/>
                        </a:spcAft>
                      </a:pPr>
                      <a:r>
                        <a:rPr lang="ru-RU" sz="2000" dirty="0" smtClean="0">
                          <a:effectLst/>
                        </a:rPr>
                        <a:t>Окварцованный </a:t>
                      </a:r>
                      <a:r>
                        <a:rPr lang="ru-RU" sz="2000" dirty="0">
                          <a:effectLst/>
                        </a:rPr>
                        <a:t>песчаник </a:t>
                      </a:r>
                      <a:endParaRPr lang="ru-RU" sz="20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2000">
                          <a:effectLst/>
                        </a:rPr>
                        <a:t>5,0</a:t>
                      </a:r>
                      <a:endParaRPr lang="ru-RU" sz="2000">
                        <a:effectLst/>
                        <a:latin typeface="Calibri"/>
                        <a:ea typeface="Calibri"/>
                        <a:cs typeface="Times New Roman"/>
                      </a:endParaRPr>
                    </a:p>
                  </a:txBody>
                  <a:tcPr marL="68580" marR="68580" marT="0" marB="0" anchor="ctr"/>
                </a:tc>
              </a:tr>
              <a:tr h="252314">
                <a:tc>
                  <a:txBody>
                    <a:bodyPr/>
                    <a:lstStyle/>
                    <a:p>
                      <a:pPr algn="ctr">
                        <a:lnSpc>
                          <a:spcPct val="115000"/>
                        </a:lnSpc>
                        <a:spcAft>
                          <a:spcPts val="0"/>
                        </a:spcAft>
                      </a:pPr>
                      <a:r>
                        <a:rPr lang="ru-RU" sz="2000">
                          <a:effectLst/>
                        </a:rPr>
                        <a:t>180</a:t>
                      </a:r>
                      <a:endParaRPr lang="ru-RU" sz="2000">
                        <a:effectLst/>
                        <a:latin typeface="Calibri"/>
                        <a:ea typeface="Calibri"/>
                        <a:cs typeface="Times New Roman"/>
                      </a:endParaRPr>
                    </a:p>
                  </a:txBody>
                  <a:tcPr marL="68580" marR="68580" marT="0" marB="0" anchor="ctr"/>
                </a:tc>
                <a:tc>
                  <a:txBody>
                    <a:bodyPr/>
                    <a:lstStyle/>
                    <a:p>
                      <a:pPr>
                        <a:lnSpc>
                          <a:spcPct val="115000"/>
                        </a:lnSpc>
                        <a:spcAft>
                          <a:spcPts val="0"/>
                        </a:spcAft>
                      </a:pPr>
                      <a:r>
                        <a:rPr lang="ru-RU" sz="2000" dirty="0" err="1" smtClean="0">
                          <a:effectLst/>
                        </a:rPr>
                        <a:t>Микрокварциты</a:t>
                      </a:r>
                      <a:r>
                        <a:rPr lang="ru-RU" sz="2000" dirty="0" smtClean="0">
                          <a:effectLst/>
                        </a:rPr>
                        <a:t> </a:t>
                      </a:r>
                      <a:endParaRPr lang="ru-RU" sz="20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2000" dirty="0">
                          <a:effectLst/>
                        </a:rPr>
                        <a:t>6,0</a:t>
                      </a:r>
                      <a:endParaRPr lang="ru-RU" sz="2000" dirty="0">
                        <a:effectLst/>
                        <a:latin typeface="Calibri"/>
                        <a:ea typeface="Calibri"/>
                        <a:cs typeface="Times New Roman"/>
                      </a:endParaRPr>
                    </a:p>
                  </a:txBody>
                  <a:tcPr marL="68580" marR="68580" marT="0" marB="0" anchor="ctr"/>
                </a:tc>
              </a:tr>
              <a:tr h="791699">
                <a:tc>
                  <a:txBody>
                    <a:bodyPr/>
                    <a:lstStyle/>
                    <a:p>
                      <a:pPr algn="ctr">
                        <a:lnSpc>
                          <a:spcPct val="115000"/>
                        </a:lnSpc>
                        <a:spcAft>
                          <a:spcPts val="0"/>
                        </a:spcAft>
                      </a:pPr>
                      <a:r>
                        <a:rPr lang="ru-RU" sz="2000">
                          <a:effectLst/>
                        </a:rPr>
                        <a:t>250</a:t>
                      </a:r>
                      <a:endParaRPr lang="ru-RU" sz="2000">
                        <a:effectLst/>
                        <a:latin typeface="Calibri"/>
                        <a:ea typeface="Calibri"/>
                        <a:cs typeface="Times New Roman"/>
                      </a:endParaRPr>
                    </a:p>
                  </a:txBody>
                  <a:tcPr marL="68580" marR="68580" marT="0" marB="0" anchor="ctr"/>
                </a:tc>
                <a:tc>
                  <a:txBody>
                    <a:bodyPr/>
                    <a:lstStyle/>
                    <a:p>
                      <a:pPr>
                        <a:lnSpc>
                          <a:spcPct val="115000"/>
                        </a:lnSpc>
                        <a:spcAft>
                          <a:spcPts val="0"/>
                        </a:spcAft>
                      </a:pPr>
                      <a:r>
                        <a:rPr lang="ru-RU" sz="2000" dirty="0" smtClean="0">
                          <a:effectLst/>
                        </a:rPr>
                        <a:t>Вечная </a:t>
                      </a:r>
                      <a:r>
                        <a:rPr lang="ru-RU" sz="2000" dirty="0">
                          <a:effectLst/>
                        </a:rPr>
                        <a:t>мерзлота с валунами и</a:t>
                      </a:r>
                      <a:br>
                        <a:rPr lang="ru-RU" sz="2000" dirty="0">
                          <a:effectLst/>
                        </a:rPr>
                      </a:br>
                      <a:r>
                        <a:rPr lang="ru-RU" sz="2000" dirty="0">
                          <a:effectLst/>
                        </a:rPr>
                        <a:t>прослойками льда</a:t>
                      </a:r>
                      <a:endParaRPr lang="ru-RU" sz="20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2000" dirty="0">
                          <a:effectLst/>
                        </a:rPr>
                        <a:t>14,6</a:t>
                      </a:r>
                      <a:endParaRPr lang="ru-RU" sz="20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862705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1616660" y="0"/>
            <a:ext cx="9338244" cy="1325563"/>
          </a:xfrm>
          <a:prstGeom prst="rect">
            <a:avLst/>
          </a:prstGeom>
          <a:noFill/>
          <a:ln>
            <a:noFill/>
          </a:ln>
        </p:spPr>
        <p:txBody>
          <a:bodyPr spcFirstLastPara="1" wrap="square" lIns="91425" tIns="45700" rIns="91425" bIns="45700" anchor="ctr" anchorCtr="0">
            <a:noAutofit/>
          </a:bodyPr>
          <a:lstStyle/>
          <a:p>
            <a:pPr algn="ctr">
              <a:buClr>
                <a:srgbClr val="595959"/>
              </a:buClr>
              <a:buSzPts val="3600"/>
            </a:pPr>
            <a:r>
              <a:rPr lang="ru-RU" sz="4800" b="1" dirty="0" smtClean="0">
                <a:latin typeface="+mj-lt"/>
                <a:ea typeface="Helvetica Neue"/>
                <a:cs typeface="Helvetica Neue"/>
              </a:rPr>
              <a:t>Инновационный способ бурения скважин</a:t>
            </a:r>
            <a:endParaRPr sz="4800" b="1" dirty="0">
              <a:solidFill>
                <a:srgbClr val="595959"/>
              </a:solidFill>
              <a:latin typeface="+mj-lt"/>
              <a:ea typeface="Helvetica Neue"/>
              <a:cs typeface="Helvetica Neue"/>
              <a:sym typeface="Helvetica Neue"/>
            </a:endParaRPr>
          </a:p>
        </p:txBody>
      </p:sp>
      <p:sp>
        <p:nvSpPr>
          <p:cNvPr id="2" name="TextBox 1"/>
          <p:cNvSpPr txBox="1"/>
          <p:nvPr/>
        </p:nvSpPr>
        <p:spPr>
          <a:xfrm>
            <a:off x="1616660" y="1262577"/>
            <a:ext cx="10575340" cy="1015663"/>
          </a:xfrm>
          <a:prstGeom prst="rect">
            <a:avLst/>
          </a:prstGeom>
          <a:noFill/>
        </p:spPr>
        <p:txBody>
          <a:bodyPr wrap="square" rtlCol="0">
            <a:spAutoFit/>
          </a:bodyPr>
          <a:lstStyle/>
          <a:p>
            <a:r>
              <a:rPr lang="ru-RU" dirty="0" smtClean="0"/>
              <a:t>-  </a:t>
            </a:r>
            <a:r>
              <a:rPr lang="ru-RU" sz="2000" dirty="0" smtClean="0"/>
              <a:t> </a:t>
            </a:r>
            <a:r>
              <a:rPr lang="ru-RU" sz="2000" dirty="0"/>
              <a:t>Экономия энергоресурсов за счет отказа от вращения бурильной колонны;</a:t>
            </a:r>
          </a:p>
          <a:p>
            <a:r>
              <a:rPr lang="ru-RU" sz="2000" dirty="0" smtClean="0"/>
              <a:t>-  Экономия </a:t>
            </a:r>
            <a:r>
              <a:rPr lang="ru-RU" sz="2000" dirty="0"/>
              <a:t>финансовых средств за счет отказа от дорогого бурильного инструмента?</a:t>
            </a:r>
          </a:p>
          <a:p>
            <a:r>
              <a:rPr lang="ru-RU" sz="2000" smtClean="0"/>
              <a:t>-  За </a:t>
            </a:r>
            <a:r>
              <a:rPr lang="ru-RU" sz="2000" dirty="0"/>
              <a:t>счет этого снижается общая себестоимость буровых работ</a:t>
            </a:r>
            <a:r>
              <a:rPr lang="ru-RU" sz="2000" dirty="0" smtClean="0"/>
              <a:t>.</a:t>
            </a:r>
            <a:endParaRPr lang="ru-RU" sz="2000" dirty="0"/>
          </a:p>
        </p:txBody>
      </p:sp>
      <p:sp>
        <p:nvSpPr>
          <p:cNvPr id="7" name="TextBox 6"/>
          <p:cNvSpPr txBox="1"/>
          <p:nvPr/>
        </p:nvSpPr>
        <p:spPr>
          <a:xfrm>
            <a:off x="361628" y="2270480"/>
            <a:ext cx="11830372" cy="1631216"/>
          </a:xfrm>
          <a:prstGeom prst="rect">
            <a:avLst/>
          </a:prstGeom>
          <a:noFill/>
        </p:spPr>
        <p:txBody>
          <a:bodyPr wrap="square" rtlCol="0">
            <a:spAutoFit/>
          </a:bodyPr>
          <a:lstStyle/>
          <a:p>
            <a:r>
              <a:rPr lang="ru-RU" sz="2000" b="1" dirty="0"/>
              <a:t>Это возможно при использовании</a:t>
            </a:r>
            <a:r>
              <a:rPr lang="ru-RU" sz="2000" dirty="0"/>
              <a:t> </a:t>
            </a:r>
            <a:r>
              <a:rPr lang="ru-RU" sz="2000" b="1" u="sng" dirty="0"/>
              <a:t>электрогидравлического </a:t>
            </a:r>
            <a:r>
              <a:rPr lang="ru-RU" sz="2000" b="1" u="sng" dirty="0" smtClean="0"/>
              <a:t>эффекта (ЭГЭ)</a:t>
            </a:r>
            <a:r>
              <a:rPr lang="ru-RU" b="1" u="sng" dirty="0" smtClean="0"/>
              <a:t>. </a:t>
            </a:r>
            <a:endParaRPr lang="ru-RU" dirty="0" smtClean="0"/>
          </a:p>
          <a:p>
            <a:r>
              <a:rPr lang="ru-RU" sz="2000" dirty="0" smtClean="0"/>
              <a:t>ЭГЭ возникает в ионопроводящей жидкости при воздействии на неё электроэнергией. Бур диаметром 40 мм, импульсами частотой 10 – 20Гц, при затрате э/э  в 25 Вт/мин, имеет скорость бурения от 5 до 50 см/мин на самых тяжелых грунтах и без заметных вибраций, плохо влияющих на окружающие строения и . Различают три режима работы устройства:</a:t>
            </a:r>
            <a:endParaRPr lang="ru-RU" sz="2000" dirty="0"/>
          </a:p>
        </p:txBody>
      </p:sp>
      <p:graphicFrame>
        <p:nvGraphicFramePr>
          <p:cNvPr id="8" name="Таблица 7"/>
          <p:cNvGraphicFramePr>
            <a:graphicFrameLocks noGrp="1"/>
          </p:cNvGraphicFramePr>
          <p:nvPr>
            <p:extLst>
              <p:ext uri="{D42A27DB-BD31-4B8C-83A1-F6EECF244321}">
                <p14:modId xmlns:p14="http://schemas.microsoft.com/office/powerpoint/2010/main" val="701456713"/>
              </p:ext>
            </p:extLst>
          </p:nvPr>
        </p:nvGraphicFramePr>
        <p:xfrm>
          <a:off x="520700" y="3909456"/>
          <a:ext cx="11214100" cy="2715768"/>
        </p:xfrm>
        <a:graphic>
          <a:graphicData uri="http://schemas.openxmlformats.org/drawingml/2006/table">
            <a:tbl>
              <a:tblPr firstRow="1" firstCol="1" bandRow="1">
                <a:tableStyleId>{5C22544A-7EE6-4342-B048-85BDC9FD1C3A}</a:tableStyleId>
              </a:tblPr>
              <a:tblGrid>
                <a:gridCol w="4152900"/>
                <a:gridCol w="1562100"/>
                <a:gridCol w="1244600"/>
                <a:gridCol w="1485900"/>
                <a:gridCol w="1460500"/>
                <a:gridCol w="1308100"/>
              </a:tblGrid>
              <a:tr h="0">
                <a:tc>
                  <a:txBody>
                    <a:bodyPr/>
                    <a:lstStyle/>
                    <a:p>
                      <a:pPr algn="ctr">
                        <a:lnSpc>
                          <a:spcPct val="115000"/>
                        </a:lnSpc>
                        <a:spcAft>
                          <a:spcPts val="0"/>
                        </a:spcAft>
                      </a:pPr>
                      <a:r>
                        <a:rPr lang="ru-RU" sz="1600" dirty="0">
                          <a:effectLst/>
                        </a:rPr>
                        <a:t>Наименование</a:t>
                      </a:r>
                    </a:p>
                    <a:p>
                      <a:pPr algn="ctr">
                        <a:lnSpc>
                          <a:spcPct val="115000"/>
                        </a:lnSpc>
                        <a:spcAft>
                          <a:spcPts val="0"/>
                        </a:spcAft>
                      </a:pPr>
                      <a:r>
                        <a:rPr lang="ru-RU" sz="1600" dirty="0">
                          <a:effectLst/>
                        </a:rPr>
                        <a:t>режима</a:t>
                      </a:r>
                      <a:endParaRPr lang="ru-RU"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600" dirty="0">
                          <a:effectLst/>
                        </a:rPr>
                        <a:t>Время</a:t>
                      </a:r>
                    </a:p>
                    <a:p>
                      <a:pPr algn="ctr">
                        <a:lnSpc>
                          <a:spcPct val="115000"/>
                        </a:lnSpc>
                        <a:spcAft>
                          <a:spcPts val="0"/>
                        </a:spcAft>
                      </a:pPr>
                      <a:r>
                        <a:rPr lang="ru-RU" sz="1600" dirty="0">
                          <a:effectLst/>
                        </a:rPr>
                        <a:t>импульса;</a:t>
                      </a:r>
                    </a:p>
                    <a:p>
                      <a:pPr algn="ctr">
                        <a:lnSpc>
                          <a:spcPct val="115000"/>
                        </a:lnSpc>
                        <a:spcAft>
                          <a:spcPts val="0"/>
                        </a:spcAft>
                      </a:pPr>
                      <a:r>
                        <a:rPr lang="ru-RU" sz="1600" dirty="0" err="1">
                          <a:effectLst/>
                        </a:rPr>
                        <a:t>мкс</a:t>
                      </a:r>
                      <a:endParaRPr lang="ru-RU"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600" dirty="0">
                          <a:effectLst/>
                        </a:rPr>
                        <a:t>Давление в канале;</a:t>
                      </a:r>
                    </a:p>
                    <a:p>
                      <a:pPr algn="ctr">
                        <a:lnSpc>
                          <a:spcPct val="115000"/>
                        </a:lnSpc>
                        <a:spcAft>
                          <a:spcPts val="0"/>
                        </a:spcAft>
                      </a:pPr>
                      <a:r>
                        <a:rPr lang="ru-RU" sz="1600" dirty="0">
                          <a:effectLst/>
                        </a:rPr>
                        <a:t>Па</a:t>
                      </a:r>
                      <a:endParaRPr lang="ru-RU"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600" dirty="0">
                          <a:effectLst/>
                        </a:rPr>
                        <a:t>Температура</a:t>
                      </a:r>
                    </a:p>
                    <a:p>
                      <a:pPr algn="ctr">
                        <a:lnSpc>
                          <a:spcPct val="115000"/>
                        </a:lnSpc>
                        <a:spcAft>
                          <a:spcPts val="0"/>
                        </a:spcAft>
                      </a:pPr>
                      <a:r>
                        <a:rPr lang="ru-RU" sz="1600" dirty="0">
                          <a:effectLst/>
                        </a:rPr>
                        <a:t>в канале;</a:t>
                      </a:r>
                    </a:p>
                    <a:p>
                      <a:pPr algn="ctr">
                        <a:lnSpc>
                          <a:spcPct val="115000"/>
                        </a:lnSpc>
                        <a:spcAft>
                          <a:spcPts val="0"/>
                        </a:spcAft>
                      </a:pPr>
                      <a:r>
                        <a:rPr lang="ru-RU" sz="1600" baseline="30000" dirty="0">
                          <a:effectLst/>
                        </a:rPr>
                        <a:t>0</a:t>
                      </a:r>
                      <a:r>
                        <a:rPr lang="ru-RU" sz="1600" dirty="0">
                          <a:effectLst/>
                        </a:rPr>
                        <a:t>С</a:t>
                      </a:r>
                      <a:endParaRPr lang="ru-RU"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600" dirty="0" smtClean="0">
                          <a:effectLst/>
                        </a:rPr>
                        <a:t>Напряжение</a:t>
                      </a:r>
                      <a:r>
                        <a:rPr lang="ru-RU" sz="1600" dirty="0">
                          <a:effectLst/>
                        </a:rPr>
                        <a:t>;</a:t>
                      </a:r>
                    </a:p>
                    <a:p>
                      <a:pPr algn="ctr">
                        <a:lnSpc>
                          <a:spcPct val="115000"/>
                        </a:lnSpc>
                        <a:spcAft>
                          <a:spcPts val="0"/>
                        </a:spcAft>
                      </a:pPr>
                      <a:r>
                        <a:rPr lang="ru-RU" sz="1600" dirty="0" err="1">
                          <a:effectLst/>
                        </a:rPr>
                        <a:t>кВ</a:t>
                      </a:r>
                      <a:endParaRPr lang="ru-RU"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600" dirty="0">
                          <a:effectLst/>
                        </a:rPr>
                        <a:t>Емкость;</a:t>
                      </a:r>
                    </a:p>
                    <a:p>
                      <a:pPr algn="ctr">
                        <a:lnSpc>
                          <a:spcPct val="115000"/>
                        </a:lnSpc>
                        <a:spcAft>
                          <a:spcPts val="0"/>
                        </a:spcAft>
                      </a:pPr>
                      <a:r>
                        <a:rPr lang="ru-RU" sz="1600" dirty="0">
                          <a:effectLst/>
                        </a:rPr>
                        <a:t>мкФ</a:t>
                      </a:r>
                      <a:endParaRPr lang="ru-RU" sz="1600" dirty="0">
                        <a:effectLst/>
                        <a:latin typeface="Calibri"/>
                        <a:ea typeface="Calibri"/>
                        <a:cs typeface="Times New Roman"/>
                      </a:endParaRPr>
                    </a:p>
                  </a:txBody>
                  <a:tcPr marL="68580" marR="68580" marT="0" marB="0" anchor="ctr"/>
                </a:tc>
              </a:tr>
              <a:tr h="0">
                <a:tc>
                  <a:txBody>
                    <a:bodyPr/>
                    <a:lstStyle/>
                    <a:p>
                      <a:pPr algn="ctr">
                        <a:lnSpc>
                          <a:spcPct val="150000"/>
                        </a:lnSpc>
                        <a:spcAft>
                          <a:spcPts val="0"/>
                        </a:spcAft>
                      </a:pPr>
                      <a:r>
                        <a:rPr lang="ru-RU" sz="1800" dirty="0" smtClean="0">
                          <a:effectLst/>
                        </a:rPr>
                        <a:t>Мягкий</a:t>
                      </a:r>
                      <a:r>
                        <a:rPr lang="ru-RU" sz="1800" baseline="0" dirty="0" smtClean="0">
                          <a:effectLst/>
                        </a:rPr>
                        <a:t> -</a:t>
                      </a:r>
                      <a:r>
                        <a:rPr lang="ru-RU" sz="1800" dirty="0" smtClean="0">
                          <a:effectLst/>
                          <a:latin typeface="Calibri"/>
                          <a:ea typeface="Calibri"/>
                          <a:cs typeface="Times New Roman"/>
                        </a:rPr>
                        <a:t> сыпучие и болотистые грунты</a:t>
                      </a:r>
                      <a:endParaRPr lang="ru-RU" sz="18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0,00001-1,0</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1-2 х10</a:t>
                      </a:r>
                      <a:r>
                        <a:rPr lang="ru-RU" sz="1600" baseline="30000" dirty="0">
                          <a:effectLst/>
                        </a:rPr>
                        <a:t>6</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  1 – 2 х 10</a:t>
                      </a:r>
                      <a:r>
                        <a:rPr lang="ru-RU" sz="1600" baseline="30000" dirty="0">
                          <a:effectLst/>
                        </a:rPr>
                        <a:t>5</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До 20</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1</a:t>
                      </a:r>
                      <a:endParaRPr lang="ru-RU" sz="1600" dirty="0">
                        <a:effectLst/>
                        <a:latin typeface="Calibri"/>
                        <a:ea typeface="Calibri"/>
                        <a:cs typeface="Times New Roman"/>
                      </a:endParaRPr>
                    </a:p>
                  </a:txBody>
                  <a:tcPr marL="68580" marR="68580" marT="0" marB="0" anchor="ctr"/>
                </a:tc>
              </a:tr>
              <a:tr h="0">
                <a:tc>
                  <a:txBody>
                    <a:bodyPr/>
                    <a:lstStyle/>
                    <a:p>
                      <a:pPr algn="ctr">
                        <a:lnSpc>
                          <a:spcPct val="150000"/>
                        </a:lnSpc>
                        <a:spcAft>
                          <a:spcPts val="0"/>
                        </a:spcAft>
                      </a:pPr>
                      <a:r>
                        <a:rPr lang="ru-RU" sz="1600" dirty="0" smtClean="0">
                          <a:effectLst/>
                        </a:rPr>
                        <a:t>Средний</a:t>
                      </a:r>
                      <a:r>
                        <a:rPr lang="ru-RU" sz="1600" baseline="0" dirty="0" smtClean="0">
                          <a:effectLst/>
                        </a:rPr>
                        <a:t> - </a:t>
                      </a:r>
                      <a:r>
                        <a:rPr lang="ru-RU" sz="1600" dirty="0" smtClean="0">
                          <a:effectLst/>
                        </a:rPr>
                        <a:t> глина, гравий,</a:t>
                      </a:r>
                      <a:r>
                        <a:rPr lang="ru-RU" sz="1600" baseline="0" dirty="0" smtClean="0">
                          <a:effectLst/>
                        </a:rPr>
                        <a:t>  суглинок, известняк</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a:effectLst/>
                        </a:rPr>
                        <a:t>0,1 -100</a:t>
                      </a:r>
                      <a:endParaRPr lang="ru-RU" sz="160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a:effectLst/>
                        </a:rPr>
                        <a:t>2-5х10</a:t>
                      </a:r>
                      <a:r>
                        <a:rPr lang="ru-RU" sz="1600" baseline="30000">
                          <a:effectLst/>
                        </a:rPr>
                        <a:t>8</a:t>
                      </a:r>
                      <a:endParaRPr lang="ru-RU" sz="160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a:effectLst/>
                        </a:rPr>
                        <a:t>2 – 3 х 10</a:t>
                      </a:r>
                      <a:r>
                        <a:rPr lang="ru-RU" sz="1600" baseline="30000">
                          <a:effectLst/>
                        </a:rPr>
                        <a:t>5</a:t>
                      </a:r>
                      <a:endParaRPr lang="ru-RU" sz="160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20 – 50</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0,1 - 1</a:t>
                      </a:r>
                      <a:endParaRPr lang="ru-RU" sz="1600" dirty="0">
                        <a:effectLst/>
                        <a:latin typeface="Calibri"/>
                        <a:ea typeface="Calibri"/>
                        <a:cs typeface="Times New Roman"/>
                      </a:endParaRPr>
                    </a:p>
                  </a:txBody>
                  <a:tcPr marL="68580" marR="68580" marT="0" marB="0" anchor="ctr"/>
                </a:tc>
              </a:tr>
              <a:tr h="0">
                <a:tc>
                  <a:txBody>
                    <a:bodyPr/>
                    <a:lstStyle/>
                    <a:p>
                      <a:pPr algn="ctr">
                        <a:lnSpc>
                          <a:spcPct val="150000"/>
                        </a:lnSpc>
                        <a:spcAft>
                          <a:spcPts val="0"/>
                        </a:spcAft>
                      </a:pPr>
                      <a:r>
                        <a:rPr lang="ru-RU" sz="1600" dirty="0">
                          <a:effectLst/>
                        </a:rPr>
                        <a:t>Жесткий </a:t>
                      </a:r>
                      <a:r>
                        <a:rPr lang="ru-RU" sz="1600" dirty="0" smtClean="0">
                          <a:effectLst/>
                        </a:rPr>
                        <a:t>– скальные и вечномерзлые грунты</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10 - 1000</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1-2х10</a:t>
                      </a:r>
                      <a:r>
                        <a:rPr lang="ru-RU" sz="1600" baseline="30000" dirty="0">
                          <a:effectLst/>
                        </a:rPr>
                        <a:t>10</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3 – 4 х 10</a:t>
                      </a:r>
                      <a:r>
                        <a:rPr lang="ru-RU" sz="1600" baseline="30000" dirty="0">
                          <a:effectLst/>
                        </a:rPr>
                        <a:t>5</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Свыше 50</a:t>
                      </a:r>
                      <a:endParaRPr lang="ru-RU" sz="1600" dirty="0">
                        <a:effectLst/>
                        <a:latin typeface="Calibri"/>
                        <a:ea typeface="Calibri"/>
                        <a:cs typeface="Times New Roman"/>
                      </a:endParaRPr>
                    </a:p>
                  </a:txBody>
                  <a:tcPr marL="68580" marR="68580" marT="0" marB="0" anchor="ctr"/>
                </a:tc>
                <a:tc>
                  <a:txBody>
                    <a:bodyPr/>
                    <a:lstStyle/>
                    <a:p>
                      <a:pPr algn="ctr">
                        <a:lnSpc>
                          <a:spcPct val="150000"/>
                        </a:lnSpc>
                        <a:spcAft>
                          <a:spcPts val="0"/>
                        </a:spcAft>
                      </a:pPr>
                      <a:r>
                        <a:rPr lang="ru-RU" sz="1600" dirty="0">
                          <a:effectLst/>
                        </a:rPr>
                        <a:t>0,1</a:t>
                      </a:r>
                      <a:endParaRPr lang="ru-RU" sz="1600" dirty="0">
                        <a:effectLst/>
                        <a:latin typeface="Calibri"/>
                        <a:ea typeface="Calibri"/>
                        <a:cs typeface="Times New Roman"/>
                      </a:endParaRPr>
                    </a:p>
                  </a:txBody>
                  <a:tcPr marL="68580" marR="68580" marT="0" marB="0" anchor="ctr"/>
                </a:tc>
              </a:tr>
            </a:tbl>
          </a:graphicData>
        </a:graphic>
      </p:graphicFrame>
      <p:pic>
        <p:nvPicPr>
          <p:cNvPr id="9"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806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2273300" y="0"/>
            <a:ext cx="8182544"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595959"/>
              </a:buClr>
              <a:buSzPts val="3600"/>
              <a:buFont typeface="Helvetica Neue"/>
              <a:buNone/>
            </a:pPr>
            <a:r>
              <a:rPr lang="ru-RU" sz="3600" b="1" dirty="0" smtClean="0">
                <a:solidFill>
                  <a:schemeClr val="tx1"/>
                </a:solidFill>
                <a:latin typeface="+mn-lt"/>
                <a:ea typeface="Helvetica Neue"/>
                <a:cs typeface="Helvetica Neue"/>
                <a:sym typeface="Helvetica Neue"/>
              </a:rPr>
              <a:t>Проблемы по отсечению оголовков свай</a:t>
            </a:r>
            <a:endParaRPr sz="3600" b="1" dirty="0">
              <a:solidFill>
                <a:schemeClr val="tx1"/>
              </a:solidFill>
              <a:latin typeface="+mn-lt"/>
              <a:ea typeface="Helvetica Neue"/>
              <a:cs typeface="Helvetica Neue"/>
              <a:sym typeface="Helvetica Neue"/>
            </a:endParaRPr>
          </a:p>
        </p:txBody>
      </p:sp>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060" y="1675359"/>
            <a:ext cx="2274157" cy="2113681"/>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71800" y="1675359"/>
            <a:ext cx="3248796" cy="2113681"/>
          </a:xfrm>
          <a:prstGeom prst="rect">
            <a:avLst/>
          </a:prstGeom>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13531" y="1675358"/>
            <a:ext cx="2806941" cy="2113681"/>
          </a:xfrm>
          <a:prstGeom prst="rect">
            <a:avLst/>
          </a:prstGeom>
        </p:spPr>
      </p:pic>
      <p:pic>
        <p:nvPicPr>
          <p:cNvPr id="3" name="Рисунок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20472" y="1674317"/>
            <a:ext cx="2755289" cy="3672383"/>
          </a:xfrm>
          <a:prstGeom prst="rect">
            <a:avLst/>
          </a:prstGeom>
        </p:spPr>
      </p:pic>
      <p:sp>
        <p:nvSpPr>
          <p:cNvPr id="11" name="TextBox 10"/>
          <p:cNvSpPr txBox="1"/>
          <p:nvPr/>
        </p:nvSpPr>
        <p:spPr>
          <a:xfrm>
            <a:off x="533060" y="3898900"/>
            <a:ext cx="8287412" cy="2862322"/>
          </a:xfrm>
          <a:prstGeom prst="rect">
            <a:avLst/>
          </a:prstGeom>
          <a:noFill/>
        </p:spPr>
        <p:txBody>
          <a:bodyPr wrap="square" rtlCol="0">
            <a:spAutoFit/>
          </a:bodyPr>
          <a:lstStyle/>
          <a:p>
            <a:r>
              <a:rPr lang="ru-RU" sz="2000" dirty="0"/>
              <a:t>Существующее гидравлическое оборудование позволяет механизировать удаление верхушек свай. Однако на стройплощадках </a:t>
            </a:r>
            <a:r>
              <a:rPr lang="ru-RU" sz="2000" dirty="0" smtClean="0"/>
              <a:t>никак не избавятся от ручного труда. Он широко применяется </a:t>
            </a:r>
            <a:r>
              <a:rPr lang="ru-RU" sz="2000" dirty="0"/>
              <a:t>в случае:</a:t>
            </a:r>
          </a:p>
          <a:p>
            <a:pPr marL="342900" indent="-342900">
              <a:buFontTx/>
              <a:buChar char="-"/>
            </a:pPr>
            <a:r>
              <a:rPr lang="ru-RU" sz="2000" dirty="0" smtClean="0"/>
              <a:t>Необходимости </a:t>
            </a:r>
            <a:r>
              <a:rPr lang="ru-RU" sz="2000" dirty="0"/>
              <a:t>укорачивать </a:t>
            </a:r>
            <a:r>
              <a:rPr lang="ru-RU" sz="2000" dirty="0" smtClean="0"/>
              <a:t>нестандартные </a:t>
            </a:r>
            <a:r>
              <a:rPr lang="ru-RU" sz="2000" dirty="0"/>
              <a:t>сваи </a:t>
            </a:r>
            <a:r>
              <a:rPr lang="ru-RU" sz="2000" dirty="0" smtClean="0"/>
              <a:t>больших</a:t>
            </a:r>
          </a:p>
          <a:p>
            <a:r>
              <a:rPr lang="ru-RU" sz="2000" dirty="0"/>
              <a:t> </a:t>
            </a:r>
            <a:r>
              <a:rPr lang="ru-RU" sz="2000" dirty="0" smtClean="0"/>
              <a:t>     размеров;</a:t>
            </a:r>
            <a:endParaRPr lang="ru-RU" sz="2000" dirty="0"/>
          </a:p>
          <a:p>
            <a:pPr marL="285750" indent="-285750">
              <a:buFontTx/>
              <a:buChar char="-"/>
            </a:pPr>
            <a:r>
              <a:rPr lang="ru-RU" sz="2000" dirty="0"/>
              <a:t>Бетон сваи выкрашивается кусками (некачественный);</a:t>
            </a:r>
          </a:p>
          <a:p>
            <a:pPr marL="285750" indent="-285750">
              <a:buFontTx/>
              <a:buChar char="-"/>
            </a:pPr>
            <a:r>
              <a:rPr lang="ru-RU" sz="2000" dirty="0"/>
              <a:t>При необходимости удалять «голову» сваи (усиленный </a:t>
            </a:r>
            <a:r>
              <a:rPr lang="ru-RU" sz="2000" dirty="0" err="1"/>
              <a:t>армопояс</a:t>
            </a:r>
            <a:r>
              <a:rPr lang="ru-RU" sz="2000" dirty="0"/>
              <a:t>);</a:t>
            </a:r>
          </a:p>
        </p:txBody>
      </p:sp>
      <p:pic>
        <p:nvPicPr>
          <p:cNvPr id="12" name="Рисунок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41300" y="252413"/>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754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2019300" y="0"/>
            <a:ext cx="81825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a:latin typeface="+mn-lt"/>
              </a:rPr>
              <a:t>Недостатки существующих способов удаления верхушек свай</a:t>
            </a:r>
            <a:endParaRPr sz="3600" b="1" dirty="0">
              <a:solidFill>
                <a:srgbClr val="595959"/>
              </a:solidFill>
              <a:latin typeface="+mn-lt"/>
              <a:ea typeface="Helvetica Neue"/>
              <a:cs typeface="Helvetica Neue"/>
              <a:sym typeface="Helvetica Neue"/>
            </a:endParaRPr>
          </a:p>
        </p:txBody>
      </p:sp>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6389" y="1527899"/>
            <a:ext cx="1872208" cy="2015044"/>
          </a:xfrm>
          <a:prstGeom prst="rect">
            <a:avLst/>
          </a:prstGeom>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1520457"/>
            <a:ext cx="1728192" cy="1818846"/>
          </a:xfrm>
          <a:prstGeom prst="rect">
            <a:avLst/>
          </a:prstGeom>
        </p:spPr>
      </p:pic>
      <p:pic>
        <p:nvPicPr>
          <p:cNvPr id="14" name="Рисунок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6304" y="1538470"/>
            <a:ext cx="2429298" cy="1821974"/>
          </a:xfrm>
          <a:prstGeom prst="rect">
            <a:avLst/>
          </a:prstGeom>
        </p:spPr>
      </p:pic>
      <p:pic>
        <p:nvPicPr>
          <p:cNvPr id="15" name="Рисунок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92548" y="1538470"/>
            <a:ext cx="2524404" cy="1803961"/>
          </a:xfrm>
          <a:prstGeom prst="rect">
            <a:avLst/>
          </a:prstGeom>
        </p:spPr>
      </p:pic>
      <p:sp>
        <p:nvSpPr>
          <p:cNvPr id="2" name="TextBox 1"/>
          <p:cNvSpPr txBox="1"/>
          <p:nvPr/>
        </p:nvSpPr>
        <p:spPr>
          <a:xfrm>
            <a:off x="635000" y="3535501"/>
            <a:ext cx="11239500" cy="3170099"/>
          </a:xfrm>
          <a:prstGeom prst="rect">
            <a:avLst/>
          </a:prstGeom>
          <a:noFill/>
        </p:spPr>
        <p:txBody>
          <a:bodyPr wrap="square" rtlCol="0">
            <a:spAutoFit/>
          </a:bodyPr>
          <a:lstStyle/>
          <a:p>
            <a:r>
              <a:rPr lang="ru-RU" sz="2000" dirty="0"/>
              <a:t>Недостатки гидравлических отсекателей верхушек железобетонных свай:</a:t>
            </a:r>
          </a:p>
          <a:p>
            <a:pPr marL="342900" indent="-342900">
              <a:buAutoNum type="arabicPeriod"/>
            </a:pPr>
            <a:r>
              <a:rPr lang="ru-RU" sz="2000" dirty="0"/>
              <a:t>Дорогое оборудование и расходные материалы;</a:t>
            </a:r>
          </a:p>
          <a:p>
            <a:pPr marL="342900" indent="-342900">
              <a:buAutoNum type="arabicPeriod"/>
            </a:pPr>
            <a:r>
              <a:rPr lang="ru-RU" sz="2000" dirty="0"/>
              <a:t>Быстрый износ рабочего органа;</a:t>
            </a:r>
          </a:p>
          <a:p>
            <a:pPr marL="342900" indent="-342900">
              <a:buAutoNum type="arabicPeriod"/>
            </a:pPr>
            <a:r>
              <a:rPr lang="ru-RU" sz="2000" dirty="0"/>
              <a:t>Ремонт неисправного оборудования предпочтительно делать в специализированных  мастерских, теряя время на транспортировку;</a:t>
            </a:r>
          </a:p>
          <a:p>
            <a:pPr marL="342900" indent="-342900">
              <a:buAutoNum type="arabicPeriod"/>
            </a:pPr>
            <a:r>
              <a:rPr lang="ru-RU" sz="2000" dirty="0"/>
              <a:t>Специализированное оборудование на каждый </a:t>
            </a:r>
            <a:r>
              <a:rPr lang="ru-RU" sz="2000" dirty="0" smtClean="0"/>
              <a:t>диаметр </a:t>
            </a:r>
            <a:r>
              <a:rPr lang="ru-RU" sz="2000" dirty="0"/>
              <a:t>срезаемых свай (для круглых отдельное, для квадратных другое);</a:t>
            </a:r>
          </a:p>
          <a:p>
            <a:pPr marL="342900" indent="-342900">
              <a:buAutoNum type="arabicPeriod"/>
            </a:pPr>
            <a:r>
              <a:rPr lang="ru-RU" sz="2000" dirty="0"/>
              <a:t>Малый вылет рабочего органа в отсекателе;</a:t>
            </a:r>
          </a:p>
          <a:p>
            <a:pPr marL="342900" indent="-342900">
              <a:buAutoNum type="arabicPeriod"/>
            </a:pPr>
            <a:r>
              <a:rPr lang="ru-RU" sz="2000" dirty="0"/>
              <a:t>Применяемые гидравлические жидкости создают угрозу экологии в случае разгерметизации РВД (рукавов высокого давления).</a:t>
            </a:r>
          </a:p>
        </p:txBody>
      </p:sp>
      <p:pic>
        <p:nvPicPr>
          <p:cNvPr id="5" name="Рисунок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44887" y="1520457"/>
            <a:ext cx="2229611" cy="2970956"/>
          </a:xfrm>
          <a:prstGeom prst="rect">
            <a:avLst/>
          </a:prstGeom>
        </p:spPr>
      </p:pic>
      <p:pic>
        <p:nvPicPr>
          <p:cNvPr id="10" name="Рисунок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8415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08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2108200" y="0"/>
            <a:ext cx="81825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a:latin typeface="+mj-lt"/>
              </a:rPr>
              <a:t>Предлагаемый способ отсечения верхушек свай и устройство</a:t>
            </a:r>
            <a:endParaRPr sz="3600" b="1" dirty="0">
              <a:solidFill>
                <a:srgbClr val="595959"/>
              </a:solidFill>
              <a:latin typeface="+mj-lt"/>
              <a:ea typeface="Helvetica Neue"/>
              <a:cs typeface="Helvetica Neue"/>
              <a:sym typeface="Helvetica Neue"/>
            </a:endParaRPr>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393457"/>
            <a:ext cx="6140772" cy="3689214"/>
          </a:xfrm>
          <a:prstGeom prst="rect">
            <a:avLst/>
          </a:prstGeom>
        </p:spPr>
      </p:pic>
      <p:sp>
        <p:nvSpPr>
          <p:cNvPr id="2" name="TextBox 1"/>
          <p:cNvSpPr txBox="1"/>
          <p:nvPr/>
        </p:nvSpPr>
        <p:spPr>
          <a:xfrm>
            <a:off x="6464300" y="1252418"/>
            <a:ext cx="5549900" cy="3785652"/>
          </a:xfrm>
          <a:prstGeom prst="rect">
            <a:avLst/>
          </a:prstGeom>
          <a:noFill/>
        </p:spPr>
        <p:txBody>
          <a:bodyPr wrap="square" rtlCol="0">
            <a:spAutoFit/>
          </a:bodyPr>
          <a:lstStyle/>
          <a:p>
            <a:r>
              <a:rPr lang="ru-RU" sz="2000" dirty="0"/>
              <a:t>Способ отсечения верхушек бетонных, строительных свай с использованием электрогидроударного </a:t>
            </a:r>
            <a:r>
              <a:rPr lang="ru-RU" sz="2000" dirty="0" smtClean="0"/>
              <a:t>эффекта (патент № </a:t>
            </a:r>
            <a:r>
              <a:rPr lang="en-US" sz="2000" dirty="0" smtClean="0"/>
              <a:t>RU</a:t>
            </a:r>
            <a:r>
              <a:rPr lang="ru-RU" sz="2000" dirty="0" smtClean="0"/>
              <a:t> 2 833 897 от 30.11.2023)</a:t>
            </a:r>
            <a:r>
              <a:rPr lang="en-US" sz="2000" dirty="0" smtClean="0"/>
              <a:t> </a:t>
            </a:r>
            <a:r>
              <a:rPr lang="ru-RU" sz="2000" dirty="0" smtClean="0"/>
              <a:t> </a:t>
            </a:r>
            <a:r>
              <a:rPr lang="ru-RU" sz="2000" dirty="0"/>
              <a:t>и устройства для его осуществления, относятся к строительной отрасли, в частности к приспособлениям, облегчающим удаление лишних верхушек строительных свай, не вошедших в землю на заданную глубину</a:t>
            </a:r>
            <a:r>
              <a:rPr lang="ru-RU" sz="2000" dirty="0" smtClean="0"/>
              <a:t>. Способ </a:t>
            </a:r>
            <a:r>
              <a:rPr lang="ru-RU" sz="2000" dirty="0"/>
              <a:t>отсечения верхушек бетонных, строительных свай с использованием </a:t>
            </a:r>
            <a:r>
              <a:rPr lang="ru-RU" sz="2000" dirty="0" smtClean="0"/>
              <a:t>электрогидроударного эффекта</a:t>
            </a:r>
            <a:endParaRPr lang="ru-RU" sz="2000" dirty="0"/>
          </a:p>
        </p:txBody>
      </p:sp>
      <p:sp>
        <p:nvSpPr>
          <p:cNvPr id="3" name="TextBox 2"/>
          <p:cNvSpPr txBox="1"/>
          <p:nvPr/>
        </p:nvSpPr>
        <p:spPr>
          <a:xfrm>
            <a:off x="323528" y="4919008"/>
            <a:ext cx="11512872" cy="1938992"/>
          </a:xfrm>
          <a:prstGeom prst="rect">
            <a:avLst/>
          </a:prstGeom>
          <a:noFill/>
        </p:spPr>
        <p:txBody>
          <a:bodyPr wrap="square" rtlCol="0">
            <a:spAutoFit/>
          </a:bodyPr>
          <a:lstStyle/>
          <a:p>
            <a:r>
              <a:rPr lang="ru-RU" sz="2000" dirty="0" smtClean="0"/>
              <a:t>предназначен </a:t>
            </a:r>
            <a:r>
              <a:rPr lang="ru-RU" sz="2000" dirty="0"/>
              <a:t>для уменьшения трудоемкости и </a:t>
            </a:r>
            <a:r>
              <a:rPr lang="ru-RU" sz="2000" dirty="0" smtClean="0"/>
              <a:t>сокращения затрат времени на проведение </a:t>
            </a:r>
            <a:r>
              <a:rPr lang="ru-RU" sz="2000" dirty="0"/>
              <a:t>работ по отсечению лишних верхушек свай при строительстве жилых и промышленных зданий и сооружений и состоит из </a:t>
            </a:r>
            <a:r>
              <a:rPr lang="ru-RU" sz="2000" dirty="0" smtClean="0"/>
              <a:t>бортового </a:t>
            </a:r>
            <a:r>
              <a:rPr lang="ru-RU" sz="2000" dirty="0"/>
              <a:t>автомобиля 1, оборудованного крановой стрелой </a:t>
            </a:r>
            <a:r>
              <a:rPr lang="ru-RU" sz="2000" dirty="0" smtClean="0"/>
              <a:t>2, </a:t>
            </a:r>
            <a:r>
              <a:rPr lang="ru-RU" sz="2000" dirty="0"/>
              <a:t>с размещенными на бортовой платформе 3 генератора 4, имеющего два выхода – высоковольтный 22 </a:t>
            </a:r>
            <a:r>
              <a:rPr lang="ru-RU" sz="2000" dirty="0" smtClean="0"/>
              <a:t> </a:t>
            </a:r>
            <a:r>
              <a:rPr lang="ru-RU" sz="2000" dirty="0"/>
              <a:t>и низковольтный для питания двигателя 5, приводящего в действие насос 7. </a:t>
            </a:r>
            <a:r>
              <a:rPr lang="ru-RU" sz="2000" dirty="0" smtClean="0"/>
              <a:t> </a:t>
            </a:r>
            <a:r>
              <a:rPr lang="ru-RU" sz="2000" dirty="0"/>
              <a:t>Кроме того, на бортовой платформе 3 размещена емкость для воды 6. </a:t>
            </a:r>
          </a:p>
        </p:txBody>
      </p:sp>
      <p:pic>
        <p:nvPicPr>
          <p:cNvPr id="7" name="Рисунок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225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0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2095500" y="2659"/>
            <a:ext cx="81825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a:latin typeface="+mj-lt"/>
              </a:rPr>
              <a:t>Предлагаемый способ отсечения верхушек свай и </a:t>
            </a:r>
            <a:r>
              <a:rPr lang="ru-RU" sz="3600" b="1" dirty="0" smtClean="0">
                <a:latin typeface="+mj-lt"/>
              </a:rPr>
              <a:t>устройство - 2</a:t>
            </a:r>
            <a:endParaRPr sz="3600" b="1" dirty="0">
              <a:solidFill>
                <a:srgbClr val="595959"/>
              </a:solidFill>
              <a:latin typeface="+mj-lt"/>
              <a:ea typeface="Helvetica Neue"/>
              <a:cs typeface="Helvetica Neue"/>
              <a:sym typeface="Helvetica Neue"/>
            </a:endParaRPr>
          </a:p>
        </p:txBody>
      </p:sp>
      <p:sp>
        <p:nvSpPr>
          <p:cNvPr id="2" name="TextBox 1"/>
          <p:cNvSpPr txBox="1"/>
          <p:nvPr/>
        </p:nvSpPr>
        <p:spPr>
          <a:xfrm>
            <a:off x="3606800" y="1188522"/>
            <a:ext cx="8496300" cy="2862322"/>
          </a:xfrm>
          <a:prstGeom prst="rect">
            <a:avLst/>
          </a:prstGeom>
          <a:noFill/>
        </p:spPr>
        <p:txBody>
          <a:bodyPr wrap="square" rtlCol="0">
            <a:spAutoFit/>
          </a:bodyPr>
          <a:lstStyle/>
          <a:p>
            <a:r>
              <a:rPr lang="ru-RU" sz="2000" dirty="0"/>
              <a:t>Емкость для воды 6 соединена с разборной ванной 14 с помощью линии гибких резиновых рукавов 12, с трехходовым краном 8 на этой линии, позволяющим наполнять и опорожнять разборную ванну 14 либо самотеком, либо принудительно с помощью насоса 7 объемного типа, позволяющего всасывающие патрубки превращать в напорные в зависимости от направления вращения рабочего колеса</a:t>
            </a:r>
            <a:r>
              <a:rPr lang="ru-RU" sz="2000" dirty="0" smtClean="0"/>
              <a:t>. </a:t>
            </a:r>
            <a:r>
              <a:rPr lang="ru-RU" sz="2000" dirty="0"/>
              <a:t>Разборная ванна 14 имеет закрепленную на верхнем её краю площадку 24 из диэлектрического материала, на которой закреплена катушка 9</a:t>
            </a:r>
            <a:r>
              <a:rPr lang="ru-RU" sz="2000" dirty="0" smtClean="0"/>
              <a:t>, </a:t>
            </a:r>
            <a:r>
              <a:rPr lang="ru-RU" sz="2000" dirty="0"/>
              <a:t>способная вращаться вокруг </a:t>
            </a:r>
            <a:r>
              <a:rPr lang="ru-RU" sz="2000" dirty="0" smtClean="0"/>
              <a:t>оси,</a:t>
            </a:r>
            <a:r>
              <a:rPr lang="ru-RU" sz="2000" dirty="0"/>
              <a:t> что позволяет легко</a:t>
            </a:r>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1639592"/>
            <a:ext cx="3524572" cy="2082960"/>
          </a:xfrm>
          <a:prstGeom prst="rect">
            <a:avLst/>
          </a:prstGeom>
        </p:spPr>
      </p:pic>
      <p:sp>
        <p:nvSpPr>
          <p:cNvPr id="6" name="TextBox 5"/>
          <p:cNvSpPr txBox="1"/>
          <p:nvPr/>
        </p:nvSpPr>
        <p:spPr>
          <a:xfrm>
            <a:off x="457200" y="4203700"/>
            <a:ext cx="11645900" cy="2554545"/>
          </a:xfrm>
          <a:prstGeom prst="rect">
            <a:avLst/>
          </a:prstGeom>
          <a:noFill/>
        </p:spPr>
        <p:txBody>
          <a:bodyPr wrap="square" rtlCol="0">
            <a:spAutoFit/>
          </a:bodyPr>
          <a:lstStyle/>
          <a:p>
            <a:r>
              <a:rPr lang="ru-RU" sz="2000" dirty="0" smtClean="0"/>
              <a:t>разматывать </a:t>
            </a:r>
            <a:r>
              <a:rPr lang="ru-RU" sz="2000" dirty="0"/>
              <a:t>медную проволоку15 и зажимать её в зажимах 10, к которым подведены провода высоковольтной линии 22. Кроме того, разборная ванна 14 выполнена с возможностью раздвигать её половинки на шарнире 26 и зажимать эти половинки на свае 13, с помощью защелки 23. Внутри разборной ванны 14 приварены полукольца 11 для пропуска медной проволоки 15 с расчетом, чтобы высота уровня воды над медной проволокой 15 была в пределах </a:t>
            </a:r>
            <a:r>
              <a:rPr lang="ru-RU" sz="2000" dirty="0" smtClean="0"/>
              <a:t>30 - </a:t>
            </a:r>
            <a:r>
              <a:rPr lang="ru-RU" sz="2000" dirty="0"/>
              <a:t>40 см</a:t>
            </a:r>
            <a:r>
              <a:rPr lang="ru-RU" sz="2000" dirty="0" smtClean="0"/>
              <a:t>. </a:t>
            </a:r>
            <a:r>
              <a:rPr lang="ru-RU" sz="2000" dirty="0"/>
              <a:t>На днище разборной ванны 14 выполнено сливное отверстие 25 с встроенной сеткой (на схеме не показана), исключающая попадание кусочков раскрошенного бетона в насос. К сливному отверстию 25 присоединяется линия гибких резиновых рукавов 12. </a:t>
            </a:r>
          </a:p>
        </p:txBody>
      </p:sp>
      <p:pic>
        <p:nvPicPr>
          <p:cNvPr id="8" name="Рисунок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1300" y="-24049"/>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45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2095500" y="2659"/>
            <a:ext cx="81825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4000" b="1" dirty="0">
                <a:solidFill>
                  <a:schemeClr val="tx1"/>
                </a:solidFill>
                <a:latin typeface="Arial" panose="020B0604020202020204" pitchFamily="34" charset="0"/>
                <a:ea typeface="Helvetica Neue"/>
                <a:cs typeface="Arial" panose="020B0604020202020204" pitchFamily="34" charset="0"/>
                <a:sym typeface="Helvetica Neue"/>
              </a:rPr>
              <a:t>Утилизация оголовков до состояния щебенки</a:t>
            </a:r>
            <a:endParaRPr sz="4000" b="1" dirty="0">
              <a:solidFill>
                <a:srgbClr val="595959"/>
              </a:solidFill>
              <a:latin typeface="Arial" panose="020B0604020202020204" pitchFamily="34" charset="0"/>
              <a:ea typeface="Helvetica Neue"/>
              <a:cs typeface="Arial" panose="020B0604020202020204" pitchFamily="34" charset="0"/>
              <a:sym typeface="Helvetica Neue"/>
            </a:endParaRPr>
          </a:p>
        </p:txBody>
      </p:sp>
      <p:pic>
        <p:nvPicPr>
          <p:cNvPr id="8"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300" y="-24049"/>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163" y="1317138"/>
            <a:ext cx="11945937" cy="968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286000"/>
            <a:ext cx="3445332" cy="3408680"/>
          </a:xfrm>
          <a:prstGeom prst="rect">
            <a:avLst/>
          </a:prstGeom>
        </p:spPr>
      </p:pic>
      <p:sp>
        <p:nvSpPr>
          <p:cNvPr id="4" name="TextBox 3"/>
          <p:cNvSpPr txBox="1"/>
          <p:nvPr/>
        </p:nvSpPr>
        <p:spPr>
          <a:xfrm>
            <a:off x="3162300" y="2286000"/>
            <a:ext cx="9029700" cy="4616648"/>
          </a:xfrm>
          <a:prstGeom prst="rect">
            <a:avLst/>
          </a:prstGeom>
          <a:noFill/>
        </p:spPr>
        <p:txBody>
          <a:bodyPr wrap="square" rtlCol="0">
            <a:spAutoFit/>
          </a:bodyPr>
          <a:lstStyle/>
          <a:p>
            <a:r>
              <a:rPr lang="ru-RU" sz="2000" dirty="0"/>
              <a:t>Лишние части свай можно утилизировать прямо на стройплощадке. Предлагаемый вариант дробилки, работающей за счет </a:t>
            </a:r>
            <a:r>
              <a:rPr lang="ru-RU" sz="2000" dirty="0" err="1"/>
              <a:t>электрогидроэффекта</a:t>
            </a:r>
            <a:r>
              <a:rPr lang="ru-RU" sz="2000" dirty="0"/>
              <a:t>, позволяет утилизировать лишние остатки свай, превратив их в щебенку. Для этого надо удалить стальную арматуру отбойными молотками и разделить остатки сваи на фрагменты, соизмеримые по габаритам с размерами погрузочного бункера. В загрузочный бункер подают крупный материал, а по трубопроводу — воду, с таким расчетом, чтобы уровень воды в бункере был постоянным.  Удаление обработанного материала из корпуса в выходной бункер осуществляется как действием самих электрогидравлических ударов, так и течением рабочей жидкости через отверстия днища. Такие дробилки при дроблении гранита (крепостью 11 —12, по </a:t>
            </a:r>
            <a:r>
              <a:rPr lang="ru-RU" sz="2000" dirty="0" err="1"/>
              <a:t>Протодьяконову</a:t>
            </a:r>
            <a:r>
              <a:rPr lang="ru-RU" sz="2000" dirty="0"/>
              <a:t>) от кусков размерами 50—100 мм до песка не крупнее 3 мм расходуют 6—7 к В т - ч энергии на 1 т раздробленного продукта.</a:t>
            </a:r>
          </a:p>
          <a:p>
            <a:endParaRPr lang="ru-RU" dirty="0"/>
          </a:p>
        </p:txBody>
      </p:sp>
    </p:spTree>
    <p:extLst>
      <p:ext uri="{BB962C8B-B14F-4D97-AF65-F5344CB8AC3E}">
        <p14:creationId xmlns:p14="http://schemas.microsoft.com/office/powerpoint/2010/main" val="3960666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1612900" y="0"/>
            <a:ext cx="94906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4000" b="1" dirty="0" smtClean="0">
                <a:latin typeface="+mj-lt"/>
              </a:rPr>
              <a:t>Проблемы по формированию буронабивных свай </a:t>
            </a:r>
            <a:endParaRPr sz="4000" b="1" dirty="0">
              <a:solidFill>
                <a:srgbClr val="595959"/>
              </a:solidFill>
              <a:latin typeface="+mj-lt"/>
              <a:ea typeface="Helvetica Neue"/>
              <a:cs typeface="Helvetica Neue"/>
              <a:sym typeface="Helvetica Neue"/>
            </a:endParaRP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1520457"/>
            <a:ext cx="3020888" cy="2308323"/>
          </a:xfrm>
          <a:prstGeom prst="rect">
            <a:avLst/>
          </a:prstGeom>
        </p:spPr>
      </p:pic>
      <p:sp>
        <p:nvSpPr>
          <p:cNvPr id="2" name="TextBox 1"/>
          <p:cNvSpPr txBox="1"/>
          <p:nvPr/>
        </p:nvSpPr>
        <p:spPr>
          <a:xfrm>
            <a:off x="3199916" y="1289623"/>
            <a:ext cx="7099300" cy="2769989"/>
          </a:xfrm>
          <a:prstGeom prst="rect">
            <a:avLst/>
          </a:prstGeom>
          <a:noFill/>
        </p:spPr>
        <p:txBody>
          <a:bodyPr wrap="square" rtlCol="0">
            <a:spAutoFit/>
          </a:bodyPr>
          <a:lstStyle/>
          <a:p>
            <a:r>
              <a:rPr lang="ru-RU" sz="2000" dirty="0"/>
              <a:t>1.- Оплачивается готовый продукт ( дорогие ж/б сваи);</a:t>
            </a:r>
          </a:p>
          <a:p>
            <a:r>
              <a:rPr lang="ru-RU" sz="2000" dirty="0" smtClean="0"/>
              <a:t>   - </a:t>
            </a:r>
            <a:r>
              <a:rPr lang="ru-RU" sz="2000" dirty="0"/>
              <a:t>Дорогая логистика ( спецтехника на доставке);</a:t>
            </a:r>
          </a:p>
          <a:p>
            <a:r>
              <a:rPr lang="ru-RU" sz="2000" dirty="0" smtClean="0"/>
              <a:t>   - </a:t>
            </a:r>
            <a:r>
              <a:rPr lang="ru-RU" sz="2000" dirty="0"/>
              <a:t>Спецтехника для установки (забивные копры);</a:t>
            </a:r>
          </a:p>
          <a:p>
            <a:r>
              <a:rPr lang="ru-RU" sz="2000" dirty="0" smtClean="0"/>
              <a:t>   - </a:t>
            </a:r>
            <a:r>
              <a:rPr lang="ru-RU" sz="2000" dirty="0"/>
              <a:t>Не подходят для тяжелых и скальных грунтов;</a:t>
            </a:r>
          </a:p>
          <a:p>
            <a:r>
              <a:rPr lang="ru-RU" sz="2000" dirty="0" smtClean="0"/>
              <a:t>   - </a:t>
            </a:r>
            <a:r>
              <a:rPr lang="ru-RU" sz="2000" dirty="0"/>
              <a:t>Шум и вибрации при забивке (опасны окружающим) </a:t>
            </a:r>
          </a:p>
          <a:p>
            <a:r>
              <a:rPr lang="ru-RU" sz="2000" dirty="0"/>
              <a:t>2. Недостатки те же, плюс малая область применения.</a:t>
            </a:r>
          </a:p>
          <a:p>
            <a:r>
              <a:rPr lang="ru-RU" sz="2000" dirty="0"/>
              <a:t>3. Использование дорогой спецтехники при установке.</a:t>
            </a:r>
          </a:p>
          <a:p>
            <a:r>
              <a:rPr lang="ru-RU" sz="2000" dirty="0"/>
              <a:t>4. Низкая несущая </a:t>
            </a:r>
            <a:r>
              <a:rPr lang="ru-RU" sz="2000" dirty="0" smtClean="0"/>
              <a:t>способность. Узкая </a:t>
            </a:r>
            <a:r>
              <a:rPr lang="ru-RU" sz="2000" dirty="0"/>
              <a:t>область </a:t>
            </a:r>
            <a:r>
              <a:rPr lang="ru-RU" sz="2000" dirty="0" smtClean="0"/>
              <a:t>приме-я.</a:t>
            </a:r>
            <a:endParaRPr lang="ru-RU" sz="2000" dirty="0"/>
          </a:p>
          <a:p>
            <a:endParaRPr lang="ru-RU" dirty="0"/>
          </a:p>
        </p:txBody>
      </p:sp>
      <p:sp>
        <p:nvSpPr>
          <p:cNvPr id="3" name="TextBox 2"/>
          <p:cNvSpPr txBox="1"/>
          <p:nvPr/>
        </p:nvSpPr>
        <p:spPr>
          <a:xfrm>
            <a:off x="3235322" y="3950072"/>
            <a:ext cx="8956678" cy="400110"/>
          </a:xfrm>
          <a:prstGeom prst="rect">
            <a:avLst/>
          </a:prstGeom>
          <a:noFill/>
        </p:spPr>
        <p:txBody>
          <a:bodyPr wrap="square" rtlCol="0">
            <a:spAutoFit/>
          </a:bodyPr>
          <a:lstStyle/>
          <a:p>
            <a:pPr algn="ctr"/>
            <a:endParaRPr lang="ru-RU" sz="2000" dirty="0"/>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58691" y="2905451"/>
            <a:ext cx="1408461" cy="1795489"/>
          </a:xfrm>
          <a:prstGeom prst="rect">
            <a:avLst/>
          </a:prstGeom>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63279" y="1201406"/>
            <a:ext cx="1803873" cy="1803873"/>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9512" y="3828780"/>
            <a:ext cx="3020404" cy="1634189"/>
          </a:xfrm>
          <a:prstGeom prst="rect">
            <a:avLst/>
          </a:prstGeom>
        </p:spPr>
      </p:pic>
      <p:sp>
        <p:nvSpPr>
          <p:cNvPr id="7" name="TextBox 6"/>
          <p:cNvSpPr txBox="1"/>
          <p:nvPr/>
        </p:nvSpPr>
        <p:spPr>
          <a:xfrm>
            <a:off x="3235322" y="3707592"/>
            <a:ext cx="7521578" cy="1631216"/>
          </a:xfrm>
          <a:prstGeom prst="rect">
            <a:avLst/>
          </a:prstGeom>
          <a:noFill/>
        </p:spPr>
        <p:txBody>
          <a:bodyPr wrap="square" rtlCol="0">
            <a:spAutoFit/>
          </a:bodyPr>
          <a:lstStyle/>
          <a:p>
            <a:r>
              <a:rPr lang="ru-RU" sz="2000" dirty="0"/>
              <a:t>- Дорогостоящая техника и оборудование;</a:t>
            </a:r>
          </a:p>
          <a:p>
            <a:r>
              <a:rPr lang="ru-RU" sz="2000" dirty="0"/>
              <a:t>- Большой расход топлива из-за необходимости вращать буровую колонну (ротор внутри колонны);</a:t>
            </a:r>
          </a:p>
          <a:p>
            <a:r>
              <a:rPr lang="ru-RU" sz="2000" dirty="0"/>
              <a:t>- Большой износ бурового </a:t>
            </a:r>
            <a:r>
              <a:rPr lang="ru-RU" sz="2000" dirty="0" smtClean="0"/>
              <a:t>инструмента, который делается из высоколегированных сплавов с техническими алмазами</a:t>
            </a:r>
            <a:endParaRPr lang="ru-RU" sz="2000" dirty="0"/>
          </a:p>
        </p:txBody>
      </p:sp>
      <p:sp>
        <p:nvSpPr>
          <p:cNvPr id="12" name="TextBox 11"/>
          <p:cNvSpPr txBox="1"/>
          <p:nvPr/>
        </p:nvSpPr>
        <p:spPr>
          <a:xfrm>
            <a:off x="179512" y="5282392"/>
            <a:ext cx="11787156" cy="1631216"/>
          </a:xfrm>
          <a:prstGeom prst="rect">
            <a:avLst/>
          </a:prstGeom>
          <a:noFill/>
        </p:spPr>
        <p:txBody>
          <a:bodyPr wrap="square" rtlCol="0">
            <a:spAutoFit/>
          </a:bodyPr>
          <a:lstStyle/>
          <a:p>
            <a:pPr algn="ctr"/>
            <a:r>
              <a:rPr lang="ru-RU" sz="2000" b="1" u="sng" dirty="0"/>
              <a:t>Пути устранения указанных недостатков</a:t>
            </a:r>
          </a:p>
          <a:p>
            <a:r>
              <a:rPr lang="ru-RU" sz="2000" dirty="0"/>
              <a:t>- Первые четыре технологические </a:t>
            </a:r>
            <a:r>
              <a:rPr lang="ru-RU" sz="2000" dirty="0" smtClean="0"/>
              <a:t>операции объединяем </a:t>
            </a:r>
            <a:r>
              <a:rPr lang="ru-RU" sz="2000" dirty="0"/>
              <a:t>в </a:t>
            </a:r>
            <a:r>
              <a:rPr lang="ru-RU" sz="2000" dirty="0" smtClean="0"/>
              <a:t>одну и отказываемся </a:t>
            </a:r>
            <a:r>
              <a:rPr lang="ru-RU" sz="2000" dirty="0"/>
              <a:t>от вращения бурильной </a:t>
            </a:r>
            <a:r>
              <a:rPr lang="ru-RU" sz="2000" dirty="0" smtClean="0"/>
              <a:t>колонны, от </a:t>
            </a:r>
            <a:r>
              <a:rPr lang="ru-RU" sz="2000" dirty="0"/>
              <a:t>дорогого бурильного инструмента;</a:t>
            </a:r>
          </a:p>
          <a:p>
            <a:r>
              <a:rPr lang="ru-RU" sz="2000" dirty="0"/>
              <a:t>- Используем недорогое и долговечное электрогидравлическое устройство на любых, даже самых тяжелых скалистых грунтах и вечной мерзлоте</a:t>
            </a:r>
            <a:r>
              <a:rPr lang="ru-RU" sz="2000" dirty="0" smtClean="0"/>
              <a:t>.</a:t>
            </a:r>
            <a:endParaRPr lang="ru-RU" sz="2000" dirty="0"/>
          </a:p>
        </p:txBody>
      </p:sp>
      <p:pic>
        <p:nvPicPr>
          <p:cNvPr id="13" name="Рисунок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5750" y="-30956"/>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671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1452278" y="0"/>
            <a:ext cx="94906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smtClean="0">
                <a:latin typeface="+mj-lt"/>
              </a:rPr>
              <a:t>Предлагаемый способ по формированию буронабивных свай </a:t>
            </a:r>
            <a:endParaRPr sz="3600" b="1" dirty="0">
              <a:solidFill>
                <a:srgbClr val="595959"/>
              </a:solidFill>
              <a:latin typeface="+mj-lt"/>
              <a:ea typeface="Helvetica Neue"/>
              <a:cs typeface="Helvetica Neue"/>
              <a:sym typeface="Helvetica Neue"/>
            </a:endParaRPr>
          </a:p>
        </p:txBody>
      </p: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112" y="1317257"/>
            <a:ext cx="2919288" cy="3507064"/>
          </a:xfrm>
          <a:prstGeom prst="rect">
            <a:avLst/>
          </a:prstGeom>
        </p:spPr>
      </p:pic>
      <p:sp>
        <p:nvSpPr>
          <p:cNvPr id="7" name="TextBox 6"/>
          <p:cNvSpPr txBox="1"/>
          <p:nvPr/>
        </p:nvSpPr>
        <p:spPr>
          <a:xfrm>
            <a:off x="3073400" y="1271249"/>
            <a:ext cx="9118600" cy="3785652"/>
          </a:xfrm>
          <a:prstGeom prst="rect">
            <a:avLst/>
          </a:prstGeom>
          <a:noFill/>
        </p:spPr>
        <p:txBody>
          <a:bodyPr wrap="square" rtlCol="0">
            <a:spAutoFit/>
          </a:bodyPr>
          <a:lstStyle/>
          <a:p>
            <a:r>
              <a:rPr lang="ru-RU" dirty="0"/>
              <a:t> </a:t>
            </a:r>
            <a:r>
              <a:rPr lang="ru-RU" sz="2000" dirty="0"/>
              <a:t>Способ монтажа буронабивных железобетонных свай с использованием электрогидроударного эффекта </a:t>
            </a:r>
            <a:r>
              <a:rPr lang="ru-RU" sz="2000" dirty="0" smtClean="0"/>
              <a:t>(патент № </a:t>
            </a:r>
            <a:r>
              <a:rPr lang="en-US" sz="2000" dirty="0" smtClean="0"/>
              <a:t>RU</a:t>
            </a:r>
            <a:r>
              <a:rPr lang="ru-RU" sz="2000" dirty="0" smtClean="0"/>
              <a:t> 2 820 641 С1) </a:t>
            </a:r>
            <a:r>
              <a:rPr lang="ru-RU" sz="2000" dirty="0"/>
              <a:t>и устройство для его осуществления предназначен для монтажа буронабивных свай в грунтах любой твердости с </a:t>
            </a:r>
            <a:r>
              <a:rPr lang="ru-RU" sz="2000" dirty="0" smtClean="0"/>
              <a:t>минимальными затратами ресурсов (финансовых, времени) </a:t>
            </a:r>
            <a:r>
              <a:rPr lang="ru-RU" sz="2000" dirty="0"/>
              <a:t>на бурение и гарантированным погружением арматурного каркаса с обсадной трубой на заданную глубину в грунтах любой сложности и содержит установленное в нижней части бурильной трубы 13 электрогидравлическое устройство, состоящее из центрального, неподвижного, быстросъёмного, положительного контакта 7, соединенного с коаксиальным кабелем 22 при помощи стандартного, герметизированного разъёма 14 типа «папа-мама» и отрицательного контакта 6, </a:t>
            </a:r>
            <a:r>
              <a:rPr lang="ru-RU" sz="2000" dirty="0" smtClean="0"/>
              <a:t>выполненного </a:t>
            </a:r>
            <a:r>
              <a:rPr lang="ru-RU" sz="2000" dirty="0"/>
              <a:t>из стального профиля, имеющего контакт </a:t>
            </a:r>
          </a:p>
        </p:txBody>
      </p:sp>
      <p:sp>
        <p:nvSpPr>
          <p:cNvPr id="9" name="TextBox 8"/>
          <p:cNvSpPr txBox="1"/>
          <p:nvPr/>
        </p:nvSpPr>
        <p:spPr>
          <a:xfrm>
            <a:off x="330200" y="4975094"/>
            <a:ext cx="11734800" cy="1631216"/>
          </a:xfrm>
          <a:prstGeom prst="rect">
            <a:avLst/>
          </a:prstGeom>
          <a:noFill/>
        </p:spPr>
        <p:txBody>
          <a:bodyPr wrap="square" rtlCol="0">
            <a:spAutoFit/>
          </a:bodyPr>
          <a:lstStyle/>
          <a:p>
            <a:r>
              <a:rPr lang="ru-RU" sz="2000" dirty="0" smtClean="0"/>
              <a:t>с </a:t>
            </a:r>
            <a:r>
              <a:rPr lang="ru-RU" sz="2000" dirty="0"/>
              <a:t>внешней оплеткой коаксиального кабеля 22 через шайбу 8, соединенной неразъёмным соединением с внешней оплеткой коаксиального кабеля 22 и накручиваемого на подпятник 5, сделанный из твердого, изолирующего материала (текстолит, </a:t>
            </a:r>
            <a:r>
              <a:rPr lang="ru-RU" sz="2000" dirty="0" err="1"/>
              <a:t>гитинакс</a:t>
            </a:r>
            <a:r>
              <a:rPr lang="ru-RU" sz="2000" dirty="0"/>
              <a:t>), имеющий сверху шпильки для крепления металлического диска 9, предотвращающего смещение подпятника 5 вниз в момент извлечения устройства с проектной глубины.  </a:t>
            </a:r>
          </a:p>
        </p:txBody>
      </p:sp>
      <p:pic>
        <p:nvPicPr>
          <p:cNvPr id="10" name="Рисунок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467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1441466" y="0"/>
            <a:ext cx="9662078"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a:latin typeface="+mj-lt"/>
              </a:rPr>
              <a:t>Предлагаемый способ по формированию буронабивных свай </a:t>
            </a:r>
            <a:r>
              <a:rPr lang="ru-RU" sz="3600" b="1" dirty="0" smtClean="0">
                <a:latin typeface="+mj-lt"/>
              </a:rPr>
              <a:t>- 2</a:t>
            </a:r>
            <a:endParaRPr sz="3600" b="1" dirty="0">
              <a:solidFill>
                <a:srgbClr val="595959"/>
              </a:solidFill>
              <a:latin typeface="+mj-lt"/>
              <a:ea typeface="Helvetica Neue"/>
              <a:cs typeface="Helvetica Neue"/>
              <a:sym typeface="Helvetica Neue"/>
            </a:endParaRP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1545017"/>
            <a:ext cx="2512888" cy="2248093"/>
          </a:xfrm>
          <a:prstGeom prst="rect">
            <a:avLst/>
          </a:prstGeom>
        </p:spPr>
      </p:pic>
      <p:sp>
        <p:nvSpPr>
          <p:cNvPr id="2" name="TextBox 1"/>
          <p:cNvSpPr txBox="1"/>
          <p:nvPr/>
        </p:nvSpPr>
        <p:spPr>
          <a:xfrm>
            <a:off x="2984500" y="1392820"/>
            <a:ext cx="9207500" cy="4401205"/>
          </a:xfrm>
          <a:prstGeom prst="rect">
            <a:avLst/>
          </a:prstGeom>
          <a:noFill/>
        </p:spPr>
        <p:txBody>
          <a:bodyPr wrap="square" rtlCol="0">
            <a:spAutoFit/>
          </a:bodyPr>
          <a:lstStyle/>
          <a:p>
            <a:r>
              <a:rPr lang="ru-RU" sz="2000" dirty="0"/>
              <a:t>Кроме того, на подпятнике 5, имеется резьба для посадки в нижний торец буровой трубы 13. А еще, сверху на подпятник 5 одевается диск 10, в который снизу вкручены две шпильки 4 с шайбами и шплинтами на каждой, предназначенные для подвижного крепления лепестков 3 подпятника 5, каждый из которых имеет зубчатый венец, входящий в зацепление с подпятником 5, также имеющий зубчатый венец. Каждый лепесток 3 подпятника 5 имеет фиксатор 31 в форме сужающейся воронки в узком конце лепестка 3 подпятника 5 и предназначен для поддержки арматурного каркаса 11 снизу при монтаже поперечин и при монтаже всей буронабивной сваи в грунте. Буровая труба 13 в нижней части имеет два окна 12 для прохода бурового раствора при работе  электрогидравлического устройства, одновременно обеспечивает доступ к зажимным гайкам, крепящим металлический диск 9 на подпятнике 5  в случае необходимости замены изношенного </a:t>
            </a:r>
            <a:r>
              <a:rPr lang="ru-RU" sz="2000" dirty="0" smtClean="0"/>
              <a:t>оборудования.</a:t>
            </a:r>
            <a:endParaRPr lang="ru-RU" sz="2000" dirty="0"/>
          </a:p>
        </p:txBody>
      </p:sp>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532" y="3606464"/>
            <a:ext cx="2501868" cy="2060561"/>
          </a:xfrm>
          <a:prstGeom prst="rect">
            <a:avLst/>
          </a:prstGeom>
        </p:spPr>
      </p:pic>
      <p:sp>
        <p:nvSpPr>
          <p:cNvPr id="3" name="TextBox 2"/>
          <p:cNvSpPr txBox="1"/>
          <p:nvPr/>
        </p:nvSpPr>
        <p:spPr>
          <a:xfrm>
            <a:off x="342900" y="5794025"/>
            <a:ext cx="11658600" cy="707886"/>
          </a:xfrm>
          <a:prstGeom prst="rect">
            <a:avLst/>
          </a:prstGeom>
          <a:noFill/>
        </p:spPr>
        <p:txBody>
          <a:bodyPr wrap="square" rtlCol="0">
            <a:spAutoFit/>
          </a:bodyPr>
          <a:lstStyle/>
          <a:p>
            <a:r>
              <a:rPr lang="ru-RU" sz="2000" dirty="0" smtClean="0"/>
              <a:t>      На </a:t>
            </a:r>
            <a:r>
              <a:rPr lang="ru-RU" sz="2000" dirty="0"/>
              <a:t>буровой трубе 13 крепится хомут 16, разделенный на две части, которые соединяются с помощью оси 36 и фиксируются с помощью защелки 32 с фиксаторами </a:t>
            </a:r>
            <a:r>
              <a:rPr lang="ru-RU" sz="2000" dirty="0" smtClean="0"/>
              <a:t>33.</a:t>
            </a:r>
            <a:endParaRPr lang="ru-RU" sz="2000" dirty="0"/>
          </a:p>
        </p:txBody>
      </p:sp>
      <p:pic>
        <p:nvPicPr>
          <p:cNvPr id="8" name="Рисунок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0532"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7320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1612900" y="0"/>
            <a:ext cx="94906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a:latin typeface="+mj-lt"/>
              </a:rPr>
              <a:t>Предлагаемый способ по формированию буронабивных свай - </a:t>
            </a:r>
            <a:r>
              <a:rPr lang="ru-RU" sz="3600" b="1" dirty="0" smtClean="0">
                <a:latin typeface="+mj-lt"/>
              </a:rPr>
              <a:t>3</a:t>
            </a:r>
            <a:endParaRPr sz="3600" b="1" dirty="0">
              <a:solidFill>
                <a:srgbClr val="595959"/>
              </a:solidFill>
              <a:latin typeface="+mj-lt"/>
              <a:ea typeface="Helvetica Neue"/>
              <a:cs typeface="Helvetica Neue"/>
              <a:sym typeface="Helvetica Neue"/>
            </a:endParaRP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161" y="1639591"/>
            <a:ext cx="2256689" cy="2028682"/>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9" y="3668273"/>
            <a:ext cx="2317094" cy="2136991"/>
          </a:xfrm>
          <a:prstGeom prst="rect">
            <a:avLst/>
          </a:prstGeom>
        </p:spPr>
      </p:pic>
      <p:sp>
        <p:nvSpPr>
          <p:cNvPr id="2" name="TextBox 1"/>
          <p:cNvSpPr txBox="1"/>
          <p:nvPr/>
        </p:nvSpPr>
        <p:spPr>
          <a:xfrm>
            <a:off x="2640622" y="1636048"/>
            <a:ext cx="9462477" cy="4093428"/>
          </a:xfrm>
          <a:prstGeom prst="rect">
            <a:avLst/>
          </a:prstGeom>
          <a:noFill/>
        </p:spPr>
        <p:txBody>
          <a:bodyPr wrap="square" rtlCol="0">
            <a:spAutoFit/>
          </a:bodyPr>
          <a:lstStyle/>
          <a:p>
            <a:r>
              <a:rPr lang="ru-RU" sz="2000" dirty="0"/>
              <a:t>Кроме того хомут 16 имеет коромысла 34, на которых закреплены держатели 35 с пружиной 39 и стопор 37 с тягой 38, позволяющие фиксировать держатель 35 в открытом положении при подготовке конструкции к погружению с буровой трубой 13 и с закрепленным на ней арматурным каркасом 11 внутрь обсадной трубы 1. А в  рабочем процессе  -  формировании буронабивной сваи, при погружении арматурного каркаса 11 и обсадной трубы 1 на заданную глубину и для удержания обсадной трубы 1 в зафиксированном положении до завершения погружения на заданную глубину</a:t>
            </a:r>
            <a:r>
              <a:rPr lang="ru-RU" sz="2000" dirty="0" smtClean="0"/>
              <a:t>. </a:t>
            </a:r>
            <a:r>
              <a:rPr lang="ru-RU" sz="2000" dirty="0"/>
              <a:t>Обсадная труба 1 в нижнем своем конце имеет окна 2, предназначенные для выхода цементного раствора наружу для формирования в нижней части буронабивной сваи расширения ( на чертежах не показано), необходимого для лучшей фиксации свай в грунте в случае возведения зданий на </a:t>
            </a:r>
            <a:r>
              <a:rPr lang="ru-RU" sz="2000" dirty="0" err="1"/>
              <a:t>пучинистых</a:t>
            </a:r>
            <a:r>
              <a:rPr lang="ru-RU" sz="2000" dirty="0"/>
              <a:t> почвах с высоким уровнем грунтовых вод. </a:t>
            </a:r>
          </a:p>
        </p:txBody>
      </p:sp>
      <p:sp>
        <p:nvSpPr>
          <p:cNvPr id="3" name="TextBox 2"/>
          <p:cNvSpPr txBox="1"/>
          <p:nvPr/>
        </p:nvSpPr>
        <p:spPr>
          <a:xfrm>
            <a:off x="323529" y="5721241"/>
            <a:ext cx="11781939" cy="1015663"/>
          </a:xfrm>
          <a:prstGeom prst="rect">
            <a:avLst/>
          </a:prstGeom>
          <a:noFill/>
        </p:spPr>
        <p:txBody>
          <a:bodyPr wrap="square" rtlCol="0">
            <a:spAutoFit/>
          </a:bodyPr>
          <a:lstStyle/>
          <a:p>
            <a:r>
              <a:rPr lang="ru-RU" sz="2000" dirty="0"/>
              <a:t>Обсадная труба 1 может быть как пластиковой так и асбоцементной.  На верхний конец обсадной трубы 1</a:t>
            </a:r>
            <a:r>
              <a:rPr lang="ru-RU" sz="2000" dirty="0" smtClean="0"/>
              <a:t>, </a:t>
            </a:r>
            <a:r>
              <a:rPr lang="ru-RU" sz="2000" dirty="0"/>
              <a:t>, при помощи раструба с манжетами, крепится приспособление «буратино» 15 с крышкой 18, имеющей герметизированное </a:t>
            </a:r>
            <a:r>
              <a:rPr lang="ru-RU" sz="2000" dirty="0" smtClean="0"/>
              <a:t>резиновыми </a:t>
            </a:r>
            <a:r>
              <a:rPr lang="ru-RU" sz="2000" dirty="0"/>
              <a:t>манжетами (на </a:t>
            </a:r>
            <a:r>
              <a:rPr lang="ru-RU" sz="2000" dirty="0" smtClean="0"/>
              <a:t>чертеже не </a:t>
            </a:r>
            <a:endParaRPr lang="ru-RU" sz="2000" dirty="0"/>
          </a:p>
        </p:txBody>
      </p:sp>
      <p:pic>
        <p:nvPicPr>
          <p:cNvPr id="8" name="Рисунок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2205"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952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1612900" y="0"/>
            <a:ext cx="94906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a:latin typeface="+mj-lt"/>
              </a:rPr>
              <a:t>Предлагаемый способ по формированию буронабивных свай - 4</a:t>
            </a:r>
            <a:endParaRPr sz="3600" b="1" dirty="0">
              <a:solidFill>
                <a:srgbClr val="595959"/>
              </a:solidFill>
              <a:latin typeface="+mj-lt"/>
              <a:ea typeface="Helvetica Neue"/>
              <a:cs typeface="Helvetica Neue"/>
              <a:sym typeface="Helvetica Neue"/>
            </a:endParaRPr>
          </a:p>
        </p:txBody>
      </p:sp>
      <p:sp>
        <p:nvSpPr>
          <p:cNvPr id="2" name="TextBox 1"/>
          <p:cNvSpPr txBox="1"/>
          <p:nvPr/>
        </p:nvSpPr>
        <p:spPr>
          <a:xfrm>
            <a:off x="2640622" y="1636048"/>
            <a:ext cx="9462477" cy="400110"/>
          </a:xfrm>
          <a:prstGeom prst="rect">
            <a:avLst/>
          </a:prstGeom>
          <a:noFill/>
        </p:spPr>
        <p:txBody>
          <a:bodyPr wrap="square" rtlCol="0">
            <a:spAutoFit/>
          </a:bodyPr>
          <a:lstStyle/>
          <a:p>
            <a:endParaRPr lang="ru-RU" sz="2000" dirty="0"/>
          </a:p>
        </p:txBody>
      </p:sp>
      <p:sp>
        <p:nvSpPr>
          <p:cNvPr id="3" name="TextBox 2"/>
          <p:cNvSpPr txBox="1"/>
          <p:nvPr/>
        </p:nvSpPr>
        <p:spPr>
          <a:xfrm>
            <a:off x="321161" y="5715000"/>
            <a:ext cx="11781939" cy="307777"/>
          </a:xfrm>
          <a:prstGeom prst="rect">
            <a:avLst/>
          </a:prstGeom>
          <a:noFill/>
        </p:spPr>
        <p:txBody>
          <a:bodyPr wrap="square" rtlCol="0">
            <a:spAutoFit/>
          </a:bodyPr>
          <a:lstStyle/>
          <a:p>
            <a:endParaRPr lang="ru-RU" dirty="0"/>
          </a:p>
        </p:txBody>
      </p: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1" y="1419101"/>
            <a:ext cx="2461111" cy="2241628"/>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4806" y="3660729"/>
            <a:ext cx="2410519" cy="2243708"/>
          </a:xfrm>
          <a:prstGeom prst="rect">
            <a:avLst/>
          </a:prstGeom>
        </p:spPr>
      </p:pic>
      <p:sp>
        <p:nvSpPr>
          <p:cNvPr id="7" name="TextBox 6"/>
          <p:cNvSpPr txBox="1"/>
          <p:nvPr/>
        </p:nvSpPr>
        <p:spPr>
          <a:xfrm>
            <a:off x="2501899" y="1195456"/>
            <a:ext cx="9131197" cy="4708981"/>
          </a:xfrm>
          <a:prstGeom prst="rect">
            <a:avLst/>
          </a:prstGeom>
          <a:noFill/>
        </p:spPr>
        <p:txBody>
          <a:bodyPr wrap="square" rtlCol="0">
            <a:spAutoFit/>
          </a:bodyPr>
          <a:lstStyle/>
          <a:p>
            <a:r>
              <a:rPr lang="ru-RU" sz="2000" dirty="0" smtClean="0"/>
              <a:t> показаны) </a:t>
            </a:r>
            <a:r>
              <a:rPr lang="ru-RU" sz="2000" dirty="0"/>
              <a:t>отверстие для прохода буровой трубы 13. Кроме того, приспособление «буратино» 15  позволяет отводить буровой раствор по отводной линии 25 в отстойник 27, через решето 26. Из отстойника 27, по напорной линии 24, через фильтр 28, с помощью насоса 29 и приводного двигателя 30, очищенный от крупных механических примесей, буровой раствор подается в верхнюю часть оголовка 21 буровой трубы 13 через патрубок 23. Патрубок 23 крепится на обсадном кольце 19, имеющем уплотнительные резиновые прокладки ( на чертеже не показаны), закрепленном на оголовке буровой трубы 21 при помощи гайки 20. Кроме того, на буровой трубе 13 легкосъемным зажимом крепится еще один хомут 17, предназначенный для фиксации верхних концов арматурного каркаса 11 перед его установкой на буровой трубе 13, , который позволяет не только удерживать готовый каркас 11 до момента погружения  электрогидравлического устройства с разрядной головкой на заданную глубину, но и формировать этот каркас на буровой трубе </a:t>
            </a:r>
            <a:r>
              <a:rPr lang="ru-RU" sz="2000" dirty="0" smtClean="0"/>
              <a:t>путем</a:t>
            </a:r>
            <a:endParaRPr lang="ru-RU" sz="2000" dirty="0"/>
          </a:p>
        </p:txBody>
      </p:sp>
      <p:sp>
        <p:nvSpPr>
          <p:cNvPr id="11" name="TextBox 10"/>
          <p:cNvSpPr txBox="1"/>
          <p:nvPr/>
        </p:nvSpPr>
        <p:spPr>
          <a:xfrm>
            <a:off x="204806" y="5842337"/>
            <a:ext cx="11578739" cy="707886"/>
          </a:xfrm>
          <a:prstGeom prst="rect">
            <a:avLst/>
          </a:prstGeom>
          <a:noFill/>
        </p:spPr>
        <p:txBody>
          <a:bodyPr wrap="square" rtlCol="0">
            <a:spAutoFit/>
          </a:bodyPr>
          <a:lstStyle/>
          <a:p>
            <a:r>
              <a:rPr lang="ru-RU" sz="2000" dirty="0"/>
              <a:t>приваривания поперечин к продольным </a:t>
            </a:r>
            <a:r>
              <a:rPr lang="ru-RU" sz="2000" dirty="0" err="1"/>
              <a:t>арматуринам</a:t>
            </a:r>
            <a:r>
              <a:rPr lang="ru-RU" sz="2000" dirty="0"/>
              <a:t>, или привязкой их мягкой проволокой.</a:t>
            </a:r>
          </a:p>
          <a:p>
            <a:r>
              <a:rPr lang="ru-RU" sz="2000" dirty="0"/>
              <a:t>Хомут 17 состоит из двух частей, соединенных осью 43, которые фиксируются защелкой 44 </a:t>
            </a:r>
            <a:r>
              <a:rPr lang="ru-RU" sz="2000" dirty="0" smtClean="0"/>
              <a:t> </a:t>
            </a:r>
            <a:endParaRPr lang="ru-RU" sz="2000" dirty="0"/>
          </a:p>
        </p:txBody>
      </p:sp>
      <p:pic>
        <p:nvPicPr>
          <p:cNvPr id="10" name="Рисунок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5756"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900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1612900" y="0"/>
            <a:ext cx="94906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3600" b="1" dirty="0">
                <a:latin typeface="+mj-lt"/>
              </a:rPr>
              <a:t>Предлагаемый способ </a:t>
            </a:r>
            <a:r>
              <a:rPr lang="ru-RU" sz="3600" b="1" dirty="0" smtClean="0">
                <a:latin typeface="+mj-lt"/>
              </a:rPr>
              <a:t>по формированию буронабивных свай - 5</a:t>
            </a:r>
            <a:endParaRPr sz="3600" b="1" dirty="0">
              <a:solidFill>
                <a:srgbClr val="595959"/>
              </a:solidFill>
              <a:latin typeface="+mj-lt"/>
              <a:ea typeface="Helvetica Neue"/>
              <a:cs typeface="Helvetica Neue"/>
              <a:sym typeface="Helvetica Neue"/>
            </a:endParaRPr>
          </a:p>
        </p:txBody>
      </p:sp>
      <p:sp>
        <p:nvSpPr>
          <p:cNvPr id="2" name="TextBox 1"/>
          <p:cNvSpPr txBox="1"/>
          <p:nvPr/>
        </p:nvSpPr>
        <p:spPr>
          <a:xfrm>
            <a:off x="5493280" y="1435993"/>
            <a:ext cx="6584522" cy="3170099"/>
          </a:xfrm>
          <a:prstGeom prst="rect">
            <a:avLst/>
          </a:prstGeom>
          <a:noFill/>
        </p:spPr>
        <p:txBody>
          <a:bodyPr wrap="square" rtlCol="0">
            <a:spAutoFit/>
          </a:bodyPr>
          <a:lstStyle/>
          <a:p>
            <a:r>
              <a:rPr lang="ru-RU" sz="2000" dirty="0"/>
              <a:t>между собой, на буровой трубе 13 </a:t>
            </a:r>
            <a:r>
              <a:rPr lang="ru-RU" sz="2000" dirty="0" smtClean="0"/>
              <a:t>между </a:t>
            </a:r>
            <a:r>
              <a:rPr lang="ru-RU" sz="2000" dirty="0"/>
              <a:t>собой, на буровой трубе </a:t>
            </a:r>
            <a:r>
              <a:rPr lang="ru-RU" sz="2000" dirty="0" smtClean="0"/>
              <a:t>13  </a:t>
            </a:r>
            <a:r>
              <a:rPr lang="ru-RU" sz="2000" dirty="0"/>
              <a:t>и включает в свою конструкцию поддерживающие лепестки 40, фиксирующие лепестки 41, закрепленные на поддерживающих лепестках 40 с возможностью поворачиваться на оси, закрепленной на ближнем к буровой трубе 13 конце поддерживающего лепестка пружиной 42 и </a:t>
            </a:r>
            <a:r>
              <a:rPr lang="ru-RU" sz="2000" dirty="0" err="1"/>
              <a:t>водилом</a:t>
            </a:r>
            <a:r>
              <a:rPr lang="ru-RU" sz="2000" dirty="0"/>
              <a:t> 45 со стопором 46, имеющем фиксирующий лепесток, который в открытом положении </a:t>
            </a:r>
            <a:r>
              <a:rPr lang="ru-RU" sz="2000" dirty="0" smtClean="0"/>
              <a:t>фиксируется </a:t>
            </a:r>
            <a:r>
              <a:rPr lang="ru-RU" sz="2000" dirty="0"/>
              <a:t>на </a:t>
            </a:r>
            <a:r>
              <a:rPr lang="ru-RU" sz="2000" dirty="0" smtClean="0"/>
              <a:t>держателе </a:t>
            </a:r>
            <a:r>
              <a:rPr lang="ru-RU" sz="2000" dirty="0"/>
              <a:t>47</a:t>
            </a:r>
            <a:r>
              <a:rPr lang="ru-RU" sz="2000" dirty="0" smtClean="0"/>
              <a:t>. </a:t>
            </a:r>
          </a:p>
        </p:txBody>
      </p:sp>
      <p:sp>
        <p:nvSpPr>
          <p:cNvPr id="3" name="TextBox 2"/>
          <p:cNvSpPr txBox="1"/>
          <p:nvPr/>
        </p:nvSpPr>
        <p:spPr>
          <a:xfrm>
            <a:off x="321161" y="5715000"/>
            <a:ext cx="11781939" cy="307777"/>
          </a:xfrm>
          <a:prstGeom prst="rect">
            <a:avLst/>
          </a:prstGeom>
          <a:noFill/>
        </p:spPr>
        <p:txBody>
          <a:bodyPr wrap="square" rtlCol="0">
            <a:spAutoFit/>
          </a:bodyPr>
          <a:lstStyle/>
          <a:p>
            <a:endParaRPr lang="ru-RU" dirty="0"/>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1" y="1520457"/>
            <a:ext cx="5313769" cy="4689843"/>
          </a:xfrm>
          <a:prstGeom prst="rect">
            <a:avLst/>
          </a:prstGeom>
        </p:spPr>
      </p:pic>
      <p:sp>
        <p:nvSpPr>
          <p:cNvPr id="6" name="TextBox 5"/>
          <p:cNvSpPr txBox="1"/>
          <p:nvPr/>
        </p:nvSpPr>
        <p:spPr>
          <a:xfrm>
            <a:off x="2717800" y="4637782"/>
            <a:ext cx="9360001" cy="2154436"/>
          </a:xfrm>
          <a:prstGeom prst="rect">
            <a:avLst/>
          </a:prstGeom>
          <a:noFill/>
        </p:spPr>
        <p:txBody>
          <a:bodyPr wrap="square" rtlCol="0">
            <a:spAutoFit/>
          </a:bodyPr>
          <a:lstStyle/>
          <a:p>
            <a:r>
              <a:rPr lang="ru-RU" sz="2000" b="1" u="sng" dirty="0"/>
              <a:t>Электрогидравлический эффект (ЭГЭ) </a:t>
            </a:r>
            <a:r>
              <a:rPr lang="ru-RU" sz="2000" dirty="0"/>
              <a:t>– промышленный способ преобразования электрической энергии в механическую без посредства промежуточных механических звеньев, что обеспечивает высокий КПД процесса и наиболее эффективно его протекание в ионопроводящей жидкости. В момент эл. разряда высокого напряжения в воде, начиная с положительного электрода, в жидкости растет стример.</a:t>
            </a:r>
          </a:p>
          <a:p>
            <a:endParaRPr lang="ru-RU" dirty="0"/>
          </a:p>
        </p:txBody>
      </p:sp>
      <p:pic>
        <p:nvPicPr>
          <p:cNvPr id="8" name="Рисунок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096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044700" y="0"/>
            <a:ext cx="8538144"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595959"/>
              </a:buClr>
              <a:buSzPts val="3600"/>
              <a:buFont typeface="Helvetica Neue"/>
              <a:buNone/>
            </a:pPr>
            <a:r>
              <a:rPr lang="ru-RU" b="1" dirty="0">
                <a:solidFill>
                  <a:schemeClr val="tx1"/>
                </a:solidFill>
                <a:latin typeface="+mj-lt"/>
                <a:ea typeface="Helvetica Neue"/>
                <a:cs typeface="Helvetica Neue"/>
                <a:sym typeface="Helvetica Neue"/>
              </a:rPr>
              <a:t>Оценка целевого рынка</a:t>
            </a:r>
            <a:endParaRPr b="1" dirty="0">
              <a:solidFill>
                <a:schemeClr val="tx1"/>
              </a:solidFill>
              <a:latin typeface="+mj-lt"/>
              <a:ea typeface="Helvetica Neue"/>
              <a:cs typeface="Helvetica Neue"/>
              <a:sym typeface="Helvetica Neue"/>
            </a:endParaRPr>
          </a:p>
        </p:txBody>
      </p:sp>
      <p:sp>
        <p:nvSpPr>
          <p:cNvPr id="9" name="Прямоугольник 8"/>
          <p:cNvSpPr/>
          <p:nvPr/>
        </p:nvSpPr>
        <p:spPr>
          <a:xfrm>
            <a:off x="361628" y="3911600"/>
            <a:ext cx="3918272" cy="1358900"/>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dirty="0" smtClean="0">
                <a:solidFill>
                  <a:schemeClr val="tx1"/>
                </a:solidFill>
              </a:rPr>
              <a:t>Дополнительная экономия времени на выполнение операции по отсечению оголовков свай фундамента и </a:t>
            </a:r>
            <a:endParaRPr lang="ru-RU" sz="1800" dirty="0">
              <a:solidFill>
                <a:schemeClr val="tx1"/>
              </a:solidFill>
            </a:endParaRPr>
          </a:p>
        </p:txBody>
      </p:sp>
      <p:sp>
        <p:nvSpPr>
          <p:cNvPr id="10" name="Прямоугольник 9"/>
          <p:cNvSpPr/>
          <p:nvPr/>
        </p:nvSpPr>
        <p:spPr>
          <a:xfrm>
            <a:off x="4597400" y="4013200"/>
            <a:ext cx="3365500" cy="125729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dirty="0">
                <a:solidFill>
                  <a:schemeClr val="tx1"/>
                </a:solidFill>
              </a:rPr>
              <a:t>Дополнительная экономия времени на выполнение операции </a:t>
            </a:r>
            <a:r>
              <a:rPr lang="ru-RU" sz="1800" dirty="0" smtClean="0">
                <a:solidFill>
                  <a:schemeClr val="tx1"/>
                </a:solidFill>
              </a:rPr>
              <a:t>по формированию буронабивных свай</a:t>
            </a:r>
            <a:endParaRPr lang="ru-RU" sz="1800" dirty="0">
              <a:solidFill>
                <a:schemeClr val="tx1"/>
              </a:solidFill>
            </a:endParaRPr>
          </a:p>
        </p:txBody>
      </p:sp>
      <p:sp>
        <p:nvSpPr>
          <p:cNvPr id="11" name="Прямоугольник 10"/>
          <p:cNvSpPr/>
          <p:nvPr/>
        </p:nvSpPr>
        <p:spPr>
          <a:xfrm>
            <a:off x="8559800" y="3911599"/>
            <a:ext cx="3295972" cy="135889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dirty="0">
                <a:solidFill>
                  <a:schemeClr val="tx1"/>
                </a:solidFill>
              </a:rPr>
              <a:t>Дополнительная экономия времени на выполнение операции </a:t>
            </a:r>
            <a:r>
              <a:rPr lang="ru-RU" sz="1800" dirty="0" smtClean="0">
                <a:solidFill>
                  <a:schemeClr val="tx1"/>
                </a:solidFill>
              </a:rPr>
              <a:t>бурения глубоких скважин, в </a:t>
            </a:r>
            <a:r>
              <a:rPr lang="ru-RU" sz="1800" dirty="0" err="1" smtClean="0">
                <a:solidFill>
                  <a:schemeClr val="tx1"/>
                </a:solidFill>
              </a:rPr>
              <a:t>т.ч</a:t>
            </a:r>
            <a:r>
              <a:rPr lang="ru-RU" sz="1800" dirty="0" smtClean="0">
                <a:solidFill>
                  <a:schemeClr val="tx1"/>
                </a:solidFill>
              </a:rPr>
              <a:t>. для водозабора.</a:t>
            </a:r>
            <a:endParaRPr lang="ru-RU" sz="1800" dirty="0">
              <a:solidFill>
                <a:schemeClr val="tx1"/>
              </a:solidFill>
            </a:endParaRPr>
          </a:p>
        </p:txBody>
      </p:sp>
      <p:sp>
        <p:nvSpPr>
          <p:cNvPr id="5" name="Скругленный прямоугольник 4"/>
          <p:cNvSpPr/>
          <p:nvPr/>
        </p:nvSpPr>
        <p:spPr>
          <a:xfrm>
            <a:off x="1409700" y="5435600"/>
            <a:ext cx="9410700" cy="1282700"/>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dirty="0" smtClean="0"/>
              <a:t>Снижение себестоимости работ по изготовлению фундамента зданий на 15 – 30%.</a:t>
            </a:r>
          </a:p>
          <a:p>
            <a:pPr algn="ctr"/>
            <a:r>
              <a:rPr lang="ru-RU" sz="1800" dirty="0" smtClean="0"/>
              <a:t>Снижение финансовых затрат на приобретение и эксплуатацию нового строительного оборудования для изготовления фундамента зданий  - до 50%.</a:t>
            </a:r>
            <a:endParaRPr lang="ru-RU" sz="1800" dirty="0"/>
          </a:p>
        </p:txBody>
      </p:sp>
      <p:sp>
        <p:nvSpPr>
          <p:cNvPr id="2" name="Скругленный прямоугольник 1"/>
          <p:cNvSpPr/>
          <p:nvPr/>
        </p:nvSpPr>
        <p:spPr>
          <a:xfrm>
            <a:off x="1739900" y="1282700"/>
            <a:ext cx="9588500" cy="18161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800" dirty="0">
                <a:solidFill>
                  <a:schemeClr val="tx1"/>
                </a:solidFill>
              </a:rPr>
              <a:t>По данным Росстата в 2023 году в России сдано 110 млн. м</a:t>
            </a:r>
            <a:r>
              <a:rPr lang="ru-RU" sz="1800" baseline="30000" dirty="0">
                <a:solidFill>
                  <a:schemeClr val="tx1"/>
                </a:solidFill>
              </a:rPr>
              <a:t>2</a:t>
            </a:r>
            <a:r>
              <a:rPr lang="ru-RU" sz="1800" dirty="0">
                <a:solidFill>
                  <a:schemeClr val="tx1"/>
                </a:solidFill>
              </a:rPr>
              <a:t> жилья. Из них 58.68 млн. м</a:t>
            </a:r>
            <a:r>
              <a:rPr lang="ru-RU" sz="1800" baseline="30000" dirty="0">
                <a:solidFill>
                  <a:schemeClr val="tx1"/>
                </a:solidFill>
              </a:rPr>
              <a:t>2</a:t>
            </a:r>
            <a:r>
              <a:rPr lang="ru-RU" sz="1800" dirty="0">
                <a:solidFill>
                  <a:schemeClr val="tx1"/>
                </a:solidFill>
              </a:rPr>
              <a:t> индивидуального жилищного строительства. </a:t>
            </a:r>
            <a:r>
              <a:rPr lang="ru-RU" sz="1800" dirty="0" smtClean="0">
                <a:solidFill>
                  <a:schemeClr val="tx1"/>
                </a:solidFill>
              </a:rPr>
              <a:t>В </a:t>
            </a:r>
            <a:r>
              <a:rPr lang="ru-RU" sz="1800" dirty="0">
                <a:solidFill>
                  <a:schemeClr val="tx1"/>
                </a:solidFill>
              </a:rPr>
              <a:t>среднем по РФ стоимость квадратного метра в новостройках составляет 145 тыс. рублей, а ИЖС – 72 тыс. руб. </a:t>
            </a:r>
            <a:r>
              <a:rPr lang="ru-RU" sz="1800" dirty="0" smtClean="0">
                <a:solidFill>
                  <a:schemeClr val="tx1"/>
                </a:solidFill>
              </a:rPr>
              <a:t> Тогда </a:t>
            </a:r>
            <a:r>
              <a:rPr lang="ru-RU" sz="1800" dirty="0">
                <a:solidFill>
                  <a:schemeClr val="tx1"/>
                </a:solidFill>
              </a:rPr>
              <a:t>объем внутреннего рынка недвижимости </a:t>
            </a:r>
            <a:r>
              <a:rPr lang="ru-RU" sz="1800" dirty="0" smtClean="0">
                <a:solidFill>
                  <a:schemeClr val="tx1"/>
                </a:solidFill>
              </a:rPr>
              <a:t>по России в 2023 году достиг </a:t>
            </a:r>
            <a:r>
              <a:rPr lang="ru-RU" sz="1800" dirty="0">
                <a:solidFill>
                  <a:schemeClr val="tx1"/>
                </a:solidFill>
              </a:rPr>
              <a:t>11,66 млрд. руб. По причине санкций себестоимость жилья выросла в 2024 году уже на 7 – 9% и продолжает </a:t>
            </a:r>
            <a:r>
              <a:rPr lang="ru-RU" sz="1800" dirty="0" smtClean="0">
                <a:solidFill>
                  <a:schemeClr val="tx1"/>
                </a:solidFill>
              </a:rPr>
              <a:t>увеличиваться, что снижает потребительский спрос. </a:t>
            </a:r>
            <a:endParaRPr lang="ru-RU" sz="1800" dirty="0">
              <a:solidFill>
                <a:schemeClr val="tx1"/>
              </a:solidFill>
            </a:endParaRPr>
          </a:p>
        </p:txBody>
      </p:sp>
      <p:sp>
        <p:nvSpPr>
          <p:cNvPr id="6" name="Овал 5"/>
          <p:cNvSpPr/>
          <p:nvPr/>
        </p:nvSpPr>
        <p:spPr>
          <a:xfrm>
            <a:off x="1231900" y="3098800"/>
            <a:ext cx="10623872" cy="812799"/>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dirty="0">
                <a:solidFill>
                  <a:schemeClr val="tx1"/>
                </a:solidFill>
              </a:rPr>
              <a:t>Снижение себестоимости жилья за счет экономии финансовых ресурсов на покупку и эксплуатацию инновационного оборудования </a:t>
            </a:r>
            <a:endParaRPr lang="ru-RU" sz="1800" dirty="0"/>
          </a:p>
        </p:txBody>
      </p:sp>
      <p:pic>
        <p:nvPicPr>
          <p:cNvPr id="12"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62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2247900" y="0"/>
            <a:ext cx="85381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b="1" dirty="0">
                <a:solidFill>
                  <a:schemeClr val="tx1"/>
                </a:solidFill>
                <a:latin typeface="+mj-lt"/>
              </a:rPr>
              <a:t>Этапы коммерциализации </a:t>
            </a:r>
            <a:endParaRPr b="1" dirty="0">
              <a:solidFill>
                <a:schemeClr val="tx1"/>
              </a:solidFill>
              <a:latin typeface="+mj-lt"/>
              <a:ea typeface="Helvetica Neue"/>
              <a:cs typeface="Helvetica Neue"/>
              <a:sym typeface="Helvetica Neue"/>
            </a:endParaRPr>
          </a:p>
        </p:txBody>
      </p:sp>
      <p:graphicFrame>
        <p:nvGraphicFramePr>
          <p:cNvPr id="3" name="Таблица 2"/>
          <p:cNvGraphicFramePr>
            <a:graphicFrameLocks noGrp="1"/>
          </p:cNvGraphicFramePr>
          <p:nvPr>
            <p:extLst>
              <p:ext uri="{D42A27DB-BD31-4B8C-83A1-F6EECF244321}">
                <p14:modId xmlns:p14="http://schemas.microsoft.com/office/powerpoint/2010/main" val="4196046682"/>
              </p:ext>
            </p:extLst>
          </p:nvPr>
        </p:nvGraphicFramePr>
        <p:xfrm>
          <a:off x="1765300" y="2311400"/>
          <a:ext cx="8902701" cy="3709480"/>
        </p:xfrm>
        <a:graphic>
          <a:graphicData uri="http://schemas.openxmlformats.org/drawingml/2006/table">
            <a:tbl>
              <a:tblPr firstRow="1" bandRow="1">
                <a:tableStyleId>{5C22544A-7EE6-4342-B048-85BDC9FD1C3A}</a:tableStyleId>
              </a:tblPr>
              <a:tblGrid>
                <a:gridCol w="4622556"/>
                <a:gridCol w="1540851"/>
                <a:gridCol w="1369647"/>
                <a:gridCol w="1369647"/>
              </a:tblGrid>
              <a:tr h="493187">
                <a:tc>
                  <a:txBody>
                    <a:bodyPr/>
                    <a:lstStyle/>
                    <a:p>
                      <a:endParaRPr lang="ru-RU" dirty="0"/>
                    </a:p>
                  </a:txBody>
                  <a:tcPr/>
                </a:tc>
                <a:tc>
                  <a:txBody>
                    <a:bodyPr/>
                    <a:lstStyle/>
                    <a:p>
                      <a:r>
                        <a:rPr lang="ru-RU" dirty="0" smtClean="0"/>
                        <a:t>2025</a:t>
                      </a:r>
                      <a:endParaRPr lang="ru-RU" dirty="0"/>
                    </a:p>
                  </a:txBody>
                  <a:tcPr/>
                </a:tc>
                <a:tc>
                  <a:txBody>
                    <a:bodyPr/>
                    <a:lstStyle/>
                    <a:p>
                      <a:r>
                        <a:rPr lang="ru-RU" dirty="0" smtClean="0"/>
                        <a:t>2026</a:t>
                      </a:r>
                      <a:endParaRPr lang="ru-RU" dirty="0"/>
                    </a:p>
                  </a:txBody>
                  <a:tcPr/>
                </a:tc>
                <a:tc>
                  <a:txBody>
                    <a:bodyPr/>
                    <a:lstStyle/>
                    <a:p>
                      <a:r>
                        <a:rPr lang="ru-RU" dirty="0" smtClean="0"/>
                        <a:t>2027</a:t>
                      </a:r>
                      <a:endParaRPr lang="ru-RU" dirty="0"/>
                    </a:p>
                  </a:txBody>
                  <a:tcPr/>
                </a:tc>
              </a:tr>
              <a:tr h="493187">
                <a:tc>
                  <a:txBody>
                    <a:bodyPr/>
                    <a:lstStyle/>
                    <a:p>
                      <a:r>
                        <a:rPr lang="ru-RU" sz="2000" dirty="0" smtClean="0"/>
                        <a:t>Проведение НИ и</a:t>
                      </a:r>
                      <a:r>
                        <a:rPr lang="ru-RU" sz="2000" baseline="0" dirty="0" smtClean="0"/>
                        <a:t> ОКР</a:t>
                      </a:r>
                      <a:endParaRPr lang="ru-RU" sz="2000" dirty="0"/>
                    </a:p>
                  </a:txBody>
                  <a:tcPr/>
                </a:tc>
                <a:tc>
                  <a:txBody>
                    <a:bodyPr/>
                    <a:lstStyle/>
                    <a:p>
                      <a:pPr algn="ctr"/>
                      <a:r>
                        <a:rPr lang="ru-RU" dirty="0" smtClean="0"/>
                        <a:t>+</a:t>
                      </a:r>
                      <a:endParaRPr lang="ru-RU" dirty="0"/>
                    </a:p>
                  </a:txBody>
                  <a:tcPr/>
                </a:tc>
                <a:tc>
                  <a:txBody>
                    <a:bodyPr/>
                    <a:lstStyle/>
                    <a:p>
                      <a:pPr algn="ctr"/>
                      <a:endParaRPr lang="ru-RU" dirty="0"/>
                    </a:p>
                  </a:txBody>
                  <a:tcPr/>
                </a:tc>
                <a:tc>
                  <a:txBody>
                    <a:bodyPr/>
                    <a:lstStyle/>
                    <a:p>
                      <a:pPr algn="ctr"/>
                      <a:endParaRPr lang="ru-RU" dirty="0"/>
                    </a:p>
                  </a:txBody>
                  <a:tcPr/>
                </a:tc>
              </a:tr>
              <a:tr h="493187">
                <a:tc>
                  <a:txBody>
                    <a:bodyPr/>
                    <a:lstStyle/>
                    <a:p>
                      <a:r>
                        <a:rPr lang="ru-RU" sz="2000" dirty="0" smtClean="0"/>
                        <a:t>Получение патента</a:t>
                      </a:r>
                      <a:endParaRPr lang="ru-RU" sz="2000" dirty="0"/>
                    </a:p>
                  </a:txBody>
                  <a:tcPr/>
                </a:tc>
                <a:tc>
                  <a:txBody>
                    <a:bodyPr/>
                    <a:lstStyle/>
                    <a:p>
                      <a:pPr algn="ctr"/>
                      <a:r>
                        <a:rPr lang="ru-RU" dirty="0" smtClean="0"/>
                        <a:t>+</a:t>
                      </a:r>
                      <a:endParaRPr lang="ru-RU" dirty="0"/>
                    </a:p>
                  </a:txBody>
                  <a:tcPr/>
                </a:tc>
                <a:tc>
                  <a:txBody>
                    <a:bodyPr/>
                    <a:lstStyle/>
                    <a:p>
                      <a:pPr algn="ctr"/>
                      <a:endParaRPr lang="ru-RU" dirty="0"/>
                    </a:p>
                  </a:txBody>
                  <a:tcPr/>
                </a:tc>
                <a:tc>
                  <a:txBody>
                    <a:bodyPr/>
                    <a:lstStyle/>
                    <a:p>
                      <a:pPr algn="ctr"/>
                      <a:endParaRPr lang="ru-RU" dirty="0"/>
                    </a:p>
                  </a:txBody>
                  <a:tcPr/>
                </a:tc>
              </a:tr>
              <a:tr h="493187">
                <a:tc>
                  <a:txBody>
                    <a:bodyPr/>
                    <a:lstStyle/>
                    <a:p>
                      <a:r>
                        <a:rPr lang="ru-RU" sz="2000" dirty="0" smtClean="0"/>
                        <a:t>Получение</a:t>
                      </a:r>
                      <a:r>
                        <a:rPr lang="ru-RU" sz="2000" baseline="0" dirty="0" smtClean="0"/>
                        <a:t> лицензии</a:t>
                      </a:r>
                      <a:endParaRPr lang="ru-RU" sz="2000" dirty="0"/>
                    </a:p>
                  </a:txBody>
                  <a:tcPr/>
                </a:tc>
                <a:tc>
                  <a:txBody>
                    <a:bodyPr/>
                    <a:lstStyle/>
                    <a:p>
                      <a:pPr algn="ctr"/>
                      <a:r>
                        <a:rPr lang="ru-RU" dirty="0" smtClean="0"/>
                        <a:t>+</a:t>
                      </a:r>
                      <a:endParaRPr lang="ru-RU" dirty="0"/>
                    </a:p>
                  </a:txBody>
                  <a:tcPr/>
                </a:tc>
                <a:tc>
                  <a:txBody>
                    <a:bodyPr/>
                    <a:lstStyle/>
                    <a:p>
                      <a:pPr algn="ctr"/>
                      <a:endParaRPr lang="ru-RU" dirty="0"/>
                    </a:p>
                  </a:txBody>
                  <a:tcPr/>
                </a:tc>
                <a:tc>
                  <a:txBody>
                    <a:bodyPr/>
                    <a:lstStyle/>
                    <a:p>
                      <a:pPr algn="ctr"/>
                      <a:endParaRPr lang="ru-RU" dirty="0"/>
                    </a:p>
                  </a:txBody>
                  <a:tcPr/>
                </a:tc>
              </a:tr>
              <a:tr h="493187">
                <a:tc>
                  <a:txBody>
                    <a:bodyPr/>
                    <a:lstStyle/>
                    <a:p>
                      <a:r>
                        <a:rPr lang="ru-RU" sz="2000" dirty="0" smtClean="0"/>
                        <a:t>Продажа технологии</a:t>
                      </a:r>
                      <a:endParaRPr lang="ru-RU" sz="2000" dirty="0"/>
                    </a:p>
                  </a:txBody>
                  <a:tcPr/>
                </a:tc>
                <a:tc>
                  <a:txBody>
                    <a:bodyPr/>
                    <a:lstStyle/>
                    <a:p>
                      <a:pPr algn="ctr"/>
                      <a:endParaRPr lang="ru-RU" dirty="0"/>
                    </a:p>
                  </a:txBody>
                  <a:tcPr/>
                </a:tc>
                <a:tc>
                  <a:txBody>
                    <a:bodyPr/>
                    <a:lstStyle/>
                    <a:p>
                      <a:pPr algn="ctr"/>
                      <a:r>
                        <a:rPr lang="ru-RU" dirty="0" smtClean="0"/>
                        <a:t>+</a:t>
                      </a:r>
                      <a:endParaRPr lang="ru-RU" dirty="0"/>
                    </a:p>
                  </a:txBody>
                  <a:tcPr/>
                </a:tc>
                <a:tc>
                  <a:txBody>
                    <a:bodyPr/>
                    <a:lstStyle/>
                    <a:p>
                      <a:pPr algn="ctr"/>
                      <a:endParaRPr lang="ru-RU" dirty="0"/>
                    </a:p>
                  </a:txBody>
                  <a:tcPr/>
                </a:tc>
              </a:tr>
              <a:tr h="750358">
                <a:tc>
                  <a:txBody>
                    <a:bodyPr/>
                    <a:lstStyle/>
                    <a:p>
                      <a:r>
                        <a:rPr lang="ru-RU" sz="2000" dirty="0" smtClean="0"/>
                        <a:t>Продажа услуг (обучение,</a:t>
                      </a:r>
                      <a:r>
                        <a:rPr lang="ru-RU" sz="2000" baseline="0" dirty="0" smtClean="0"/>
                        <a:t> сервисное обслуживание</a:t>
                      </a:r>
                      <a:r>
                        <a:rPr lang="ru-RU" sz="2000" dirty="0" smtClean="0"/>
                        <a:t>)</a:t>
                      </a:r>
                      <a:endParaRPr lang="ru-RU" sz="2000" dirty="0"/>
                    </a:p>
                  </a:txBody>
                  <a:tcPr/>
                </a:tc>
                <a:tc>
                  <a:txBody>
                    <a:bodyPr/>
                    <a:lstStyle/>
                    <a:p>
                      <a:pPr algn="ctr"/>
                      <a:endParaRPr lang="ru-RU" dirty="0"/>
                    </a:p>
                  </a:txBody>
                  <a:tcPr/>
                </a:tc>
                <a:tc>
                  <a:txBody>
                    <a:bodyPr/>
                    <a:lstStyle/>
                    <a:p>
                      <a:pPr algn="ctr"/>
                      <a:r>
                        <a:rPr lang="ru-RU" dirty="0" smtClean="0"/>
                        <a:t>+</a:t>
                      </a:r>
                      <a:endParaRPr lang="ru-RU" dirty="0"/>
                    </a:p>
                  </a:txBody>
                  <a:tcPr/>
                </a:tc>
                <a:tc>
                  <a:txBody>
                    <a:bodyPr/>
                    <a:lstStyle/>
                    <a:p>
                      <a:pPr algn="ctr"/>
                      <a:endParaRPr lang="ru-RU" dirty="0"/>
                    </a:p>
                  </a:txBody>
                  <a:tcPr/>
                </a:tc>
              </a:tr>
              <a:tr h="493187">
                <a:tc>
                  <a:txBody>
                    <a:bodyPr/>
                    <a:lstStyle/>
                    <a:p>
                      <a:r>
                        <a:rPr lang="ru-RU" sz="2000" dirty="0" smtClean="0"/>
                        <a:t>Продажа</a:t>
                      </a:r>
                      <a:r>
                        <a:rPr lang="ru-RU" sz="2000" baseline="0" dirty="0" smtClean="0"/>
                        <a:t> оборудования и технологии</a:t>
                      </a:r>
                      <a:endParaRPr lang="ru-RU" sz="2000" dirty="0"/>
                    </a:p>
                  </a:txBody>
                  <a:tcPr/>
                </a:tc>
                <a:tc>
                  <a:txBody>
                    <a:bodyPr/>
                    <a:lstStyle/>
                    <a:p>
                      <a:pPr algn="ctr"/>
                      <a:endParaRPr lang="ru-RU" dirty="0"/>
                    </a:p>
                  </a:txBody>
                  <a:tcPr/>
                </a:tc>
                <a:tc>
                  <a:txBody>
                    <a:bodyPr/>
                    <a:lstStyle/>
                    <a:p>
                      <a:pPr algn="ctr"/>
                      <a:r>
                        <a:rPr lang="ru-RU" dirty="0" smtClean="0"/>
                        <a:t>+</a:t>
                      </a:r>
                      <a:endParaRPr lang="ru-RU" dirty="0"/>
                    </a:p>
                  </a:txBody>
                  <a:tcPr/>
                </a:tc>
                <a:tc>
                  <a:txBody>
                    <a:bodyPr/>
                    <a:lstStyle/>
                    <a:p>
                      <a:pPr algn="ctr"/>
                      <a:endParaRPr lang="ru-RU" dirty="0"/>
                    </a:p>
                  </a:txBody>
                  <a:tcPr/>
                </a:tc>
              </a:tr>
            </a:tbl>
          </a:graphicData>
        </a:graphic>
      </p:graphicFrame>
      <p:pic>
        <p:nvPicPr>
          <p:cNvPr id="5"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541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2514600" y="0"/>
            <a:ext cx="8195244"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595959"/>
              </a:buClr>
              <a:buSzPts val="3600"/>
              <a:buFont typeface="Helvetica Neue"/>
              <a:buNone/>
            </a:pPr>
            <a:r>
              <a:rPr lang="ru-RU" b="1" dirty="0">
                <a:solidFill>
                  <a:schemeClr val="tx1"/>
                </a:solidFill>
                <a:latin typeface="+mj-lt"/>
                <a:ea typeface="Helvetica Neue"/>
                <a:cs typeface="Helvetica Neue"/>
                <a:sym typeface="Helvetica Neue"/>
              </a:rPr>
              <a:t>План коммерциализации</a:t>
            </a:r>
            <a:endParaRPr b="1" dirty="0">
              <a:solidFill>
                <a:schemeClr val="tx1"/>
              </a:solidFill>
              <a:latin typeface="+mj-lt"/>
              <a:ea typeface="Helvetica Neue"/>
              <a:cs typeface="Helvetica Neue"/>
              <a:sym typeface="Helvetica Neue"/>
            </a:endParaRPr>
          </a:p>
        </p:txBody>
      </p:sp>
      <p:sp>
        <p:nvSpPr>
          <p:cNvPr id="7" name="Скругленный прямоугольник 6"/>
          <p:cNvSpPr/>
          <p:nvPr/>
        </p:nvSpPr>
        <p:spPr>
          <a:xfrm>
            <a:off x="450528" y="1579593"/>
            <a:ext cx="3858661" cy="1417607"/>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solidFill>
                  <a:schemeClr val="tx1"/>
                </a:solidFill>
              </a:rPr>
              <a:t>Ключевые партнеры:</a:t>
            </a:r>
            <a:endParaRPr lang="ru-RU" sz="1600" dirty="0" smtClean="0">
              <a:solidFill>
                <a:schemeClr val="tx1"/>
              </a:solidFill>
            </a:endParaRPr>
          </a:p>
          <a:p>
            <a:pPr algn="ctr"/>
            <a:r>
              <a:rPr lang="ru-RU" sz="1600" i="1" dirty="0" smtClean="0">
                <a:solidFill>
                  <a:schemeClr val="tx1"/>
                </a:solidFill>
              </a:rPr>
              <a:t>Строительные холдинги, частные строительные фирмы, бригады подрядчиков.</a:t>
            </a:r>
            <a:endParaRPr lang="ru-RU" sz="1600" i="1" dirty="0">
              <a:solidFill>
                <a:schemeClr val="tx1"/>
              </a:solidFill>
            </a:endParaRPr>
          </a:p>
        </p:txBody>
      </p:sp>
      <p:sp>
        <p:nvSpPr>
          <p:cNvPr id="8" name="Скругленный прямоугольник 7"/>
          <p:cNvSpPr/>
          <p:nvPr/>
        </p:nvSpPr>
        <p:spPr>
          <a:xfrm>
            <a:off x="7670800" y="1579593"/>
            <a:ext cx="4361666" cy="1328707"/>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solidFill>
                  <a:schemeClr val="tx1"/>
                </a:solidFill>
              </a:rPr>
              <a:t>Ключевые виды деятельности:</a:t>
            </a:r>
          </a:p>
          <a:p>
            <a:pPr marL="285750" indent="-285750">
              <a:buFontTx/>
              <a:buChar char="-"/>
            </a:pPr>
            <a:r>
              <a:rPr lang="ru-RU" sz="1600" i="1" dirty="0" smtClean="0">
                <a:solidFill>
                  <a:schemeClr val="tx1"/>
                </a:solidFill>
              </a:rPr>
              <a:t>НИ и ОКР по отработке технологий под заказчика;</a:t>
            </a:r>
          </a:p>
          <a:p>
            <a:pPr marL="285750" indent="-285750">
              <a:buFontTx/>
              <a:buChar char="-"/>
            </a:pPr>
            <a:r>
              <a:rPr lang="ru-RU" sz="1600" i="1" dirty="0" smtClean="0">
                <a:solidFill>
                  <a:schemeClr val="tx1"/>
                </a:solidFill>
              </a:rPr>
              <a:t>Производство оборудования;</a:t>
            </a:r>
          </a:p>
          <a:p>
            <a:pPr marL="285750" indent="-285750">
              <a:buFontTx/>
              <a:buChar char="-"/>
            </a:pPr>
            <a:r>
              <a:rPr lang="ru-RU" sz="1600" i="1" dirty="0" smtClean="0">
                <a:solidFill>
                  <a:schemeClr val="tx1"/>
                </a:solidFill>
              </a:rPr>
              <a:t>Обучение, сервисное обслуживание.</a:t>
            </a:r>
          </a:p>
        </p:txBody>
      </p:sp>
      <p:sp>
        <p:nvSpPr>
          <p:cNvPr id="9" name="Скругленный прямоугольник 8"/>
          <p:cNvSpPr/>
          <p:nvPr/>
        </p:nvSpPr>
        <p:spPr>
          <a:xfrm>
            <a:off x="4643324" y="1579591"/>
            <a:ext cx="2616200" cy="1417607"/>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solidFill>
                  <a:schemeClr val="tx1"/>
                </a:solidFill>
              </a:rPr>
              <a:t>Ключевые ресурсы:</a:t>
            </a:r>
          </a:p>
          <a:p>
            <a:pPr algn="ctr"/>
            <a:r>
              <a:rPr lang="ru-RU" sz="1600" i="1" dirty="0" smtClean="0">
                <a:solidFill>
                  <a:schemeClr val="tx1"/>
                </a:solidFill>
              </a:rPr>
              <a:t>Интеллектуальная собственность;.</a:t>
            </a:r>
            <a:endParaRPr lang="ru-RU" sz="1600" i="1" dirty="0">
              <a:solidFill>
                <a:schemeClr val="tx1"/>
              </a:solidFill>
            </a:endParaRPr>
          </a:p>
        </p:txBody>
      </p:sp>
      <p:sp>
        <p:nvSpPr>
          <p:cNvPr id="10" name="Прямоугольник 9"/>
          <p:cNvSpPr/>
          <p:nvPr/>
        </p:nvSpPr>
        <p:spPr>
          <a:xfrm>
            <a:off x="2143265" y="3094799"/>
            <a:ext cx="7616318" cy="504056"/>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u="sng" dirty="0" smtClean="0">
                <a:solidFill>
                  <a:schemeClr val="tx1"/>
                </a:solidFill>
              </a:rPr>
              <a:t>Структура издержек </a:t>
            </a:r>
            <a:r>
              <a:rPr lang="ru-RU" sz="1800" dirty="0" smtClean="0">
                <a:solidFill>
                  <a:schemeClr val="tx1"/>
                </a:solidFill>
              </a:rPr>
              <a:t>– расходы на ключевые виды деятельности</a:t>
            </a:r>
            <a:endParaRPr lang="ru-RU" sz="1800" dirty="0">
              <a:solidFill>
                <a:schemeClr val="tx1"/>
              </a:solidFill>
            </a:endParaRPr>
          </a:p>
        </p:txBody>
      </p:sp>
      <p:sp>
        <p:nvSpPr>
          <p:cNvPr id="11" name="Прямоугольник 10"/>
          <p:cNvSpPr/>
          <p:nvPr/>
        </p:nvSpPr>
        <p:spPr>
          <a:xfrm>
            <a:off x="3791184" y="3698450"/>
            <a:ext cx="4320480" cy="504056"/>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u="sng" dirty="0" smtClean="0">
                <a:solidFill>
                  <a:schemeClr val="tx1"/>
                </a:solidFill>
              </a:rPr>
              <a:t>Продукты на продажу</a:t>
            </a:r>
            <a:endParaRPr lang="ru-RU" sz="1800" b="1" u="sng" dirty="0">
              <a:solidFill>
                <a:schemeClr val="tx1"/>
              </a:solidFill>
            </a:endParaRPr>
          </a:p>
        </p:txBody>
      </p:sp>
      <p:sp>
        <p:nvSpPr>
          <p:cNvPr id="12" name="Овал 11"/>
          <p:cNvSpPr/>
          <p:nvPr/>
        </p:nvSpPr>
        <p:spPr>
          <a:xfrm>
            <a:off x="285001" y="3970536"/>
            <a:ext cx="3716527" cy="148045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rPr>
              <a:t>Инновационный способ отсечения верхушек свай</a:t>
            </a:r>
            <a:endParaRPr lang="ru-RU" sz="2000" dirty="0">
              <a:solidFill>
                <a:schemeClr val="tx1"/>
              </a:solidFill>
            </a:endParaRPr>
          </a:p>
        </p:txBody>
      </p:sp>
      <p:sp>
        <p:nvSpPr>
          <p:cNvPr id="13" name="Овал 12"/>
          <p:cNvSpPr/>
          <p:nvPr/>
        </p:nvSpPr>
        <p:spPr>
          <a:xfrm>
            <a:off x="4174236" y="4338058"/>
            <a:ext cx="3716527" cy="148045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rPr>
              <a:t>Инновационный способ </a:t>
            </a:r>
            <a:r>
              <a:rPr lang="ru-RU" sz="2000" dirty="0" smtClean="0">
                <a:solidFill>
                  <a:schemeClr val="tx1"/>
                </a:solidFill>
              </a:rPr>
              <a:t>формирования буронабивных свай</a:t>
            </a:r>
            <a:endParaRPr lang="ru-RU" sz="2000" dirty="0">
              <a:solidFill>
                <a:schemeClr val="tx1"/>
              </a:solidFill>
            </a:endParaRPr>
          </a:p>
        </p:txBody>
      </p:sp>
      <p:sp>
        <p:nvSpPr>
          <p:cNvPr id="14" name="Овал 13"/>
          <p:cNvSpPr/>
          <p:nvPr/>
        </p:nvSpPr>
        <p:spPr>
          <a:xfrm>
            <a:off x="8111664" y="4003294"/>
            <a:ext cx="3716527" cy="148045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rPr>
              <a:t>Инновационный способ </a:t>
            </a:r>
            <a:r>
              <a:rPr lang="ru-RU" sz="2000" dirty="0" smtClean="0">
                <a:solidFill>
                  <a:schemeClr val="tx1"/>
                </a:solidFill>
              </a:rPr>
              <a:t>бурения скважин на воду</a:t>
            </a:r>
            <a:endParaRPr lang="ru-RU" sz="2000" dirty="0">
              <a:solidFill>
                <a:schemeClr val="tx1"/>
              </a:solidFill>
            </a:endParaRPr>
          </a:p>
        </p:txBody>
      </p:sp>
      <p:sp>
        <p:nvSpPr>
          <p:cNvPr id="15" name="Прямоугольник 14"/>
          <p:cNvSpPr/>
          <p:nvPr/>
        </p:nvSpPr>
        <p:spPr>
          <a:xfrm>
            <a:off x="423425" y="5776912"/>
            <a:ext cx="3367760" cy="9361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t>Потребители:</a:t>
            </a:r>
          </a:p>
          <a:p>
            <a:pPr marL="285750" indent="-285750" algn="ctr">
              <a:buFontTx/>
              <a:buChar char="-"/>
            </a:pPr>
            <a:r>
              <a:rPr lang="ru-RU" sz="1600" dirty="0" smtClean="0"/>
              <a:t>Ключевые партнеры</a:t>
            </a:r>
            <a:r>
              <a:rPr lang="ru-RU" dirty="0" smtClean="0"/>
              <a:t>.</a:t>
            </a:r>
            <a:endParaRPr lang="ru-RU" dirty="0"/>
          </a:p>
        </p:txBody>
      </p:sp>
      <p:sp>
        <p:nvSpPr>
          <p:cNvPr id="16" name="Прямоугольник 15"/>
          <p:cNvSpPr/>
          <p:nvPr/>
        </p:nvSpPr>
        <p:spPr>
          <a:xfrm>
            <a:off x="6197600" y="5818516"/>
            <a:ext cx="5630590" cy="894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t>Способы коммерциализации:</a:t>
            </a:r>
          </a:p>
          <a:p>
            <a:pPr marL="285750" indent="-285750">
              <a:buFontTx/>
              <a:buChar char="-"/>
            </a:pPr>
            <a:r>
              <a:rPr lang="ru-RU" sz="1600" dirty="0" smtClean="0"/>
              <a:t>Прямые продажи оборудования и технологии;</a:t>
            </a:r>
          </a:p>
          <a:p>
            <a:pPr marL="285750" indent="-285750">
              <a:buFontTx/>
              <a:buChar char="-"/>
            </a:pPr>
            <a:r>
              <a:rPr lang="ru-RU" sz="1600" dirty="0" smtClean="0"/>
              <a:t>Обучение, сервисное обслуживание.</a:t>
            </a:r>
            <a:endParaRPr lang="ru-RU" sz="1600" dirty="0"/>
          </a:p>
        </p:txBody>
      </p:sp>
      <p:pic>
        <p:nvPicPr>
          <p:cNvPr id="17"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001"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124" name="Google Shape;124;p20"/>
          <p:cNvSpPr txBox="1">
            <a:spLocks noGrp="1"/>
          </p:cNvSpPr>
          <p:nvPr>
            <p:ph type="title"/>
          </p:nvPr>
        </p:nvSpPr>
        <p:spPr>
          <a:xfrm>
            <a:off x="2006600" y="0"/>
            <a:ext cx="8055544" cy="1325563"/>
          </a:xfrm>
          <a:prstGeom prst="rect">
            <a:avLst/>
          </a:prstGeom>
          <a:noFill/>
          <a:ln>
            <a:noFill/>
          </a:ln>
        </p:spPr>
        <p:txBody>
          <a:bodyPr spcFirstLastPara="1" wrap="square" lIns="91425" tIns="45700" rIns="91425" bIns="45700" anchor="ctr" anchorCtr="0">
            <a:noAutofit/>
          </a:bodyPr>
          <a:lstStyle/>
          <a:p>
            <a:pPr lvl="0" algn="ctr">
              <a:buClr>
                <a:srgbClr val="595959"/>
              </a:buClr>
              <a:buSzPts val="3600"/>
            </a:pPr>
            <a:r>
              <a:rPr lang="ru-RU" sz="4000" b="1" dirty="0">
                <a:latin typeface="+mj-lt"/>
              </a:rPr>
              <a:t>Ориентировочная стоимость </a:t>
            </a:r>
            <a:r>
              <a:rPr lang="ru-RU" sz="4000" b="1" dirty="0" smtClean="0">
                <a:latin typeface="+mj-lt"/>
              </a:rPr>
              <a:t>НИ и ОКР</a:t>
            </a:r>
            <a:endParaRPr sz="4000" b="1" dirty="0">
              <a:solidFill>
                <a:schemeClr val="tx1"/>
              </a:solidFill>
              <a:latin typeface="+mj-lt"/>
              <a:ea typeface="Helvetica Neue"/>
              <a:cs typeface="Helvetica Neue"/>
              <a:sym typeface="Helvetica Neue"/>
            </a:endParaRPr>
          </a:p>
        </p:txBody>
      </p:sp>
      <p:sp>
        <p:nvSpPr>
          <p:cNvPr id="2" name="Прямоугольник 1"/>
          <p:cNvSpPr/>
          <p:nvPr/>
        </p:nvSpPr>
        <p:spPr>
          <a:xfrm>
            <a:off x="390788" y="2282954"/>
            <a:ext cx="11458312" cy="3046988"/>
          </a:xfrm>
          <a:prstGeom prst="rect">
            <a:avLst/>
          </a:prstGeom>
        </p:spPr>
        <p:txBody>
          <a:bodyPr wrap="square">
            <a:spAutoFit/>
          </a:bodyPr>
          <a:lstStyle/>
          <a:p>
            <a:r>
              <a:rPr lang="ru-RU" sz="2400" dirty="0"/>
              <a:t>Проведение научно-исследовательских и опытно-конструкторских работ можно разделить на </a:t>
            </a:r>
            <a:r>
              <a:rPr lang="ru-RU" sz="2400" dirty="0" smtClean="0"/>
              <a:t>5 этапов, </a:t>
            </a:r>
            <a:r>
              <a:rPr lang="ru-RU" sz="2400" dirty="0"/>
              <a:t>ориентировочная стоимость которых составит</a:t>
            </a:r>
            <a:r>
              <a:rPr lang="ru-RU" sz="2400" dirty="0" smtClean="0"/>
              <a:t>:</a:t>
            </a:r>
          </a:p>
          <a:p>
            <a:pPr marL="342900" indent="-342900">
              <a:buFont typeface="Arial" panose="020B0604020202020204" pitchFamily="34" charset="0"/>
              <a:buChar char="•"/>
            </a:pPr>
            <a:r>
              <a:rPr lang="ru-RU" sz="2400" dirty="0" smtClean="0"/>
              <a:t>По </a:t>
            </a:r>
            <a:r>
              <a:rPr lang="ru-RU" sz="2400" dirty="0" err="1"/>
              <a:t>отсекателю</a:t>
            </a:r>
            <a:r>
              <a:rPr lang="ru-RU" sz="2400" dirty="0"/>
              <a:t> верхушек </a:t>
            </a:r>
            <a:r>
              <a:rPr lang="ru-RU" sz="2400" dirty="0" smtClean="0"/>
              <a:t>свай                                   –        </a:t>
            </a:r>
            <a:r>
              <a:rPr lang="ru-RU" sz="2400" dirty="0"/>
              <a:t>до 1,5 млн. рублей</a:t>
            </a:r>
            <a:r>
              <a:rPr lang="ru-RU" sz="2400" dirty="0" smtClean="0"/>
              <a:t>;</a:t>
            </a:r>
          </a:p>
          <a:p>
            <a:pPr marL="342900" indent="-342900">
              <a:buFont typeface="Arial" panose="020B0604020202020204" pitchFamily="34" charset="0"/>
              <a:buChar char="•"/>
            </a:pPr>
            <a:r>
              <a:rPr lang="ru-RU" sz="2400" dirty="0"/>
              <a:t>по излучателю </a:t>
            </a:r>
            <a:r>
              <a:rPr lang="ru-RU" sz="2400" dirty="0" smtClean="0"/>
              <a:t>импульсов </a:t>
            </a:r>
            <a:r>
              <a:rPr lang="ru-RU" sz="2400" dirty="0"/>
              <a:t>и разработки генератора – </a:t>
            </a:r>
            <a:r>
              <a:rPr lang="ru-RU" sz="2400" dirty="0" smtClean="0"/>
              <a:t>       до 1 млн. рублей;</a:t>
            </a:r>
          </a:p>
          <a:p>
            <a:pPr marL="342900" indent="-342900">
              <a:buFont typeface="Arial" panose="020B0604020202020204" pitchFamily="34" charset="0"/>
              <a:buChar char="•"/>
            </a:pPr>
            <a:r>
              <a:rPr lang="ru-RU" sz="2400" dirty="0" err="1" smtClean="0"/>
              <a:t>Погружатель</a:t>
            </a:r>
            <a:r>
              <a:rPr lang="ru-RU" sz="2400" dirty="0" smtClean="0"/>
              <a:t> буронабивных свай                              –          </a:t>
            </a:r>
            <a:r>
              <a:rPr lang="ru-RU" sz="2400" dirty="0"/>
              <a:t>до 2</a:t>
            </a:r>
            <a:r>
              <a:rPr lang="ru-RU" sz="2400" dirty="0" smtClean="0"/>
              <a:t> </a:t>
            </a:r>
            <a:r>
              <a:rPr lang="ru-RU" sz="2400" dirty="0"/>
              <a:t>млн. рублей;</a:t>
            </a:r>
          </a:p>
          <a:p>
            <a:pPr marL="342900" indent="-342900">
              <a:buFont typeface="Arial" panose="020B0604020202020204" pitchFamily="34" charset="0"/>
              <a:buChar char="•"/>
            </a:pPr>
            <a:r>
              <a:rPr lang="ru-RU" sz="2400" dirty="0" smtClean="0"/>
              <a:t>Буровое оборудование для бурения скважин на воду –    </a:t>
            </a:r>
            <a:r>
              <a:rPr lang="ru-RU" sz="2400" dirty="0"/>
              <a:t>до </a:t>
            </a:r>
            <a:r>
              <a:rPr lang="ru-RU" sz="2400" dirty="0" smtClean="0"/>
              <a:t>2,5 </a:t>
            </a:r>
            <a:r>
              <a:rPr lang="ru-RU" sz="2400" dirty="0"/>
              <a:t>млн. рублей</a:t>
            </a:r>
            <a:r>
              <a:rPr lang="ru-RU" sz="2400" dirty="0" smtClean="0"/>
              <a:t>;</a:t>
            </a:r>
          </a:p>
          <a:p>
            <a:pPr marL="342900" indent="-342900">
              <a:buFont typeface="Arial" panose="020B0604020202020204" pitchFamily="34" charset="0"/>
              <a:buChar char="•"/>
            </a:pPr>
            <a:r>
              <a:rPr lang="ru-RU" sz="2400" dirty="0" smtClean="0"/>
              <a:t>Подбор и оборудование базового шасси зависит от результатов НИ и ОКР и может составить                                                          -          до 15 млн. рублей.</a:t>
            </a:r>
          </a:p>
        </p:txBody>
      </p:sp>
      <p:pic>
        <p:nvPicPr>
          <p:cNvPr id="5"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300" y="0"/>
            <a:ext cx="12573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2508</TotalTime>
  <Words>3522</Words>
  <Application>Microsoft Office PowerPoint</Application>
  <PresentationFormat>Произвольный</PresentationFormat>
  <Paragraphs>230</Paragraphs>
  <Slides>27</Slides>
  <Notes>27</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27</vt:i4>
      </vt:variant>
    </vt:vector>
  </HeadingPairs>
  <TitlesOfParts>
    <vt:vector size="32" baseType="lpstr">
      <vt:lpstr>Arial</vt:lpstr>
      <vt:lpstr>Times New Roman</vt:lpstr>
      <vt:lpstr>Calibri</vt:lpstr>
      <vt:lpstr>Helvetica Neue</vt:lpstr>
      <vt:lpstr>Тема Office</vt:lpstr>
      <vt:lpstr>Электрогидравлический эффект   в строительстве</vt:lpstr>
      <vt:lpstr>О спикере</vt:lpstr>
      <vt:lpstr>Проблемы бурения скважин на воду</vt:lpstr>
      <vt:lpstr>Предлагаемое устройство для   бурения водозаборных скважин</vt:lpstr>
      <vt:lpstr>Инновационный способ бурения скважин</vt:lpstr>
      <vt:lpstr>Инновационный способ бурения скважин - 2</vt:lpstr>
      <vt:lpstr>Инновационный способ бурения скважин - 3</vt:lpstr>
      <vt:lpstr>Скорость бурения зависит от генератора импульсов тока</vt:lpstr>
      <vt:lpstr>Работа генератора импульсов тока</vt:lpstr>
      <vt:lpstr>Работа излучателя электрических импульсов</vt:lpstr>
      <vt:lpstr>Ориентировочная скорость бурения</vt:lpstr>
      <vt:lpstr>Инновационный способ бурения скважин</vt:lpstr>
      <vt:lpstr>Проблемы по отсечению оголовков свай</vt:lpstr>
      <vt:lpstr>Недостатки существующих способов удаления верхушек свай</vt:lpstr>
      <vt:lpstr>Предлагаемый способ отсечения верхушек свай и устройство</vt:lpstr>
      <vt:lpstr>Предлагаемый способ отсечения верхушек свай и устройство - 2</vt:lpstr>
      <vt:lpstr>Утилизация оголовков до состояния щебенки</vt:lpstr>
      <vt:lpstr>Проблемы по формированию буронабивных свай </vt:lpstr>
      <vt:lpstr>Предлагаемый способ по формированию буронабивных свай </vt:lpstr>
      <vt:lpstr>Предлагаемый способ по формированию буронабивных свай - 2</vt:lpstr>
      <vt:lpstr>Предлагаемый способ по формированию буронабивных свай - 3</vt:lpstr>
      <vt:lpstr>Предлагаемый способ по формированию буронабивных свай - 4</vt:lpstr>
      <vt:lpstr>Предлагаемый способ по формированию буронабивных свай - 5</vt:lpstr>
      <vt:lpstr>Оценка целевого рынка</vt:lpstr>
      <vt:lpstr>Этапы коммерциализации </vt:lpstr>
      <vt:lpstr>План коммерциализации</vt:lpstr>
      <vt:lpstr>Ориентировочная стоимость НИ и ОКР</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ПРОЕКТА</dc:title>
  <dc:creator>Yastina Ekaterina</dc:creator>
  <cp:lastModifiedBy>Vlad</cp:lastModifiedBy>
  <cp:revision>122</cp:revision>
  <cp:lastPrinted>2024-10-24T14:51:21Z</cp:lastPrinted>
  <dcterms:modified xsi:type="dcterms:W3CDTF">2025-05-29T09:19:39Z</dcterms:modified>
</cp:coreProperties>
</file>