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1"/>
  </p:notesMasterIdLst>
  <p:sldIdLst>
    <p:sldId id="256" r:id="rId3"/>
    <p:sldId id="257" r:id="rId4"/>
    <p:sldId id="271" r:id="rId5"/>
    <p:sldId id="261" r:id="rId6"/>
    <p:sldId id="259" r:id="rId7"/>
    <p:sldId id="260" r:id="rId8"/>
    <p:sldId id="258" r:id="rId9"/>
    <p:sldId id="262" r:id="rId10"/>
    <p:sldId id="263" r:id="rId11"/>
    <p:sldId id="264" r:id="rId12"/>
    <p:sldId id="273" r:id="rId13"/>
    <p:sldId id="265" r:id="rId14"/>
    <p:sldId id="272" r:id="rId15"/>
    <p:sldId id="270" r:id="rId16"/>
    <p:sldId id="266" r:id="rId17"/>
    <p:sldId id="268" r:id="rId18"/>
    <p:sldId id="267" r:id="rId19"/>
    <p:sldId id="269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Helvetica Neue" panose="020B0604020202020204" charset="0"/>
      <p:regular r:id="rId30"/>
      <p:bold r:id="rId31"/>
      <p:italic r:id="rId32"/>
      <p:boldItalic r:id="rId33"/>
    </p:embeddedFont>
    <p:embeddedFont>
      <p:font typeface="Multiround Pro" pitchFamily="50" charset="0"/>
      <p:regular r:id="rId34"/>
    </p:embeddedFont>
    <p:embeddedFont>
      <p:font typeface="Raleway" pitchFamily="2" charset="-52"/>
      <p:regular r:id="rId35"/>
      <p:bold r:id="rId36"/>
      <p:italic r:id="rId37"/>
      <p:boldItalic r:id="rId38"/>
    </p:embeddedFont>
    <p:embeddedFont>
      <p:font typeface="Raleway SemiBold" pitchFamily="2" charset="-52"/>
      <p:regular r:id="rId39"/>
      <p:bold r:id="rId40"/>
      <p:italic r:id="rId41"/>
      <p:boldItalic r:id="rId42"/>
    </p:embeddedFont>
    <p:embeddedFont>
      <p:font typeface="Roboto" pitchFamily="2" charset="0"/>
      <p:regular r:id="rId43"/>
      <p:bold r:id="rId44"/>
      <p: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42A"/>
    <a:srgbClr val="FCAF17"/>
    <a:srgbClr val="9E24FD"/>
    <a:srgbClr val="FF2F2D"/>
    <a:srgbClr val="8F00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B778117-C9CF-47A1-B055-B7F603948917}">
  <a:tblStyle styleId="{FB778117-C9CF-47A1-B055-B7F60394891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200" d="100"/>
          <a:sy n="200" d="100"/>
        </p:scale>
        <p:origin x="654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8.fntdata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733032642036567E-2"/>
          <c:y val="8.0123670957912854E-2"/>
          <c:w val="0.89065472055411388"/>
          <c:h val="0.418167528675442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Студенты</c:v>
                </c:pt>
              </c:strCache>
            </c:strRef>
          </c:tx>
          <c:spPr>
            <a:solidFill>
              <a:srgbClr val="FF2F2D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не знающие об подобных проектах</c:v>
                </c:pt>
                <c:pt idx="1">
                  <c:v>знающие об подобных проектах</c:v>
                </c:pt>
                <c:pt idx="2">
                  <c:v>Пользователи подобных проектов</c:v>
                </c:pt>
                <c:pt idx="3">
                  <c:v>Заинтересованные в подобных проектах</c:v>
                </c:pt>
                <c:pt idx="4">
                  <c:v>Не заинтересованные в подобных проектах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3.5</c:v>
                </c:pt>
                <c:pt idx="1">
                  <c:v>2.5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3-4257-AC27-701E5B25959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Школьники</c:v>
                </c:pt>
              </c:strCache>
            </c:strRef>
          </c:tx>
          <c:spPr>
            <a:solidFill>
              <a:srgbClr val="9E24FD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не знающие об подобных проектах</c:v>
                </c:pt>
                <c:pt idx="1">
                  <c:v>знающие об подобных проектах</c:v>
                </c:pt>
                <c:pt idx="2">
                  <c:v>Пользователи подобных проектов</c:v>
                </c:pt>
                <c:pt idx="3">
                  <c:v>Заинтересованные в подобных проектах</c:v>
                </c:pt>
                <c:pt idx="4">
                  <c:v>Не заинтересованные в подобных проектах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4.5</c:v>
                </c:pt>
                <c:pt idx="1">
                  <c:v>2</c:v>
                </c:pt>
                <c:pt idx="2">
                  <c:v>1.8</c:v>
                </c:pt>
                <c:pt idx="3">
                  <c:v>3.5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23-4257-AC27-701E5B25959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Люди старше 27 лет</c:v>
                </c:pt>
              </c:strCache>
            </c:strRef>
          </c:tx>
          <c:spPr>
            <a:solidFill>
              <a:srgbClr val="FCAF17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не знающие об подобных проектах</c:v>
                </c:pt>
                <c:pt idx="1">
                  <c:v>знающие об подобных проектах</c:v>
                </c:pt>
                <c:pt idx="2">
                  <c:v>Пользователи подобных проектов</c:v>
                </c:pt>
                <c:pt idx="3">
                  <c:v>Заинтересованные в подобных проектах</c:v>
                </c:pt>
                <c:pt idx="4">
                  <c:v>Не заинтересованные в подобных проектах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4.5</c:v>
                </c:pt>
                <c:pt idx="1">
                  <c:v>1.5</c:v>
                </c:pt>
                <c:pt idx="2">
                  <c:v>1.5</c:v>
                </c:pt>
                <c:pt idx="3">
                  <c:v>3.5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23-4257-AC27-701E5B259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9401535"/>
        <c:axId val="909400287"/>
      </c:barChart>
      <c:catAx>
        <c:axId val="90940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-52"/>
                <a:ea typeface="+mn-ea"/>
                <a:cs typeface="+mn-cs"/>
              </a:defRPr>
            </a:pPr>
            <a:endParaRPr lang="ru-RU"/>
          </a:p>
        </c:txPr>
        <c:crossAx val="909400287"/>
        <c:crosses val="autoZero"/>
        <c:auto val="1"/>
        <c:lblAlgn val="ctr"/>
        <c:lblOffset val="100"/>
        <c:noMultiLvlLbl val="0"/>
      </c:catAx>
      <c:valAx>
        <c:axId val="909400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9401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-52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-52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-52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9360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7880a8ac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g297880a8ac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504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0411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0625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2" y="4398276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710006"/>
            <a:ext cx="46557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400" dirty="0">
                <a:solidFill>
                  <a:schemeClr val="dk1"/>
                </a:solidFill>
                <a:latin typeface="Multiround Pro" pitchFamily="50" charset="0"/>
              </a:rPr>
              <a:t>DreamBoard</a:t>
            </a:r>
            <a:endParaRPr sz="4400" dirty="0">
              <a:latin typeface="Multiround Pro" pitchFamily="50" charset="0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7" y="2600740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dirty="0"/>
              <a:t>Команда </a:t>
            </a:r>
            <a:r>
              <a:rPr lang="ru" sz="10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ТИСБИ.2023.022 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9;p26">
            <a:extLst>
              <a:ext uri="{FF2B5EF4-FFF2-40B4-BE49-F238E27FC236}">
                <a16:creationId xmlns:a16="http://schemas.microsoft.com/office/drawing/2014/main" id="{532907B9-7502-4D67-8109-B420DDF28D3A}"/>
              </a:ext>
            </a:extLst>
          </p:cNvPr>
          <p:cNvSpPr/>
          <p:nvPr/>
        </p:nvSpPr>
        <p:spPr>
          <a:xfrm>
            <a:off x="9176110" y="0"/>
            <a:ext cx="265500" cy="48216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2168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0039" y="3873725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21818"/>
            <a:ext cx="265500" cy="48216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190500" y="1590073"/>
            <a:ext cx="2208751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нынешний день, актуальность такой проблемы Тайм-менеджмента и нашего времени, поднимается все чаще. Люди пытаются корректировать свою жизнь, что бы упростить ее: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382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endParaRPr lang="ru"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Multiround Pro" pitchFamily="50" charset="0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Multiround Pro" pitchFamily="50" charset="0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" name="Google Shape;187;p30">
            <a:extLst>
              <a:ext uri="{FF2B5EF4-FFF2-40B4-BE49-F238E27FC236}">
                <a16:creationId xmlns:a16="http://schemas.microsoft.com/office/drawing/2014/main" id="{E2CA818E-14F3-4939-A6E2-F2C127B541C6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Google Shape;188;p30">
            <a:extLst>
              <a:ext uri="{FF2B5EF4-FFF2-40B4-BE49-F238E27FC236}">
                <a16:creationId xmlns:a16="http://schemas.microsoft.com/office/drawing/2014/main" id="{310D1210-40A5-45DC-B8F4-09A57B3A3B18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Rectangle: Rounded Corners 12">
            <a:extLst>
              <a:ext uri="{FF2B5EF4-FFF2-40B4-BE49-F238E27FC236}">
                <a16:creationId xmlns:a16="http://schemas.microsoft.com/office/drawing/2014/main" id="{8DA52543-570E-4F95-80A4-AC2380AA61B3}"/>
              </a:ext>
            </a:extLst>
          </p:cNvPr>
          <p:cNvSpPr/>
          <p:nvPr/>
        </p:nvSpPr>
        <p:spPr>
          <a:xfrm>
            <a:off x="3101333" y="3330968"/>
            <a:ext cx="3253939" cy="1085514"/>
          </a:xfrm>
          <a:prstGeom prst="roundRect">
            <a:avLst>
              <a:gd name="adj" fmla="val 620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4864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700"/>
              </a:spcBef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Тайм-менеджмент</a:t>
            </a:r>
          </a:p>
        </p:txBody>
      </p:sp>
      <p:pic>
        <p:nvPicPr>
          <p:cNvPr id="21" name=" 27">
            <a:extLst>
              <a:ext uri="{FF2B5EF4-FFF2-40B4-BE49-F238E27FC236}">
                <a16:creationId xmlns:a16="http://schemas.microsoft.com/office/drawing/2014/main" id="{479C2224-5163-492F-83A1-7E4BCC8B2C02}"/>
              </a:ext>
            </a:extLst>
          </p:cNvPr>
          <p:cNvPicPr>
            <a:picLocks noGrp="1" noChangeAspect="1"/>
          </p:cNvPicPr>
          <p:nvPr/>
        </p:nvPicPr>
        <p:blipFill>
          <a:blip r:embed="rId5"/>
          <a:srcRect t="17675" b="17675"/>
          <a:stretch/>
        </p:blipFill>
        <p:spPr>
          <a:xfrm>
            <a:off x="3101334" y="1745771"/>
            <a:ext cx="3253939" cy="1841905"/>
          </a:xfrm>
          <a:prstGeom prst="roundRect">
            <a:avLst>
              <a:gd name="adj" fmla="val 6405"/>
            </a:avLst>
          </a:prstGeom>
          <a:solidFill>
            <a:schemeClr val="accent1">
              <a:lumMod val="20000"/>
              <a:lumOff val="80000"/>
            </a:schemeClr>
          </a:solidFill>
          <a:effectLst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2168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0039" y="3873725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21818"/>
            <a:ext cx="265500" cy="48216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541404"/>
            <a:ext cx="637222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Информация основанная на проведенных интервью:</a:t>
            </a: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Multiround Pro" pitchFamily="50" charset="0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Multiround Pro" pitchFamily="50" charset="0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" name="Google Shape;187;p30">
            <a:extLst>
              <a:ext uri="{FF2B5EF4-FFF2-40B4-BE49-F238E27FC236}">
                <a16:creationId xmlns:a16="http://schemas.microsoft.com/office/drawing/2014/main" id="{E2CA818E-14F3-4939-A6E2-F2C127B541C6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Google Shape;188;p30">
            <a:extLst>
              <a:ext uri="{FF2B5EF4-FFF2-40B4-BE49-F238E27FC236}">
                <a16:creationId xmlns:a16="http://schemas.microsoft.com/office/drawing/2014/main" id="{310D1210-40A5-45DC-B8F4-09A57B3A3B18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D6C5E52-FEF0-406F-812C-FCDE7DF5D1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7666169"/>
              </p:ext>
            </p:extLst>
          </p:nvPr>
        </p:nvGraphicFramePr>
        <p:xfrm>
          <a:off x="317588" y="1905054"/>
          <a:ext cx="6638924" cy="2792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91309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Multiround Pro" pitchFamily="50" charset="0"/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42F9E144-76E4-4E53-8FC6-12EB532DEC29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48;p27">
            <a:extLst>
              <a:ext uri="{FF2B5EF4-FFF2-40B4-BE49-F238E27FC236}">
                <a16:creationId xmlns:a16="http://schemas.microsoft.com/office/drawing/2014/main" id="{CD96DCA4-0593-4573-9DB8-65045DA20DB1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49;p27">
            <a:extLst>
              <a:ext uri="{FF2B5EF4-FFF2-40B4-BE49-F238E27FC236}">
                <a16:creationId xmlns:a16="http://schemas.microsoft.com/office/drawing/2014/main" id="{788FA8D0-27EA-41E4-A207-60EA1CE96A45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50;p27">
            <a:extLst>
              <a:ext uri="{FF2B5EF4-FFF2-40B4-BE49-F238E27FC236}">
                <a16:creationId xmlns:a16="http://schemas.microsoft.com/office/drawing/2014/main" id="{EEFC774C-EE5B-4C50-A743-8C2DAA87A2E7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B621480-FE87-4E93-885B-AD27EA0CD31F}"/>
              </a:ext>
            </a:extLst>
          </p:cNvPr>
          <p:cNvSpPr txBox="1"/>
          <p:nvPr/>
        </p:nvSpPr>
        <p:spPr>
          <a:xfrm>
            <a:off x="1243436" y="1702753"/>
            <a:ext cx="6388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rgbClr val="3C342A"/>
                </a:solidFill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Наш проект  подходит для не только для праздников, но и для повседневной жизни человека, поскольку помогает ему определить свои личные цели и желания. Вот несколько основных причин, почему этот проект является ценным:</a:t>
            </a:r>
          </a:p>
        </p:txBody>
      </p:sp>
      <p:sp>
        <p:nvSpPr>
          <p:cNvPr id="15" name="Rectangle: Rounded Corners 5">
            <a:extLst>
              <a:ext uri="{FF2B5EF4-FFF2-40B4-BE49-F238E27FC236}">
                <a16:creationId xmlns:a16="http://schemas.microsoft.com/office/drawing/2014/main" id="{ACBD6CB9-D8A1-4A1E-A76B-66000F2D49F5}"/>
              </a:ext>
            </a:extLst>
          </p:cNvPr>
          <p:cNvSpPr/>
          <p:nvPr/>
        </p:nvSpPr>
        <p:spPr>
          <a:xfrm>
            <a:off x="1493520" y="2903083"/>
            <a:ext cx="3234690" cy="811384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Работа с маркетплейсами</a:t>
            </a:r>
            <a:endParaRPr lang="en-US" sz="1200" dirty="0">
              <a:solidFill>
                <a:schemeClr val="tx1"/>
              </a:solidFill>
              <a:latin typeface="Multiround Pro" pitchFamily="50" charset="0"/>
            </a:endParaRPr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26BB31DD-EC1B-4A18-A482-9167AC285060}"/>
              </a:ext>
            </a:extLst>
          </p:cNvPr>
          <p:cNvSpPr/>
          <p:nvPr/>
        </p:nvSpPr>
        <p:spPr>
          <a:xfrm>
            <a:off x="4835227" y="2903083"/>
            <a:ext cx="2331384" cy="811384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Ориентир желаний</a:t>
            </a: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E2400B78-E9D9-4D47-B74F-B8A31C8E67E7}"/>
              </a:ext>
            </a:extLst>
          </p:cNvPr>
          <p:cNvSpPr/>
          <p:nvPr/>
        </p:nvSpPr>
        <p:spPr>
          <a:xfrm>
            <a:off x="2528570" y="3861563"/>
            <a:ext cx="3022599" cy="760706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Создание списка желаний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944305" y="227951"/>
            <a:ext cx="2400683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Multiround Pro" pitchFamily="50" charset="0"/>
              </a:rPr>
              <a:t>ПРОБЛЕМА</a:t>
            </a:r>
            <a:endParaRPr sz="30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944305" y="1166951"/>
            <a:ext cx="2400683" cy="2735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   Проблема тайм-менеджмента жизни относится к трудностям, связанным с эффективным управлением временем и достижением баланса между работой, личной жизнью, отдыхом и другими аспектами жизни.</a:t>
            </a:r>
            <a:endParaRPr sz="1400" dirty="0">
              <a:solidFill>
                <a:srgbClr val="132C40"/>
              </a:solidFill>
              <a:latin typeface="Raleway" pitchFamily="2" charset="-52"/>
            </a:endParaRPr>
          </a:p>
          <a:p>
            <a:pPr marL="1016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182498" y="17386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405" y="247778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DA9E33-04F7-42D6-8DB5-6A62EC351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072" y="1044300"/>
            <a:ext cx="3545357" cy="3545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058798" y="233326"/>
            <a:ext cx="2217803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Multiround Pro" pitchFamily="50" charset="0"/>
              </a:rPr>
              <a:t>РЕШЕНИЕ</a:t>
            </a:r>
            <a:endParaRPr sz="30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1058798" y="1240143"/>
            <a:ext cx="2608184" cy="3133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Организация праздников, упрощение структуры мероприятий. Отсутствие планирования и организации времени может быть серьезной проблемой. Без четкого плана и структуры, люди рискуют теряться во времени, не зная, чем заняться и что выполнить в данный момент. Именно в структурировании и управление, помогает приложение.</a:t>
            </a:r>
            <a:endParaRPr sz="1400" dirty="0">
              <a:solidFill>
                <a:srgbClr val="132C40"/>
              </a:solidFill>
              <a:latin typeface="Raleway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205358" y="15940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261" y="23332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: Rounded Corners 12">
            <a:extLst>
              <a:ext uri="{FF2B5EF4-FFF2-40B4-BE49-F238E27FC236}">
                <a16:creationId xmlns:a16="http://schemas.microsoft.com/office/drawing/2014/main" id="{D330D03D-D3B8-43D3-83A5-55C15A89EB17}"/>
              </a:ext>
            </a:extLst>
          </p:cNvPr>
          <p:cNvSpPr/>
          <p:nvPr/>
        </p:nvSpPr>
        <p:spPr>
          <a:xfrm>
            <a:off x="4691062" y="2692641"/>
            <a:ext cx="2556319" cy="1559705"/>
          </a:xfrm>
          <a:prstGeom prst="roundRect">
            <a:avLst>
              <a:gd name="adj" fmla="val 620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4864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700"/>
              </a:spcBef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Организация подарков</a:t>
            </a:r>
          </a:p>
          <a:p>
            <a:pPr algn="ctr"/>
            <a:r>
              <a:rPr lang="ru-RU" sz="1200" dirty="0">
                <a:solidFill>
                  <a:srgbClr val="3C342A">
                    <a:alpha val="7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Упрощение системы дарения и получения подарков, без потери эмоций</a:t>
            </a:r>
          </a:p>
        </p:txBody>
      </p:sp>
      <p:pic>
        <p:nvPicPr>
          <p:cNvPr id="13" name=" 27">
            <a:extLst>
              <a:ext uri="{FF2B5EF4-FFF2-40B4-BE49-F238E27FC236}">
                <a16:creationId xmlns:a16="http://schemas.microsoft.com/office/drawing/2014/main" id="{826135E0-42F1-4A91-AB64-50C259B067E7}"/>
              </a:ext>
            </a:extLst>
          </p:cNvPr>
          <p:cNvPicPr>
            <a:picLocks noGrp="1" noChangeAspect="1"/>
          </p:cNvPicPr>
          <p:nvPr/>
        </p:nvPicPr>
        <p:blipFill>
          <a:blip r:embed="rId4"/>
          <a:srcRect t="20890" b="20890"/>
          <a:stretch/>
        </p:blipFill>
        <p:spPr>
          <a:xfrm>
            <a:off x="4691062" y="1240143"/>
            <a:ext cx="2556319" cy="1841905"/>
          </a:xfrm>
          <a:prstGeom prst="roundRect">
            <a:avLst>
              <a:gd name="adj" fmla="val 6405"/>
            </a:avLst>
          </a:prstGeom>
          <a:solidFill>
            <a:schemeClr val="accent1">
              <a:lumMod val="20000"/>
              <a:lumOff val="80000"/>
            </a:schemeClr>
          </a:solidFill>
          <a:effectLst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1106673" y="260040"/>
            <a:ext cx="5121023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Multiround Pro" pitchFamily="50" charset="0"/>
              </a:rPr>
              <a:t>ЦЕЛЕВАЯ АУДИТОРИЯ</a:t>
            </a:r>
            <a:endParaRPr sz="30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243255" y="205848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167" y="27976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: Rounded Corners 12">
            <a:extLst>
              <a:ext uri="{FF2B5EF4-FFF2-40B4-BE49-F238E27FC236}">
                <a16:creationId xmlns:a16="http://schemas.microsoft.com/office/drawing/2014/main" id="{3462E5F1-44A1-48E9-B898-2BD0F290A28C}"/>
              </a:ext>
            </a:extLst>
          </p:cNvPr>
          <p:cNvSpPr/>
          <p:nvPr/>
        </p:nvSpPr>
        <p:spPr>
          <a:xfrm>
            <a:off x="931155" y="2916732"/>
            <a:ext cx="3253939" cy="1559705"/>
          </a:xfrm>
          <a:prstGeom prst="roundRect">
            <a:avLst>
              <a:gd name="adj" fmla="val 620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4864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700"/>
              </a:spcBef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Студенты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Студенты от 18 до 27 лет</a:t>
            </a:r>
          </a:p>
        </p:txBody>
      </p:sp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DB29FBF3-999E-41E2-A6F4-33A2A1AF39BE}"/>
              </a:ext>
            </a:extLst>
          </p:cNvPr>
          <p:cNvSpPr/>
          <p:nvPr/>
        </p:nvSpPr>
        <p:spPr>
          <a:xfrm>
            <a:off x="4663200" y="2926510"/>
            <a:ext cx="3253939" cy="1553558"/>
          </a:xfrm>
          <a:prstGeom prst="roundRect">
            <a:avLst>
              <a:gd name="adj" fmla="val 620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4864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latin typeface="Multiround Pro" pitchFamily="50" charset="0"/>
              </a:rPr>
              <a:t>Школьники</a:t>
            </a:r>
            <a:endParaRPr lang="en-US" sz="1600" dirty="0">
              <a:solidFill>
                <a:schemeClr val="tx1"/>
              </a:solidFill>
              <a:latin typeface="Multiround Pro" pitchFamily="50" charset="0"/>
            </a:endParaRP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Школьники от 12-14 до 17-18 лет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 15">
            <a:extLst>
              <a:ext uri="{FF2B5EF4-FFF2-40B4-BE49-F238E27FC236}">
                <a16:creationId xmlns:a16="http://schemas.microsoft.com/office/drawing/2014/main" id="{96D43B07-3190-462F-A81C-6C61A691C173}"/>
              </a:ext>
            </a:extLst>
          </p:cNvPr>
          <p:cNvPicPr>
            <a:picLocks noGrp="1" noChangeAspect="1"/>
          </p:cNvPicPr>
          <p:nvPr/>
        </p:nvPicPr>
        <p:blipFill>
          <a:blip r:embed="rId4"/>
          <a:srcRect l="5660" r="5660"/>
          <a:stretch/>
        </p:blipFill>
        <p:spPr>
          <a:xfrm>
            <a:off x="4659430" y="1471494"/>
            <a:ext cx="3253939" cy="1834645"/>
          </a:xfrm>
          <a:prstGeom prst="roundRect">
            <a:avLst>
              <a:gd name="adj" fmla="val 6405"/>
            </a:avLst>
          </a:prstGeom>
          <a:solidFill>
            <a:schemeClr val="accent1">
              <a:lumMod val="20000"/>
              <a:lumOff val="80000"/>
            </a:schemeClr>
          </a:solidFill>
          <a:effectLst/>
        </p:spPr>
      </p:pic>
      <p:pic>
        <p:nvPicPr>
          <p:cNvPr id="18" name=" 27">
            <a:extLst>
              <a:ext uri="{FF2B5EF4-FFF2-40B4-BE49-F238E27FC236}">
                <a16:creationId xmlns:a16="http://schemas.microsoft.com/office/drawing/2014/main" id="{E3207C24-6BBB-4D59-84E7-4224CAF98C48}"/>
              </a:ext>
            </a:extLst>
          </p:cNvPr>
          <p:cNvPicPr>
            <a:picLocks noGrp="1" noChangeAspect="1"/>
          </p:cNvPicPr>
          <p:nvPr/>
        </p:nvPicPr>
        <p:blipFill>
          <a:blip r:embed="rId5"/>
          <a:srcRect t="7508" b="7508"/>
          <a:stretch/>
        </p:blipFill>
        <p:spPr>
          <a:xfrm>
            <a:off x="931155" y="1464234"/>
            <a:ext cx="3253939" cy="1841905"/>
          </a:xfrm>
          <a:prstGeom prst="roundRect">
            <a:avLst>
              <a:gd name="adj" fmla="val 6405"/>
            </a:avLst>
          </a:prstGeom>
          <a:solidFill>
            <a:schemeClr val="accent1">
              <a:lumMod val="20000"/>
              <a:lumOff val="80000"/>
            </a:schemeClr>
          </a:solidFill>
          <a:effectLst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142728" y="142042"/>
            <a:ext cx="1640352" cy="5795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210;p32">
            <a:extLst>
              <a:ext uri="{FF2B5EF4-FFF2-40B4-BE49-F238E27FC236}">
                <a16:creationId xmlns:a16="http://schemas.microsoft.com/office/drawing/2014/main" id="{7F73179E-B2F2-4571-BE72-7D3300A76B02}"/>
              </a:ext>
            </a:extLst>
          </p:cNvPr>
          <p:cNvSpPr txBox="1">
            <a:spLocks/>
          </p:cNvSpPr>
          <p:nvPr/>
        </p:nvSpPr>
        <p:spPr>
          <a:xfrm>
            <a:off x="142728" y="142042"/>
            <a:ext cx="1640352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3000" dirty="0">
                <a:solidFill>
                  <a:schemeClr val="lt1"/>
                </a:solidFill>
                <a:latin typeface="Multiround Pro" pitchFamily="50" charset="0"/>
              </a:rPr>
              <a:t>РЫНОК</a:t>
            </a:r>
          </a:p>
        </p:txBody>
      </p:sp>
      <p:sp>
        <p:nvSpPr>
          <p:cNvPr id="13" name="Rectangle: Rounded Corners 5">
            <a:extLst>
              <a:ext uri="{FF2B5EF4-FFF2-40B4-BE49-F238E27FC236}">
                <a16:creationId xmlns:a16="http://schemas.microsoft.com/office/drawing/2014/main" id="{C1F5630B-3058-40E4-A1F3-5A55FD5AFC8C}"/>
              </a:ext>
            </a:extLst>
          </p:cNvPr>
          <p:cNvSpPr/>
          <p:nvPr/>
        </p:nvSpPr>
        <p:spPr>
          <a:xfrm>
            <a:off x="5330399" y="2219326"/>
            <a:ext cx="2895599" cy="2231920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2000" dirty="0">
                <a:solidFill>
                  <a:schemeClr val="tx1"/>
                </a:solidFill>
                <a:latin typeface="Multiround Pro" pitchFamily="50" charset="0"/>
              </a:rPr>
              <a:t>Расходы и доходы</a:t>
            </a:r>
            <a:endParaRPr lang="en-US" sz="2000" dirty="0">
              <a:solidFill>
                <a:schemeClr val="tx1"/>
              </a:solidFill>
              <a:latin typeface="Multiround Pro" pitchFamily="50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tx1">
                    <a:alpha val="70000"/>
                  </a:schemeClr>
                </a:solidFill>
              </a:rPr>
              <a:t>Расходы на разработку - 1000000р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tx1">
                    <a:alpha val="70000"/>
                  </a:schemeClr>
                </a:solidFill>
              </a:rPr>
              <a:t>Заработок в первый год – 650000р</a:t>
            </a:r>
            <a:endParaRPr lang="en-US" sz="12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DB4EBB6F-8EDC-4E5A-8439-DADE873BFEB0}"/>
              </a:ext>
            </a:extLst>
          </p:cNvPr>
          <p:cNvSpPr/>
          <p:nvPr/>
        </p:nvSpPr>
        <p:spPr>
          <a:xfrm>
            <a:off x="272853" y="2331467"/>
            <a:ext cx="2895599" cy="1667401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2000" dirty="0">
                <a:solidFill>
                  <a:schemeClr val="tx1"/>
                </a:solidFill>
                <a:latin typeface="Multiround Pro" pitchFamily="50" charset="0"/>
              </a:rPr>
              <a:t>Целевая Аудитория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latin typeface="Raleway" pitchFamily="2" charset="-52"/>
              </a:rPr>
              <a:t>Основная аудитория – Студенты</a:t>
            </a:r>
            <a:r>
              <a:rPr lang="en-US" sz="1200" dirty="0">
                <a:solidFill>
                  <a:schemeClr val="tx1"/>
                </a:solidFill>
                <a:latin typeface="Raleway" pitchFamily="2" charset="-52"/>
              </a:rPr>
              <a:t>/</a:t>
            </a:r>
            <a:r>
              <a:rPr lang="ru-RU" sz="1200" dirty="0">
                <a:solidFill>
                  <a:schemeClr val="tx1"/>
                </a:solidFill>
                <a:latin typeface="Raleway" pitchFamily="2" charset="-52"/>
              </a:rPr>
              <a:t>Школьники</a:t>
            </a:r>
            <a:endParaRPr lang="en-US" sz="1200" dirty="0">
              <a:solidFill>
                <a:schemeClr val="tx1"/>
              </a:solidFill>
              <a:latin typeface="Raleway" pitchFamily="2" charset="-52"/>
            </a:endParaRPr>
          </a:p>
        </p:txBody>
      </p:sp>
      <p:sp>
        <p:nvSpPr>
          <p:cNvPr id="21" name="Rectangle: Rounded Corners 10">
            <a:extLst>
              <a:ext uri="{FF2B5EF4-FFF2-40B4-BE49-F238E27FC236}">
                <a16:creationId xmlns:a16="http://schemas.microsoft.com/office/drawing/2014/main" id="{C380A8BC-FCE9-467C-8A9A-58E0EBEFC765}"/>
              </a:ext>
            </a:extLst>
          </p:cNvPr>
          <p:cNvSpPr/>
          <p:nvPr/>
        </p:nvSpPr>
        <p:spPr>
          <a:xfrm>
            <a:off x="2600533" y="1313443"/>
            <a:ext cx="2895599" cy="1667401"/>
          </a:xfrm>
          <a:prstGeom prst="roundRect">
            <a:avLst>
              <a:gd name="adj" fmla="val 12488"/>
            </a:avLst>
          </a:prstGeom>
          <a:solidFill>
            <a:srgbClr val="FF2F2D"/>
          </a:solidFill>
          <a:ln>
            <a:noFill/>
          </a:ln>
          <a:effectLst>
            <a:outerShdw blurRad="381000" dist="127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2000" dirty="0">
                <a:solidFill>
                  <a:srgbClr val="FFFFFF"/>
                </a:solidFill>
                <a:latin typeface="Multiround Pro" pitchFamily="50" charset="0"/>
              </a:rPr>
              <a:t>Рынок </a:t>
            </a:r>
            <a:r>
              <a:rPr lang="en-US" sz="2000" dirty="0">
                <a:solidFill>
                  <a:srgbClr val="FFFFFF"/>
                </a:solidFill>
                <a:latin typeface="Multiround Pro" pitchFamily="50" charset="0"/>
              </a:rPr>
              <a:t>B2C</a:t>
            </a:r>
            <a:endParaRPr lang="en-US" sz="1600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FFFFFF"/>
                </a:solidFill>
                <a:latin typeface="Raleway" pitchFamily="2" charset="-52"/>
              </a:rPr>
              <a:t>В будущем планируется расширение проекта до рынка </a:t>
            </a:r>
            <a:r>
              <a:rPr lang="en-US" sz="1200" dirty="0">
                <a:solidFill>
                  <a:srgbClr val="FFFFFF"/>
                </a:solidFill>
                <a:latin typeface="Raleway" pitchFamily="2" charset="-52"/>
              </a:rPr>
              <a:t>B2B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14000" decel="86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.55556E-7 3.20988E-6 L 5.55556E-7 0.39259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14000" decel="86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44444E-6 -2.09877E-6 L -4.44444E-6 0.39259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66667E-6 -3.95062E-6 L 1.66667E-6 -0.03703 " pathEditMode="relative" rAng="0" ptsTypes="AA">
                                      <p:cBhvr>
                                        <p:cTn id="19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21" grpId="0" animBg="1"/>
      <p:bldP spid="2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61579" y="148071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95;p31">
            <a:extLst>
              <a:ext uri="{FF2B5EF4-FFF2-40B4-BE49-F238E27FC236}">
                <a16:creationId xmlns:a16="http://schemas.microsoft.com/office/drawing/2014/main" id="{1C679247-9F27-4CC7-B401-AE2AFEBFEF86}"/>
              </a:ext>
            </a:extLst>
          </p:cNvPr>
          <p:cNvSpPr/>
          <p:nvPr/>
        </p:nvSpPr>
        <p:spPr>
          <a:xfrm>
            <a:off x="142728" y="142042"/>
            <a:ext cx="1640352" cy="5795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10;p32">
            <a:extLst>
              <a:ext uri="{FF2B5EF4-FFF2-40B4-BE49-F238E27FC236}">
                <a16:creationId xmlns:a16="http://schemas.microsoft.com/office/drawing/2014/main" id="{904C07C8-B511-49FD-AC29-F8ED297FBF6F}"/>
              </a:ext>
            </a:extLst>
          </p:cNvPr>
          <p:cNvSpPr txBox="1">
            <a:spLocks/>
          </p:cNvSpPr>
          <p:nvPr/>
        </p:nvSpPr>
        <p:spPr>
          <a:xfrm>
            <a:off x="142728" y="142041"/>
            <a:ext cx="1640352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3000" dirty="0">
                <a:solidFill>
                  <a:schemeClr val="lt1"/>
                </a:solidFill>
                <a:latin typeface="Multiround Pro" pitchFamily="50" charset="0"/>
              </a:rPr>
              <a:t>РЫНОК</a:t>
            </a:r>
          </a:p>
        </p:txBody>
      </p:sp>
      <p:sp>
        <p:nvSpPr>
          <p:cNvPr id="13" name="Rectangle: Rounded Corners 5">
            <a:extLst>
              <a:ext uri="{FF2B5EF4-FFF2-40B4-BE49-F238E27FC236}">
                <a16:creationId xmlns:a16="http://schemas.microsoft.com/office/drawing/2014/main" id="{F36D0D4D-9A0F-4C5E-8AFF-78510044E2B7}"/>
              </a:ext>
            </a:extLst>
          </p:cNvPr>
          <p:cNvSpPr/>
          <p:nvPr/>
        </p:nvSpPr>
        <p:spPr>
          <a:xfrm>
            <a:off x="5464024" y="2060316"/>
            <a:ext cx="2895599" cy="1667401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latin typeface="Multiround Pro" pitchFamily="50" charset="0"/>
              </a:rPr>
              <a:t>Студенты</a:t>
            </a:r>
            <a:endParaRPr lang="en-US" sz="2000" dirty="0">
              <a:solidFill>
                <a:schemeClr val="tx1"/>
              </a:solidFill>
              <a:latin typeface="Multiround Pro" pitchFamily="50" charset="0"/>
            </a:endParaRP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  <a:t>TAM</a:t>
            </a:r>
            <a:r>
              <a:rPr lang="ru-RU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  <a:t> 853 млн</a:t>
            </a:r>
            <a:br>
              <a:rPr lang="en-US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</a:br>
            <a:r>
              <a:rPr lang="en-US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  <a:t>SAM</a:t>
            </a:r>
            <a:r>
              <a:rPr lang="ru-RU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  <a:t> 85,3</a:t>
            </a:r>
            <a:endParaRPr lang="en-US" sz="1200" b="1" dirty="0">
              <a:solidFill>
                <a:schemeClr val="tx1">
                  <a:alpha val="70000"/>
                </a:schemeClr>
              </a:solidFill>
              <a:latin typeface="Raleway" pitchFamily="2" charset="-52"/>
            </a:endParaRP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  <a:t>SOM</a:t>
            </a:r>
            <a:r>
              <a:rPr lang="ru-RU" sz="1200" b="1" dirty="0">
                <a:solidFill>
                  <a:schemeClr val="tx1">
                    <a:alpha val="70000"/>
                  </a:schemeClr>
                </a:solidFill>
                <a:latin typeface="Raleway" pitchFamily="2" charset="-52"/>
              </a:rPr>
              <a:t> 12,8 млн</a:t>
            </a:r>
            <a:endParaRPr lang="en-US" sz="1200" b="1" dirty="0">
              <a:solidFill>
                <a:schemeClr val="tx1">
                  <a:alpha val="70000"/>
                </a:schemeClr>
              </a:solidFill>
              <a:latin typeface="Raleway" pitchFamily="2" charset="-52"/>
            </a:endParaRPr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1AEBED54-63F4-4A63-98D4-5BE6F484E6F0}"/>
              </a:ext>
            </a:extLst>
          </p:cNvPr>
          <p:cNvSpPr/>
          <p:nvPr/>
        </p:nvSpPr>
        <p:spPr>
          <a:xfrm>
            <a:off x="203078" y="2136801"/>
            <a:ext cx="2895599" cy="1667401"/>
          </a:xfrm>
          <a:prstGeom prst="roundRect">
            <a:avLst>
              <a:gd name="adj" fmla="val 1248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latin typeface="Multiround Pro" pitchFamily="50" charset="0"/>
              </a:rPr>
              <a:t>Школьники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chemeClr val="tx1"/>
                </a:solidFill>
                <a:latin typeface="Raleway" pitchFamily="2" charset="-52"/>
              </a:rPr>
              <a:t>ТАМ</a:t>
            </a:r>
            <a:r>
              <a:rPr lang="en-US" sz="1200" b="1" dirty="0">
                <a:solidFill>
                  <a:schemeClr val="tx1"/>
                </a:solidFill>
                <a:latin typeface="Raleway" pitchFamily="2" charset="-52"/>
              </a:rPr>
              <a:t> 853,6 </a:t>
            </a:r>
            <a:r>
              <a:rPr lang="ru-RU" sz="1200" b="1" dirty="0">
                <a:solidFill>
                  <a:schemeClr val="tx1"/>
                </a:solidFill>
                <a:latin typeface="Raleway" pitchFamily="2" charset="-52"/>
              </a:rPr>
              <a:t>млн</a:t>
            </a: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chemeClr val="tx1"/>
                </a:solidFill>
                <a:latin typeface="Raleway" pitchFamily="2" charset="-52"/>
              </a:rPr>
              <a:t>SAM</a:t>
            </a:r>
            <a:r>
              <a:rPr lang="ru-RU" sz="1200" b="1" dirty="0">
                <a:solidFill>
                  <a:schemeClr val="tx1"/>
                </a:solidFill>
                <a:latin typeface="Raleway" pitchFamily="2" charset="-52"/>
              </a:rPr>
              <a:t> 85,4 млн</a:t>
            </a:r>
            <a:endParaRPr lang="en-US" sz="1200" b="1" dirty="0">
              <a:solidFill>
                <a:schemeClr val="tx1"/>
              </a:solidFill>
              <a:latin typeface="Raleway" pitchFamily="2" charset="-52"/>
            </a:endParaRP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chemeClr val="tx1"/>
                </a:solidFill>
                <a:latin typeface="Raleway" pitchFamily="2" charset="-52"/>
              </a:rPr>
              <a:t>SOM</a:t>
            </a:r>
            <a:r>
              <a:rPr lang="ru-RU" sz="1200" b="1" dirty="0">
                <a:solidFill>
                  <a:schemeClr val="tx1"/>
                </a:solidFill>
                <a:latin typeface="Raleway" pitchFamily="2" charset="-52"/>
              </a:rPr>
              <a:t> 12,8 млн</a:t>
            </a:r>
            <a:endParaRPr lang="en-US" sz="1200" b="1" dirty="0">
              <a:solidFill>
                <a:schemeClr val="tx1"/>
              </a:solidFill>
              <a:latin typeface="Raleway" pitchFamily="2" charset="-52"/>
            </a:endParaRPr>
          </a:p>
        </p:txBody>
      </p:sp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F422FF0C-B3B8-4408-AA02-667263F7025D}"/>
              </a:ext>
            </a:extLst>
          </p:cNvPr>
          <p:cNvSpPr/>
          <p:nvPr/>
        </p:nvSpPr>
        <p:spPr>
          <a:xfrm>
            <a:off x="2654998" y="1586079"/>
            <a:ext cx="2895599" cy="1667401"/>
          </a:xfrm>
          <a:prstGeom prst="roundRect">
            <a:avLst>
              <a:gd name="adj" fmla="val 12488"/>
            </a:avLst>
          </a:prstGeom>
          <a:solidFill>
            <a:srgbClr val="FF2F2D"/>
          </a:solidFill>
          <a:ln>
            <a:noFill/>
          </a:ln>
          <a:effectLst>
            <a:outerShdw blurRad="381000" dist="127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2000" dirty="0">
                <a:solidFill>
                  <a:srgbClr val="FFFFFF"/>
                </a:solidFill>
                <a:latin typeface="Multiround Pro" pitchFamily="50" charset="0"/>
              </a:rPr>
              <a:t>Рынок </a:t>
            </a:r>
            <a:r>
              <a:rPr lang="en-US" sz="2000" dirty="0">
                <a:solidFill>
                  <a:srgbClr val="FFFFFF"/>
                </a:solidFill>
                <a:latin typeface="Multiround Pro" pitchFamily="50" charset="0"/>
              </a:rPr>
              <a:t>B2C</a:t>
            </a:r>
            <a:endParaRPr lang="en-US" sz="1600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FFFFFF"/>
                </a:solidFill>
                <a:latin typeface="Raleway" pitchFamily="2" charset="-52"/>
              </a:rPr>
              <a:t>TAM </a:t>
            </a:r>
            <a:r>
              <a:rPr lang="ru-RU" sz="1200" b="1" dirty="0">
                <a:solidFill>
                  <a:srgbClr val="FFFFFF"/>
                </a:solidFill>
                <a:latin typeface="Raleway" pitchFamily="2" charset="-52"/>
              </a:rPr>
              <a:t>1, 76 млрд</a:t>
            </a:r>
            <a:br>
              <a:rPr lang="en-US" sz="1200" b="1" dirty="0">
                <a:solidFill>
                  <a:srgbClr val="FFFFFF"/>
                </a:solidFill>
                <a:latin typeface="Raleway" pitchFamily="2" charset="-52"/>
              </a:rPr>
            </a:br>
            <a:r>
              <a:rPr lang="en-US" sz="1200" b="1" dirty="0">
                <a:solidFill>
                  <a:srgbClr val="FFFFFF"/>
                </a:solidFill>
                <a:latin typeface="Raleway" pitchFamily="2" charset="-52"/>
              </a:rPr>
              <a:t>SAM </a:t>
            </a:r>
            <a:r>
              <a:rPr lang="ru-RU" sz="1200" b="1" dirty="0">
                <a:solidFill>
                  <a:srgbClr val="FFFFFF"/>
                </a:solidFill>
                <a:latin typeface="Raleway" pitchFamily="2" charset="-52"/>
              </a:rPr>
              <a:t> 176 млн</a:t>
            </a:r>
            <a:br>
              <a:rPr lang="en-US" sz="1200" b="1" dirty="0">
                <a:solidFill>
                  <a:srgbClr val="FFFFFF"/>
                </a:solidFill>
                <a:latin typeface="Raleway" pitchFamily="2" charset="-52"/>
              </a:rPr>
            </a:br>
            <a:r>
              <a:rPr lang="en-US" sz="1200" b="1" dirty="0">
                <a:solidFill>
                  <a:srgbClr val="FFFFFF"/>
                </a:solidFill>
                <a:latin typeface="Raleway" pitchFamily="2" charset="-52"/>
              </a:rPr>
              <a:t>SOM </a:t>
            </a:r>
            <a:r>
              <a:rPr lang="ru-RU" sz="1200" b="1" dirty="0">
                <a:solidFill>
                  <a:srgbClr val="FFFFFF"/>
                </a:solidFill>
                <a:latin typeface="Raleway" pitchFamily="2" charset="-52"/>
              </a:rPr>
              <a:t>25 млн</a:t>
            </a:r>
            <a:endParaRPr lang="en-US" sz="1200" b="1" dirty="0">
              <a:solidFill>
                <a:srgbClr val="FFFFFF"/>
              </a:solidFill>
              <a:latin typeface="Raleway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14000" decel="86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-4.32099E-6 L -2.77778E-6 0.3926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14000" decel="86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44444E-6 8.64198E-7 L 4.44444E-6 0.39259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11111E-6 -3.7037E-7 L -1.11111E-6 -0.03704 " pathEditMode="relative" rAng="0" ptsTypes="AA">
                                      <p:cBhvr>
                                        <p:cTn id="19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A1B1A6-604B-4625-99F0-FA24AD448A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3"/>
          <a:stretch/>
        </p:blipFill>
        <p:spPr>
          <a:xfrm>
            <a:off x="1162050" y="932155"/>
            <a:ext cx="4751343" cy="2186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159646" y="195730"/>
            <a:ext cx="2911214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159644" y="161230"/>
            <a:ext cx="298741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Multiround Pro" pitchFamily="50" charset="0"/>
              </a:rPr>
              <a:t>КОНКУРЕНтЫ</a:t>
            </a:r>
            <a:endParaRPr sz="3000" dirty="0">
              <a:solidFill>
                <a:schemeClr val="lt1"/>
              </a:solidFill>
              <a:latin typeface="Multiround Pro" pitchFamily="50" charset="0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B21C70-5987-4DDB-81FC-5D3EBCE892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8"/>
          <a:stretch/>
        </p:blipFill>
        <p:spPr>
          <a:xfrm>
            <a:off x="509588" y="2821675"/>
            <a:ext cx="4533223" cy="16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241E38-269F-45D6-A6D0-542F8A7E46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3"/>
          <a:stretch/>
        </p:blipFill>
        <p:spPr>
          <a:xfrm>
            <a:off x="3493917" y="1839429"/>
            <a:ext cx="5007146" cy="1964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159646" y="195730"/>
            <a:ext cx="2911214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159644" y="161230"/>
            <a:ext cx="298741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Multiround Pro" pitchFamily="50" charset="0"/>
              </a:rPr>
              <a:t>КОНКУРЕНтЫ</a:t>
            </a:r>
            <a:endParaRPr sz="3000" dirty="0">
              <a:solidFill>
                <a:schemeClr val="lt1"/>
              </a:solidFill>
              <a:latin typeface="Multiround Pro" pitchFamily="50" charset="0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Rectangle: Rounded Corners 67">
            <a:extLst>
              <a:ext uri="{FF2B5EF4-FFF2-40B4-BE49-F238E27FC236}">
                <a16:creationId xmlns:a16="http://schemas.microsoft.com/office/drawing/2014/main" id="{8B2286DD-91D5-491C-9FAD-22FAFF832ACD}"/>
              </a:ext>
            </a:extLst>
          </p:cNvPr>
          <p:cNvSpPr/>
          <p:nvPr/>
        </p:nvSpPr>
        <p:spPr>
          <a:xfrm>
            <a:off x="984399" y="3878147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: Rounded Corners 67">
            <a:extLst>
              <a:ext uri="{FF2B5EF4-FFF2-40B4-BE49-F238E27FC236}">
                <a16:creationId xmlns:a16="http://schemas.microsoft.com/office/drawing/2014/main" id="{8F9481B9-9E56-42B3-9674-F5A7A0F4B232}"/>
              </a:ext>
            </a:extLst>
          </p:cNvPr>
          <p:cNvSpPr/>
          <p:nvPr/>
        </p:nvSpPr>
        <p:spPr>
          <a:xfrm>
            <a:off x="984399" y="3094254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Rectangle: Rounded Corners 67">
            <a:extLst>
              <a:ext uri="{FF2B5EF4-FFF2-40B4-BE49-F238E27FC236}">
                <a16:creationId xmlns:a16="http://schemas.microsoft.com/office/drawing/2014/main" id="{58E80E66-52C8-4947-904A-8F7E40DE5BD5}"/>
              </a:ext>
            </a:extLst>
          </p:cNvPr>
          <p:cNvSpPr/>
          <p:nvPr/>
        </p:nvSpPr>
        <p:spPr>
          <a:xfrm>
            <a:off x="984400" y="2363256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: Rounded Corners 66">
            <a:extLst>
              <a:ext uri="{FF2B5EF4-FFF2-40B4-BE49-F238E27FC236}">
                <a16:creationId xmlns:a16="http://schemas.microsoft.com/office/drawing/2014/main" id="{DB1D11C9-9690-4154-A080-F441EDFB1FBC}"/>
              </a:ext>
            </a:extLst>
          </p:cNvPr>
          <p:cNvSpPr/>
          <p:nvPr/>
        </p:nvSpPr>
        <p:spPr>
          <a:xfrm>
            <a:off x="1022500" y="1632258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: Rounded Corners 50">
            <a:extLst>
              <a:ext uri="{FF2B5EF4-FFF2-40B4-BE49-F238E27FC236}">
                <a16:creationId xmlns:a16="http://schemas.microsoft.com/office/drawing/2014/main" id="{6EF3D3BE-0946-4C25-9072-84E1F8522058}"/>
              </a:ext>
            </a:extLst>
          </p:cNvPr>
          <p:cNvSpPr/>
          <p:nvPr/>
        </p:nvSpPr>
        <p:spPr>
          <a:xfrm>
            <a:off x="984400" y="848365"/>
            <a:ext cx="6973737" cy="591046"/>
          </a:xfrm>
          <a:prstGeom prst="roundRect">
            <a:avLst>
              <a:gd name="adj" fmla="val 23517"/>
            </a:avLst>
          </a:prstGeom>
          <a:solidFill>
            <a:srgbClr val="8F00FF"/>
          </a:solidFill>
          <a:ln>
            <a:noFill/>
          </a:ln>
          <a:effectLst>
            <a:outerShdw blurRad="381000" dist="1270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18" name="Table 51">
            <a:extLst>
              <a:ext uri="{FF2B5EF4-FFF2-40B4-BE49-F238E27FC236}">
                <a16:creationId xmlns:a16="http://schemas.microsoft.com/office/drawing/2014/main" id="{822107EB-284D-4FFE-BF99-892FB67BB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640168"/>
              </p:ext>
            </p:extLst>
          </p:nvPr>
        </p:nvGraphicFramePr>
        <p:xfrm>
          <a:off x="1009650" y="775134"/>
          <a:ext cx="6948487" cy="37436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5938">
                  <a:extLst>
                    <a:ext uri="{9D8B030D-6E8A-4147-A177-3AD203B41FA5}">
                      <a16:colId xmlns:a16="http://schemas.microsoft.com/office/drawing/2014/main" val="953158082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5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7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Название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Плюсы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Минусы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5946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DreamBoard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Дизайн, Интеграция с маркетплейсами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Слабый бренд, узкая направленность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Подаркус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Мобильная версия, большой инструментарий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Узкая направленность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E24FD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Yolu mimpi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Красивый дизайн, Широкий инструментарий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Нет мобильной версии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FollowWish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Стильный дизайн, Работа с соц. сетями</a:t>
                      </a:r>
                      <a:endParaRPr lang="en-US" sz="1200" b="0" i="0" dirty="0">
                        <a:solidFill>
                          <a:schemeClr val="tx1"/>
                        </a:solidFill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Не большой инструментарий, нет мобильной версии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496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167258" y="165244"/>
            <a:ext cx="3696082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>
            <a:spLocks noGrp="1"/>
          </p:cNvSpPr>
          <p:nvPr>
            <p:ph type="title"/>
          </p:nvPr>
        </p:nvSpPr>
        <p:spPr>
          <a:xfrm>
            <a:off x="167258" y="133393"/>
            <a:ext cx="3757042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Multiround Pro" pitchFamily="50" charset="0"/>
              </a:rPr>
              <a:t>БИЗНЕС-МОДЕЛЬ</a:t>
            </a:r>
            <a:endParaRPr sz="3000" dirty="0">
              <a:solidFill>
                <a:schemeClr val="lt1"/>
              </a:solidFill>
              <a:latin typeface="Multiround Pro" pitchFamily="50" charset="0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Rectangle: Rounded Corners 38">
            <a:extLst>
              <a:ext uri="{FF2B5EF4-FFF2-40B4-BE49-F238E27FC236}">
                <a16:creationId xmlns:a16="http://schemas.microsoft.com/office/drawing/2014/main" id="{FEB03677-B664-4E26-9690-59CE53EE7195}"/>
              </a:ext>
            </a:extLst>
          </p:cNvPr>
          <p:cNvSpPr/>
          <p:nvPr/>
        </p:nvSpPr>
        <p:spPr>
          <a:xfrm>
            <a:off x="6487041" y="1303157"/>
            <a:ext cx="1704617" cy="686409"/>
          </a:xfrm>
          <a:prstGeom prst="roundRect">
            <a:avLst>
              <a:gd name="adj" fmla="val 125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0" rtlCol="0" anchor="ctr" anchorCtr="0"/>
          <a:lstStyle/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600" dirty="0">
                <a:solidFill>
                  <a:schemeClr val="tx1"/>
                </a:solidFill>
                <a:latin typeface="Multiround Pro" pitchFamily="50" charset="0"/>
              </a:rPr>
              <a:t>Другие Варианты</a:t>
            </a:r>
            <a:endParaRPr lang="en-US" sz="1600" dirty="0">
              <a:solidFill>
                <a:schemeClr val="tx1"/>
              </a:solidFill>
              <a:latin typeface="Multiround Pro" pitchFamily="50" charset="0"/>
            </a:endParaRPr>
          </a:p>
        </p:txBody>
      </p:sp>
      <p:sp>
        <p:nvSpPr>
          <p:cNvPr id="15" name="Rectangle: Rounded Corners 44">
            <a:extLst>
              <a:ext uri="{FF2B5EF4-FFF2-40B4-BE49-F238E27FC236}">
                <a16:creationId xmlns:a16="http://schemas.microsoft.com/office/drawing/2014/main" id="{4312D1D3-B4B7-486A-8D6B-823F3A6E2F52}"/>
              </a:ext>
            </a:extLst>
          </p:cNvPr>
          <p:cNvSpPr/>
          <p:nvPr/>
        </p:nvSpPr>
        <p:spPr>
          <a:xfrm>
            <a:off x="4116608" y="1129228"/>
            <a:ext cx="2109775" cy="849557"/>
          </a:xfrm>
          <a:prstGeom prst="roundRect">
            <a:avLst>
              <a:gd name="adj" fmla="val 12567"/>
            </a:avLst>
          </a:prstGeom>
          <a:solidFill>
            <a:srgbClr val="FCAF17"/>
          </a:solidFill>
          <a:ln>
            <a:noFill/>
          </a:ln>
          <a:effectLst>
            <a:outerShdw blurRad="381000" dist="127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0" rtlCol="0" anchor="ctr" anchorCtr="0"/>
          <a:lstStyle/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400" dirty="0">
                <a:solidFill>
                  <a:srgbClr val="FFFFFF"/>
                </a:solidFill>
                <a:latin typeface="Multiround Pro" pitchFamily="50" charset="0"/>
              </a:rPr>
              <a:t>Система подписок</a:t>
            </a:r>
            <a:endParaRPr lang="en-US" sz="1400" dirty="0">
              <a:solidFill>
                <a:srgbClr val="FFFFFF"/>
              </a:solidFill>
              <a:latin typeface="Multiround Pro" pitchFamily="50" charset="0"/>
            </a:endParaRPr>
          </a:p>
        </p:txBody>
      </p:sp>
      <p:sp>
        <p:nvSpPr>
          <p:cNvPr id="16" name="Rectangle: Rounded Corners 45">
            <a:extLst>
              <a:ext uri="{FF2B5EF4-FFF2-40B4-BE49-F238E27FC236}">
                <a16:creationId xmlns:a16="http://schemas.microsoft.com/office/drawing/2014/main" id="{4A8607CA-9E35-4447-BC5B-D76D182EFBD7}"/>
              </a:ext>
            </a:extLst>
          </p:cNvPr>
          <p:cNvSpPr/>
          <p:nvPr/>
        </p:nvSpPr>
        <p:spPr>
          <a:xfrm>
            <a:off x="2365980" y="1345592"/>
            <a:ext cx="1489969" cy="643974"/>
          </a:xfrm>
          <a:prstGeom prst="roundRect">
            <a:avLst>
              <a:gd name="adj" fmla="val 125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0" rtlCol="0" anchor="ctr" anchorCtr="0"/>
          <a:lstStyle/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dirty="0">
                <a:solidFill>
                  <a:schemeClr val="tx1"/>
                </a:solidFill>
                <a:latin typeface="Multiround Pro" pitchFamily="50" charset="0"/>
              </a:rPr>
              <a:t>Соц. сети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: Rounded Corners 46">
            <a:extLst>
              <a:ext uri="{FF2B5EF4-FFF2-40B4-BE49-F238E27FC236}">
                <a16:creationId xmlns:a16="http://schemas.microsoft.com/office/drawing/2014/main" id="{57C50215-9214-45D0-859A-D865CA042C10}"/>
              </a:ext>
            </a:extLst>
          </p:cNvPr>
          <p:cNvSpPr/>
          <p:nvPr/>
        </p:nvSpPr>
        <p:spPr>
          <a:xfrm>
            <a:off x="558734" y="1356010"/>
            <a:ext cx="1546587" cy="622775"/>
          </a:xfrm>
          <a:prstGeom prst="roundRect">
            <a:avLst>
              <a:gd name="adj" fmla="val 125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0" rtlCol="0" anchor="ctr" anchorCtr="0"/>
          <a:lstStyle/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dirty="0">
                <a:solidFill>
                  <a:schemeClr val="tx1"/>
                </a:solidFill>
                <a:latin typeface="Multiround Pro" pitchFamily="50" charset="0"/>
              </a:rPr>
              <a:t>реклама</a:t>
            </a:r>
            <a:endParaRPr lang="en-US" dirty="0">
              <a:solidFill>
                <a:schemeClr val="tx1"/>
              </a:solidFill>
              <a:latin typeface="Multiround Pro" pitchFamily="50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D253FBB8-C1E0-44B7-9821-1A18AFB38AB7}"/>
              </a:ext>
            </a:extLst>
          </p:cNvPr>
          <p:cNvGrpSpPr/>
          <p:nvPr/>
        </p:nvGrpSpPr>
        <p:grpSpPr>
          <a:xfrm>
            <a:off x="464563" y="2234876"/>
            <a:ext cx="4970384" cy="2085443"/>
            <a:chOff x="1189672" y="3274504"/>
            <a:chExt cx="6704532" cy="2813046"/>
          </a:xfrm>
        </p:grpSpPr>
        <p:sp>
          <p:nvSpPr>
            <p:cNvPr id="25" name="Rectangle: Rounded Corners 26">
              <a:extLst>
                <a:ext uri="{FF2B5EF4-FFF2-40B4-BE49-F238E27FC236}">
                  <a16:creationId xmlns:a16="http://schemas.microsoft.com/office/drawing/2014/main" id="{4809505C-B50C-45CD-A25E-D989E2CF2582}"/>
                </a:ext>
              </a:extLst>
            </p:cNvPr>
            <p:cNvSpPr/>
            <p:nvPr/>
          </p:nvSpPr>
          <p:spPr>
            <a:xfrm>
              <a:off x="1189672" y="3274504"/>
              <a:ext cx="6704532" cy="2813046"/>
            </a:xfrm>
            <a:prstGeom prst="roundRect">
              <a:avLst>
                <a:gd name="adj" fmla="val 547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bIns="274320" rtlCol="0" anchor="b" anchorCtr="0"/>
            <a:lstStyle/>
            <a:p>
              <a:pPr>
                <a:lnSpc>
                  <a:spcPct val="120000"/>
                </a:lnSpc>
                <a:spcBef>
                  <a:spcPts val="1000"/>
                </a:spcBef>
              </a:pPr>
              <a:endParaRPr lang="en-US" sz="12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84C3BB-950A-41DA-928E-DE8C1ABF3199}"/>
                </a:ext>
              </a:extLst>
            </p:cNvPr>
            <p:cNvSpPr txBox="1"/>
            <p:nvPr/>
          </p:nvSpPr>
          <p:spPr>
            <a:xfrm>
              <a:off x="1316699" y="3561797"/>
              <a:ext cx="6292966" cy="2449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Raleway" pitchFamily="2" charset="-52"/>
                  <a:ea typeface="Calibri" panose="020F0502020204030204" pitchFamily="34" charset="0"/>
                  <a:cs typeface="Calibri" panose="020F0502020204030204" pitchFamily="34" charset="0"/>
                </a:rPr>
                <a:t>Две версии приложения:</a:t>
              </a:r>
            </a:p>
            <a:p>
              <a:endParaRPr lang="ru-RU" dirty="0"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ru-RU" dirty="0">
                  <a:latin typeface="Raleway" pitchFamily="2" charset="-52"/>
                  <a:ea typeface="Calibri" panose="020F0502020204030204" pitchFamily="34" charset="0"/>
                  <a:cs typeface="Calibri" panose="020F0502020204030204" pitchFamily="34" charset="0"/>
                </a:rPr>
                <a:t>1)  Для обычных пользователей, такие как:</a:t>
              </a:r>
            </a:p>
            <a:p>
              <a:r>
                <a:rPr lang="ru-RU" dirty="0">
                  <a:latin typeface="Raleway" pitchFamily="2" charset="-52"/>
                  <a:ea typeface="Calibri" panose="020F0502020204030204" pitchFamily="34" charset="0"/>
                  <a:cs typeface="Calibri" panose="020F0502020204030204" pitchFamily="34" charset="0"/>
                </a:rPr>
                <a:t>Реклама </a:t>
              </a:r>
            </a:p>
            <a:p>
              <a:r>
                <a:rPr lang="ru-RU" dirty="0">
                  <a:latin typeface="Raleway" pitchFamily="2" charset="-52"/>
                  <a:ea typeface="Calibri" panose="020F0502020204030204" pitchFamily="34" charset="0"/>
                  <a:cs typeface="Calibri" panose="020F0502020204030204" pitchFamily="34" charset="0"/>
                </a:rPr>
                <a:t>Премиум версия.</a:t>
              </a:r>
            </a:p>
            <a:p>
              <a:endParaRPr lang="ru-RU" dirty="0"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ru-RU" dirty="0">
                  <a:latin typeface="Raleway" pitchFamily="2" charset="-52"/>
                  <a:ea typeface="Calibri" panose="020F0502020204030204" pitchFamily="34" charset="0"/>
                  <a:cs typeface="Calibri" panose="020F0502020204030204" pitchFamily="34" charset="0"/>
                </a:rPr>
                <a:t>2)  Для корпораций и компаний , распространяется на договорной основе</a:t>
              </a: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132B45E-DAF9-4B96-BE41-452AB3CE3C13}"/>
              </a:ext>
            </a:extLst>
          </p:cNvPr>
          <p:cNvSpPr/>
          <p:nvPr/>
        </p:nvSpPr>
        <p:spPr>
          <a:xfrm>
            <a:off x="5600750" y="2234876"/>
            <a:ext cx="2590908" cy="2085443"/>
          </a:xfrm>
          <a:prstGeom prst="roundRect">
            <a:avLst>
              <a:gd name="adj" fmla="val 547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bIns="274320" rtlCol="0" anchor="b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CFF112-3416-437A-A722-B48E42E8CBBF}"/>
              </a:ext>
            </a:extLst>
          </p:cNvPr>
          <p:cNvSpPr txBox="1"/>
          <p:nvPr/>
        </p:nvSpPr>
        <p:spPr>
          <a:xfrm>
            <a:off x="5694922" y="2447860"/>
            <a:ext cx="24318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Нашими партнерами будут выступать:</a:t>
            </a:r>
          </a:p>
          <a:p>
            <a:endParaRPr lang="ru-RU" dirty="0">
              <a:latin typeface="Raleway" pitchFamily="2" charset="-52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arenR"/>
            </a:pPr>
            <a:r>
              <a:rPr lang="ru-RU" dirty="0"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Маркетплейсы</a:t>
            </a:r>
          </a:p>
          <a:p>
            <a:pPr marL="342900" indent="-342900">
              <a:buAutoNum type="arabicParenR"/>
            </a:pPr>
            <a:r>
              <a:rPr lang="ru-RU" dirty="0"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Индустриальный партнер</a:t>
            </a:r>
          </a:p>
          <a:p>
            <a:pPr marL="342900" indent="-342900">
              <a:buAutoNum type="arabicParenR"/>
            </a:pPr>
            <a:r>
              <a:rPr lang="ru-RU" dirty="0">
                <a:latin typeface="Raleway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Тематические магазины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14000" decel="86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-4.07407E-6 L 2.77778E-7 0.3926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14000" decel="86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-4.07407E-6 L -4.16667E-6 0.3926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14000" decel="86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38889E-6 -1.85185E-6 L -1.38889E-6 0.39259 " pathEditMode="relative" rAng="0" ptsTypes="AA">
                                      <p:cBhvr>
                                        <p:cTn id="19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14000" decel="86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-1.7284E-6 L -4.16667E-6 0.39259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3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17 0.30185 L 5.55556E-7 2.96296E-6 " pathEditMode="relative" rAng="0" ptsTypes="AA">
                                      <p:cBhvr>
                                        <p:cTn id="2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167258" y="165244"/>
            <a:ext cx="3696082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>
            <a:spLocks noGrp="1"/>
          </p:cNvSpPr>
          <p:nvPr>
            <p:ph type="title"/>
          </p:nvPr>
        </p:nvSpPr>
        <p:spPr>
          <a:xfrm>
            <a:off x="167258" y="133393"/>
            <a:ext cx="3757042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Multiround Pro" pitchFamily="50" charset="0"/>
              </a:rPr>
              <a:t>БИЗНЕС-МОДЕЛЬ</a:t>
            </a:r>
            <a:endParaRPr sz="3000" dirty="0">
              <a:solidFill>
                <a:schemeClr val="lt1"/>
              </a:solidFill>
              <a:latin typeface="Multiround Pro" pitchFamily="50" charset="0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E3A7E8-945D-4D7B-AD77-DCD059B8DC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1" r="341" b="1"/>
          <a:stretch/>
        </p:blipFill>
        <p:spPr>
          <a:xfrm>
            <a:off x="933450" y="971550"/>
            <a:ext cx="6962775" cy="38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3181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5EE125-4AB7-4950-9648-D4E35BE16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313" y="2528406"/>
            <a:ext cx="4024232" cy="2419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9F57D7-662C-4551-A32D-7F7CD38CE9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32"/>
          <a:stretch/>
        </p:blipFill>
        <p:spPr>
          <a:xfrm>
            <a:off x="3886770" y="2241981"/>
            <a:ext cx="4386112" cy="2570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A8ADC8-7B4E-47EA-A749-F7A9D30C7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513" y="1461240"/>
            <a:ext cx="4352993" cy="3234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0AD7CE-F577-421E-A632-583491753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2182" y="1344019"/>
            <a:ext cx="4817164" cy="31549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159646" y="195730"/>
            <a:ext cx="4412354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159644" y="161230"/>
            <a:ext cx="441235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Multiround Pro" pitchFamily="50" charset="0"/>
              </a:rPr>
              <a:t>Пример интерейса</a:t>
            </a:r>
            <a:endParaRPr sz="3000" dirty="0">
              <a:solidFill>
                <a:schemeClr val="lt1"/>
              </a:solidFill>
              <a:latin typeface="Multiround Pro" pitchFamily="50" charset="0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6D19A2-6403-4E4B-9AAD-2B233074A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8069" y="1226798"/>
            <a:ext cx="5242363" cy="2986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Google Shape;130;p26">
            <a:extLst>
              <a:ext uri="{FF2B5EF4-FFF2-40B4-BE49-F238E27FC236}">
                <a16:creationId xmlns:a16="http://schemas.microsoft.com/office/drawing/2014/main" id="{86B68477-292A-4BEC-88A5-D0E16E1A5E4B}"/>
              </a:ext>
            </a:extLst>
          </p:cNvPr>
          <p:cNvSpPr txBox="1"/>
          <p:nvPr/>
        </p:nvSpPr>
        <p:spPr>
          <a:xfrm>
            <a:off x="-145823" y="1191016"/>
            <a:ext cx="2240349" cy="338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Модули интерфейса разрабатывались в среде </a:t>
            </a:r>
            <a:r>
              <a:rPr lang="en-US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Figma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 Представляют собой начальный дизайн проекта.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382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endParaRPr lang="ru"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884009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82497" y="25966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Multiround Pro" pitchFamily="50" charset="0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Multiround Pro" pitchFamily="50" charset="0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361567" y="1083649"/>
            <a:ext cx="7993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b="0" i="0" dirty="0">
                <a:solidFill>
                  <a:srgbClr val="3C342A"/>
                </a:solidFill>
                <a:effectLst/>
                <a:latin typeface="Raleway" pitchFamily="2" charset="-52"/>
              </a:rPr>
              <a:t>TRL 6. Демонстрационная версия (первый прототип, похожий на итоговые ожидания). Испытание в моделируемых условиях эксплуатации, отработка возможных эффектов масштабирования при производстве (НИОКР).</a:t>
            </a:r>
            <a:endParaRPr dirty="0">
              <a:latin typeface="Raleway" pitchFamily="2" charset="-52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73B624-66AD-4000-A98F-DE624F1CC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11" y="2105066"/>
            <a:ext cx="5323111" cy="293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Google Shape;288;p38">
            <a:extLst>
              <a:ext uri="{FF2B5EF4-FFF2-40B4-BE49-F238E27FC236}">
                <a16:creationId xmlns:a16="http://schemas.microsoft.com/office/drawing/2014/main" id="{D54A2F86-8C0D-47D3-80BA-1BF644BA0BD4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289;p38">
            <a:extLst>
              <a:ext uri="{FF2B5EF4-FFF2-40B4-BE49-F238E27FC236}">
                <a16:creationId xmlns:a16="http://schemas.microsoft.com/office/drawing/2014/main" id="{DEB4C1E3-9968-46E5-BB47-275841A8FF7A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67">
            <a:extLst>
              <a:ext uri="{FF2B5EF4-FFF2-40B4-BE49-F238E27FC236}">
                <a16:creationId xmlns:a16="http://schemas.microsoft.com/office/drawing/2014/main" id="{857BD85D-3A5A-468E-808E-CB1EBACF8280}"/>
              </a:ext>
            </a:extLst>
          </p:cNvPr>
          <p:cNvSpPr/>
          <p:nvPr/>
        </p:nvSpPr>
        <p:spPr>
          <a:xfrm>
            <a:off x="955824" y="4164898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tangle: Rounded Corners 67">
            <a:extLst>
              <a:ext uri="{FF2B5EF4-FFF2-40B4-BE49-F238E27FC236}">
                <a16:creationId xmlns:a16="http://schemas.microsoft.com/office/drawing/2014/main" id="{5852FABE-83C7-48A1-975D-D0589D5F7000}"/>
              </a:ext>
            </a:extLst>
          </p:cNvPr>
          <p:cNvSpPr/>
          <p:nvPr/>
        </p:nvSpPr>
        <p:spPr>
          <a:xfrm>
            <a:off x="955824" y="3381005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9" name="Google Shape;269;p37"/>
          <p:cNvSpPr txBox="1">
            <a:spLocks noGrp="1"/>
          </p:cNvSpPr>
          <p:nvPr>
            <p:ph type="title"/>
          </p:nvPr>
        </p:nvSpPr>
        <p:spPr>
          <a:xfrm>
            <a:off x="874665" y="169939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  <a:latin typeface="Multiround Pro" pitchFamily="50" charset="0"/>
              </a:rPr>
              <a:t>ПЛАНЫ РАЗВИТИЯ</a:t>
            </a:r>
            <a:endParaRPr sz="28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112868" y="104775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765" y="17869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Rectangle: Rounded Corners 67">
            <a:extLst>
              <a:ext uri="{FF2B5EF4-FFF2-40B4-BE49-F238E27FC236}">
                <a16:creationId xmlns:a16="http://schemas.microsoft.com/office/drawing/2014/main" id="{333CFAB2-2759-4612-8540-EA6EA8CF6F1E}"/>
              </a:ext>
            </a:extLst>
          </p:cNvPr>
          <p:cNvSpPr/>
          <p:nvPr/>
        </p:nvSpPr>
        <p:spPr>
          <a:xfrm>
            <a:off x="955825" y="2650007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: Rounded Corners 66">
            <a:extLst>
              <a:ext uri="{FF2B5EF4-FFF2-40B4-BE49-F238E27FC236}">
                <a16:creationId xmlns:a16="http://schemas.microsoft.com/office/drawing/2014/main" id="{6FB651BE-24B0-4D8F-A6CD-F578E2C58D43}"/>
              </a:ext>
            </a:extLst>
          </p:cNvPr>
          <p:cNvSpPr/>
          <p:nvPr/>
        </p:nvSpPr>
        <p:spPr>
          <a:xfrm>
            <a:off x="993925" y="1919009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: Rounded Corners 50">
            <a:extLst>
              <a:ext uri="{FF2B5EF4-FFF2-40B4-BE49-F238E27FC236}">
                <a16:creationId xmlns:a16="http://schemas.microsoft.com/office/drawing/2014/main" id="{88860530-7EC3-4720-880C-41833647D0C1}"/>
              </a:ext>
            </a:extLst>
          </p:cNvPr>
          <p:cNvSpPr/>
          <p:nvPr/>
        </p:nvSpPr>
        <p:spPr>
          <a:xfrm>
            <a:off x="955825" y="1135116"/>
            <a:ext cx="6973737" cy="591046"/>
          </a:xfrm>
          <a:prstGeom prst="roundRect">
            <a:avLst>
              <a:gd name="adj" fmla="val 23517"/>
            </a:avLst>
          </a:prstGeom>
          <a:solidFill>
            <a:srgbClr val="8F00FF"/>
          </a:solidFill>
          <a:ln>
            <a:noFill/>
          </a:ln>
          <a:effectLst>
            <a:outerShdw blurRad="381000" dist="1270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19" name="Table 51">
            <a:extLst>
              <a:ext uri="{FF2B5EF4-FFF2-40B4-BE49-F238E27FC236}">
                <a16:creationId xmlns:a16="http://schemas.microsoft.com/office/drawing/2014/main" id="{FADFD1BD-A309-4482-839B-983F1D637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405084"/>
              </p:ext>
            </p:extLst>
          </p:nvPr>
        </p:nvGraphicFramePr>
        <p:xfrm>
          <a:off x="981075" y="1061885"/>
          <a:ext cx="6948487" cy="37436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47850">
                  <a:extLst>
                    <a:ext uri="{9D8B030D-6E8A-4147-A177-3AD203B41FA5}">
                      <a16:colId xmlns:a16="http://schemas.microsoft.com/office/drawing/2014/main" val="953158082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7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6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7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Что делаем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Время на разработку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как делаем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5946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Подача на грант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месяца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Подаем заявку на грант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Маркетинг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месяца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E24FD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Активная реклама через соц. сети, партнеров, блогеров и т.п.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E24FD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Интеграция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2 месяца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Интеграция с маркетплейсами в списке желаний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Выход на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B2B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4 месяца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Raleway" pitchFamily="2" charset="-52"/>
                          <a:ea typeface="Titillium" charset="0"/>
                          <a:cs typeface="Titillium" charset="0"/>
                        </a:rPr>
                        <a:t>Презентация проекта партнерам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LnTx/>
                        <a:uFillTx/>
                        <a:latin typeface="Raleway" pitchFamily="2" charset="-52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  <a:latin typeface="Multiround Pro" pitchFamily="50" charset="0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Rectangle: Rounded Corners 67">
            <a:extLst>
              <a:ext uri="{FF2B5EF4-FFF2-40B4-BE49-F238E27FC236}">
                <a16:creationId xmlns:a16="http://schemas.microsoft.com/office/drawing/2014/main" id="{5E171895-58B8-4C29-9041-E6B2A5BE4D2A}"/>
              </a:ext>
            </a:extLst>
          </p:cNvPr>
          <p:cNvSpPr/>
          <p:nvPr/>
        </p:nvSpPr>
        <p:spPr>
          <a:xfrm>
            <a:off x="955825" y="2992907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: Rounded Corners 66">
            <a:extLst>
              <a:ext uri="{FF2B5EF4-FFF2-40B4-BE49-F238E27FC236}">
                <a16:creationId xmlns:a16="http://schemas.microsoft.com/office/drawing/2014/main" id="{9B1FB71F-E2AA-4D8A-A0BB-21241505211B}"/>
              </a:ext>
            </a:extLst>
          </p:cNvPr>
          <p:cNvSpPr/>
          <p:nvPr/>
        </p:nvSpPr>
        <p:spPr>
          <a:xfrm>
            <a:off x="993925" y="2261909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: Rounded Corners 50">
            <a:extLst>
              <a:ext uri="{FF2B5EF4-FFF2-40B4-BE49-F238E27FC236}">
                <a16:creationId xmlns:a16="http://schemas.microsoft.com/office/drawing/2014/main" id="{567918AE-1A9B-439B-8214-21FBB9506C69}"/>
              </a:ext>
            </a:extLst>
          </p:cNvPr>
          <p:cNvSpPr/>
          <p:nvPr/>
        </p:nvSpPr>
        <p:spPr>
          <a:xfrm>
            <a:off x="955825" y="1478016"/>
            <a:ext cx="6973737" cy="591046"/>
          </a:xfrm>
          <a:prstGeom prst="roundRect">
            <a:avLst>
              <a:gd name="adj" fmla="val 23517"/>
            </a:avLst>
          </a:prstGeom>
          <a:solidFill>
            <a:srgbClr val="FF2F2D"/>
          </a:solidFill>
          <a:ln>
            <a:noFill/>
          </a:ln>
          <a:effectLst>
            <a:outerShdw blurRad="381000" dist="1270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19" name="Table 51">
            <a:extLst>
              <a:ext uri="{FF2B5EF4-FFF2-40B4-BE49-F238E27FC236}">
                <a16:creationId xmlns:a16="http://schemas.microsoft.com/office/drawing/2014/main" id="{8CADB106-035C-4E9E-86FF-EEBA2BABF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756908"/>
              </p:ext>
            </p:extLst>
          </p:nvPr>
        </p:nvGraphicFramePr>
        <p:xfrm>
          <a:off x="993869" y="1404785"/>
          <a:ext cx="6584705" cy="37672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2644">
                  <a:extLst>
                    <a:ext uri="{9D8B030D-6E8A-4147-A177-3AD203B41FA5}">
                      <a16:colId xmlns:a16="http://schemas.microsoft.com/office/drawing/2014/main" val="953158082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5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3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Имя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Email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Телефон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Роль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5946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Roboto"/>
                          <a:ea typeface="Titillium" charset="0"/>
                          <a:cs typeface="Titillium" charset="0"/>
                        </a:rPr>
                        <a:t>Максим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ddxcg2214@gmail.com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+7(937)621-66-22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Roboto"/>
                          <a:ea typeface="Titillium" charset="0"/>
                          <a:cs typeface="Titillium" charset="0"/>
                        </a:rPr>
                        <a:t>Руководитель Проекта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Roboto"/>
                          <a:ea typeface="Titillium" charset="0"/>
                          <a:cs typeface="Titillium" charset="0"/>
                        </a:rPr>
                        <a:t>Станислав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stalzol@mail.ru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+7</a:t>
                      </a:r>
                      <a:r>
                        <a:rPr lang="en-US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ru-RU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965</a:t>
                      </a:r>
                      <a:r>
                        <a:rPr lang="en-US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ru-RU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597</a:t>
                      </a:r>
                      <a:r>
                        <a:rPr lang="en-US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ru-RU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r>
                        <a:rPr lang="en-US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ru-RU" sz="1200" b="0" i="0" kern="1200" dirty="0">
                          <a:solidFill>
                            <a:srgbClr val="3C342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Roboto"/>
                          <a:ea typeface="Titillium" charset="0"/>
                          <a:cs typeface="Titillium" charset="0"/>
                        </a:rPr>
                        <a:t>Разработчик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Multiround Pro" pitchFamily="50" charset="0"/>
              </a:rPr>
              <a:t>КОНТАКТЫ ЛИДЕРА</a:t>
            </a:r>
            <a:endParaRPr sz="3000" dirty="0">
              <a:solidFill>
                <a:schemeClr val="dk1"/>
              </a:solidFill>
              <a:latin typeface="Multiround Pro" pitchFamily="50" charset="0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Rectangle: Rounded Corners 66">
            <a:extLst>
              <a:ext uri="{FF2B5EF4-FFF2-40B4-BE49-F238E27FC236}">
                <a16:creationId xmlns:a16="http://schemas.microsoft.com/office/drawing/2014/main" id="{9BC0F070-94DD-492F-9996-B69DC71E8A3B}"/>
              </a:ext>
            </a:extLst>
          </p:cNvPr>
          <p:cNvSpPr/>
          <p:nvPr/>
        </p:nvSpPr>
        <p:spPr>
          <a:xfrm>
            <a:off x="974875" y="3100109"/>
            <a:ext cx="6973737" cy="591046"/>
          </a:xfrm>
          <a:prstGeom prst="roundRect">
            <a:avLst>
              <a:gd name="adj" fmla="val 235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: Rounded Corners 50">
            <a:extLst>
              <a:ext uri="{FF2B5EF4-FFF2-40B4-BE49-F238E27FC236}">
                <a16:creationId xmlns:a16="http://schemas.microsoft.com/office/drawing/2014/main" id="{651F48BD-33CC-4077-9B2E-0B0CF451B775}"/>
              </a:ext>
            </a:extLst>
          </p:cNvPr>
          <p:cNvSpPr/>
          <p:nvPr/>
        </p:nvSpPr>
        <p:spPr>
          <a:xfrm>
            <a:off x="936775" y="2316216"/>
            <a:ext cx="6973737" cy="591046"/>
          </a:xfrm>
          <a:prstGeom prst="roundRect">
            <a:avLst>
              <a:gd name="adj" fmla="val 23517"/>
            </a:avLst>
          </a:prstGeom>
          <a:solidFill>
            <a:srgbClr val="FCAF17"/>
          </a:solidFill>
          <a:ln>
            <a:noFill/>
          </a:ln>
          <a:effectLst>
            <a:outerShdw blurRad="381000" dist="1270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rIns="0" bIns="0" rtlCol="0" anchor="ctr" anchorCtr="0"/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0" name="Table 51">
            <a:extLst>
              <a:ext uri="{FF2B5EF4-FFF2-40B4-BE49-F238E27FC236}">
                <a16:creationId xmlns:a16="http://schemas.microsoft.com/office/drawing/2014/main" id="{2CFEF534-A0A7-4655-A9C3-53D9E03A8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512094"/>
              </p:ext>
            </p:extLst>
          </p:nvPr>
        </p:nvGraphicFramePr>
        <p:xfrm>
          <a:off x="936719" y="2242985"/>
          <a:ext cx="6973739" cy="37672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0344">
                  <a:extLst>
                    <a:ext uri="{9D8B030D-6E8A-4147-A177-3AD203B41FA5}">
                      <a16:colId xmlns:a16="http://schemas.microsoft.com/office/drawing/2014/main" val="953158082"/>
                    </a:ext>
                  </a:extLst>
                </a:gridCol>
                <a:gridCol w="174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3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Имя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Email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Телефон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rgbClr val="FFFFFF"/>
                          </a:solidFill>
                          <a:latin typeface="Multiround Pro" pitchFamily="50" charset="0"/>
                          <a:ea typeface="Titillium" charset="0"/>
                          <a:cs typeface="Titillium" charset="0"/>
                        </a:rPr>
                        <a:t>телеграм</a:t>
                      </a:r>
                      <a:endParaRPr lang="en-US" sz="1400" b="0" i="0" dirty="0">
                        <a:solidFill>
                          <a:srgbClr val="FFFFFF"/>
                        </a:solidFill>
                        <a:latin typeface="Multiround Pro" pitchFamily="50" charset="0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5946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Roboto"/>
                          <a:ea typeface="Titillium" charset="0"/>
                          <a:cs typeface="Titillium" charset="0"/>
                        </a:rPr>
                        <a:t>Топорков Максим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ddxcg2214@gmail.com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+7(937)621-66-22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42A"/>
                          </a:solidFill>
                          <a:effectLst/>
                          <a:uLnTx/>
                          <a:uFillTx/>
                          <a:latin typeface="Roboto"/>
                          <a:ea typeface="Titillium" charset="0"/>
                          <a:cs typeface="Titillium" charset="0"/>
                        </a:rPr>
                        <a:t>@DopustimDa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42A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457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Roboto"/>
                        <a:ea typeface="Titillium" charset="0"/>
                        <a:cs typeface="Titillium" charset="0"/>
                      </a:endParaRP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8F00FF"/>
    </a:dk1>
    <a:lt1>
      <a:srgbClr val="FFFFFF"/>
    </a:lt1>
    <a:dk2>
      <a:srgbClr val="000000"/>
    </a:dk2>
    <a:lt2>
      <a:srgbClr val="000000"/>
    </a:lt2>
    <a:accent1>
      <a:srgbClr val="FBB3C1"/>
    </a:accent1>
    <a:accent2>
      <a:srgbClr val="FCAF17"/>
    </a:accent2>
    <a:accent3>
      <a:srgbClr val="FD493D"/>
    </a:accent3>
    <a:accent4>
      <a:srgbClr val="DBE6FD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535</Words>
  <Application>Microsoft Office PowerPoint</Application>
  <PresentationFormat>Экран (16:9)</PresentationFormat>
  <Paragraphs>139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Century Gothic</vt:lpstr>
      <vt:lpstr>Multiround Pro</vt:lpstr>
      <vt:lpstr>Raleway SemiBold</vt:lpstr>
      <vt:lpstr>Calibri</vt:lpstr>
      <vt:lpstr>Helvetica Neue</vt:lpstr>
      <vt:lpstr>Raleway</vt:lpstr>
      <vt:lpstr>Arial</vt:lpstr>
      <vt:lpstr>Roboto</vt:lpstr>
      <vt:lpstr>Simple Light</vt:lpstr>
      <vt:lpstr>Simple Light</vt:lpstr>
      <vt:lpstr>DreamBoard</vt:lpstr>
      <vt:lpstr>Презентация PowerPoint</vt:lpstr>
      <vt:lpstr>Презентация PowerPoint</vt:lpstr>
      <vt:lpstr>ЦЕННОСТЬ, ЦЕННОСТНОЕ ПРЕДЛОЖЕНИЕ</vt:lpstr>
      <vt:lpstr>ПРОБЛЕМА</vt:lpstr>
      <vt:lpstr>РЕШЕНИЕ</vt:lpstr>
      <vt:lpstr>ЦЕЛЕВАЯ АУДИТОРИЯ</vt:lpstr>
      <vt:lpstr>Презентация PowerPoint</vt:lpstr>
      <vt:lpstr>РЫНОК</vt:lpstr>
      <vt:lpstr>КОНКУРЕНтЫ</vt:lpstr>
      <vt:lpstr>КОНКУРЕНтЫ</vt:lpstr>
      <vt:lpstr>БИЗНЕС-МОДЕЛЬ</vt:lpstr>
      <vt:lpstr>БИЗНЕС-МОДЕЛЬ</vt:lpstr>
      <vt:lpstr>Пример интерейса</vt:lpstr>
      <vt:lpstr>ТЕКУЩИЕ РЕЗУЛЬТАТЫ</vt:lpstr>
      <vt:lpstr>ПЛАНЫ РАЗВИТИЯ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DreamBoard</dc:title>
  <cp:lastModifiedBy>Максим Топорков</cp:lastModifiedBy>
  <cp:revision>48</cp:revision>
  <dcterms:modified xsi:type="dcterms:W3CDTF">2023-12-07T19:25:23Z</dcterms:modified>
</cp:coreProperties>
</file>