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59" r:id="rId5"/>
    <p:sldId id="260" r:id="rId6"/>
    <p:sldId id="265" r:id="rId7"/>
    <p:sldId id="263" r:id="rId8"/>
    <p:sldId id="270" r:id="rId9"/>
    <p:sldId id="261" r:id="rId10"/>
    <p:sldId id="268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n-dlya-prezentatsii-le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197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928670"/>
            <a:ext cx="8501122" cy="2214579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bg1"/>
                </a:solidFill>
              </a:rPr>
              <a:t>Устройство круглосуточного обнаружения и мониторинга развития очагов пожаров в регионе.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214686"/>
            <a:ext cx="5857916" cy="714380"/>
          </a:xfrm>
          <a:solidFill>
            <a:srgbClr val="A1C064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Команда: </a:t>
            </a:r>
            <a:r>
              <a:rPr lang="en-US" sz="2400" b="1" dirty="0" smtClean="0">
                <a:solidFill>
                  <a:schemeClr val="bg1"/>
                </a:solidFill>
              </a:rPr>
              <a:t>Firefighters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5" name="Рисунок 4" descr="Hot-Fire-PNG-Download-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929066"/>
            <a:ext cx="256628" cy="385746"/>
          </a:xfrm>
          <a:prstGeom prst="rect">
            <a:avLst/>
          </a:prstGeom>
        </p:spPr>
      </p:pic>
      <p:pic>
        <p:nvPicPr>
          <p:cNvPr id="6" name="Рисунок 5" descr="Hot-Fire-PNG-Download-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58248" y="3357562"/>
            <a:ext cx="285752" cy="429523"/>
          </a:xfrm>
          <a:prstGeom prst="rect">
            <a:avLst/>
          </a:prstGeom>
        </p:spPr>
      </p:pic>
      <p:pic>
        <p:nvPicPr>
          <p:cNvPr id="8" name="Рисунок 7" descr="Hot-Fire-PNG-Download-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5929330"/>
            <a:ext cx="541785" cy="814374"/>
          </a:xfrm>
          <a:prstGeom prst="rect">
            <a:avLst/>
          </a:prstGeom>
        </p:spPr>
      </p:pic>
      <p:pic>
        <p:nvPicPr>
          <p:cNvPr id="9" name="Рисунок 8" descr="Hot-Fire-PNG-Download-Im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6776" y="6215082"/>
            <a:ext cx="332667" cy="500042"/>
          </a:xfrm>
          <a:prstGeom prst="rect">
            <a:avLst/>
          </a:prstGeom>
        </p:spPr>
      </p:pic>
      <p:pic>
        <p:nvPicPr>
          <p:cNvPr id="10" name="Рисунок 9" descr="Hot-Fire-PNG-Download-Imag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39846" y="4643446"/>
            <a:ext cx="304154" cy="457184"/>
          </a:xfrm>
          <a:prstGeom prst="rect">
            <a:avLst/>
          </a:prstGeom>
        </p:spPr>
      </p:pic>
      <p:pic>
        <p:nvPicPr>
          <p:cNvPr id="11" name="Рисунок 10" descr="Hot-Fire-PNG-Download-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4786322"/>
            <a:ext cx="256065" cy="384899"/>
          </a:xfrm>
          <a:prstGeom prst="rect">
            <a:avLst/>
          </a:prstGeom>
        </p:spPr>
      </p:pic>
      <p:pic>
        <p:nvPicPr>
          <p:cNvPr id="12" name="Рисунок 11" descr="огонь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34" y="4429132"/>
            <a:ext cx="458046" cy="458046"/>
          </a:xfrm>
          <a:prstGeom prst="rect">
            <a:avLst/>
          </a:prstGeom>
        </p:spPr>
      </p:pic>
      <p:pic>
        <p:nvPicPr>
          <p:cNvPr id="13" name="Рисунок 12" descr="огонь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14612" y="5715016"/>
            <a:ext cx="815236" cy="815236"/>
          </a:xfrm>
          <a:prstGeom prst="rect">
            <a:avLst/>
          </a:prstGeom>
        </p:spPr>
      </p:pic>
      <p:pic>
        <p:nvPicPr>
          <p:cNvPr id="14" name="Рисунок 13" descr="огонь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5272" y="5929330"/>
            <a:ext cx="672360" cy="672360"/>
          </a:xfrm>
          <a:prstGeom prst="rect">
            <a:avLst/>
          </a:prstGeom>
        </p:spPr>
      </p:pic>
      <p:pic>
        <p:nvPicPr>
          <p:cNvPr id="15" name="Рисунок 14" descr="огонь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572528" y="5786454"/>
            <a:ext cx="428628" cy="42862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28596" y="1000108"/>
            <a:ext cx="1071570" cy="5719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n-dlya-prezentatsii-le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197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16632"/>
            <a:ext cx="5857916" cy="714380"/>
          </a:xfrm>
          <a:solidFill>
            <a:srgbClr val="A1C064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Команда проекта:</a:t>
            </a:r>
          </a:p>
        </p:txBody>
      </p:sp>
      <p:pic>
        <p:nvPicPr>
          <p:cNvPr id="5" name="Рисунок 4" descr="Hot-Fire-PNG-Download-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929066"/>
            <a:ext cx="256628" cy="385746"/>
          </a:xfrm>
          <a:prstGeom prst="rect">
            <a:avLst/>
          </a:prstGeom>
        </p:spPr>
      </p:pic>
      <p:pic>
        <p:nvPicPr>
          <p:cNvPr id="6" name="Рисунок 5" descr="Hot-Fire-PNG-Download-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58248" y="3357562"/>
            <a:ext cx="285752" cy="429523"/>
          </a:xfrm>
          <a:prstGeom prst="rect">
            <a:avLst/>
          </a:prstGeom>
        </p:spPr>
      </p:pic>
      <p:pic>
        <p:nvPicPr>
          <p:cNvPr id="8" name="Рисунок 7" descr="Hot-Fire-PNG-Download-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5929330"/>
            <a:ext cx="541785" cy="814374"/>
          </a:xfrm>
          <a:prstGeom prst="rect">
            <a:avLst/>
          </a:prstGeom>
        </p:spPr>
      </p:pic>
      <p:pic>
        <p:nvPicPr>
          <p:cNvPr id="9" name="Рисунок 8" descr="Hot-Fire-PNG-Download-Im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6776" y="6215082"/>
            <a:ext cx="332667" cy="500042"/>
          </a:xfrm>
          <a:prstGeom prst="rect">
            <a:avLst/>
          </a:prstGeom>
        </p:spPr>
      </p:pic>
      <p:pic>
        <p:nvPicPr>
          <p:cNvPr id="10" name="Рисунок 9" descr="Hot-Fire-PNG-Download-Imag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39846" y="4643446"/>
            <a:ext cx="304154" cy="457184"/>
          </a:xfrm>
          <a:prstGeom prst="rect">
            <a:avLst/>
          </a:prstGeom>
        </p:spPr>
      </p:pic>
      <p:pic>
        <p:nvPicPr>
          <p:cNvPr id="11" name="Рисунок 10" descr="Hot-Fire-PNG-Download-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4786322"/>
            <a:ext cx="256065" cy="384899"/>
          </a:xfrm>
          <a:prstGeom prst="rect">
            <a:avLst/>
          </a:prstGeom>
        </p:spPr>
      </p:pic>
      <p:pic>
        <p:nvPicPr>
          <p:cNvPr id="12" name="Рисунок 11" descr="огонь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34" y="4429132"/>
            <a:ext cx="458046" cy="458046"/>
          </a:xfrm>
          <a:prstGeom prst="rect">
            <a:avLst/>
          </a:prstGeom>
        </p:spPr>
      </p:pic>
      <p:pic>
        <p:nvPicPr>
          <p:cNvPr id="13" name="Рисунок 12" descr="огонь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14612" y="5715016"/>
            <a:ext cx="815236" cy="815236"/>
          </a:xfrm>
          <a:prstGeom prst="rect">
            <a:avLst/>
          </a:prstGeom>
        </p:spPr>
      </p:pic>
      <p:pic>
        <p:nvPicPr>
          <p:cNvPr id="14" name="Рисунок 13" descr="огонь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5272" y="5929330"/>
            <a:ext cx="672360" cy="672360"/>
          </a:xfrm>
          <a:prstGeom prst="rect">
            <a:avLst/>
          </a:prstGeom>
        </p:spPr>
      </p:pic>
      <p:pic>
        <p:nvPicPr>
          <p:cNvPr id="15" name="Рисунок 14" descr="огонь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572528" y="5786454"/>
            <a:ext cx="428628" cy="428628"/>
          </a:xfrm>
          <a:prstGeom prst="rect">
            <a:avLst/>
          </a:prstGeom>
        </p:spPr>
      </p:pic>
      <p:sp>
        <p:nvSpPr>
          <p:cNvPr id="17" name="Подзаголовок 2"/>
          <p:cNvSpPr txBox="1">
            <a:spLocks/>
          </p:cNvSpPr>
          <p:nvPr/>
        </p:nvSpPr>
        <p:spPr>
          <a:xfrm>
            <a:off x="395536" y="980728"/>
            <a:ext cx="8391306" cy="4190493"/>
          </a:xfrm>
          <a:prstGeom prst="rect">
            <a:avLst/>
          </a:prstGeom>
          <a:solidFill>
            <a:srgbClr val="A1C064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chemeClr val="bg1"/>
                </a:solidFill>
              </a:rPr>
              <a:t>Артёмова</a:t>
            </a:r>
            <a:r>
              <a:rPr lang="ru-RU" sz="2400" b="1" dirty="0" smtClean="0">
                <a:solidFill>
                  <a:schemeClr val="bg1"/>
                </a:solidFill>
              </a:rPr>
              <a:t> Виктория – Лидер команды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chemeClr val="bg1"/>
                </a:solidFill>
              </a:rPr>
              <a:t>Доманецкая</a:t>
            </a:r>
            <a:r>
              <a:rPr lang="ru-RU" sz="2400" b="1" dirty="0" smtClean="0">
                <a:solidFill>
                  <a:schemeClr val="bg1"/>
                </a:solidFill>
              </a:rPr>
              <a:t> Анна - Исследователь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bg1"/>
                </a:solidFill>
              </a:rPr>
              <a:t>Климченко Михаил - Финансист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chemeClr val="bg1"/>
                </a:solidFill>
              </a:rPr>
              <a:t>Паладий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Даниел</a:t>
            </a:r>
            <a:r>
              <a:rPr lang="ru-RU" sz="2400" b="1" dirty="0" smtClean="0">
                <a:solidFill>
                  <a:schemeClr val="bg1"/>
                </a:solidFill>
              </a:rPr>
              <a:t> - Инженер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bg1"/>
                </a:solidFill>
              </a:rPr>
              <a:t>Игумнов Руслан - Инженер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chemeClr val="bg1"/>
                </a:solidFill>
              </a:rPr>
              <a:t>Шайшников</a:t>
            </a:r>
            <a:r>
              <a:rPr lang="ru-RU" sz="2400" b="1" dirty="0" smtClean="0">
                <a:solidFill>
                  <a:schemeClr val="bg1"/>
                </a:solidFill>
              </a:rPr>
              <a:t> Александр - Финансист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chemeClr val="bg1"/>
                </a:solidFill>
              </a:rPr>
              <a:t>Чефранов</a:t>
            </a:r>
            <a:r>
              <a:rPr lang="ru-RU" sz="2400" b="1" dirty="0" smtClean="0">
                <a:solidFill>
                  <a:schemeClr val="bg1"/>
                </a:solidFill>
              </a:rPr>
              <a:t> Михаил - Исследователь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chemeClr val="bg1"/>
                </a:solidFill>
              </a:rPr>
              <a:t>Шнайдмюллер</a:t>
            </a:r>
            <a:r>
              <a:rPr lang="ru-RU" sz="2400" b="1" dirty="0" smtClean="0">
                <a:solidFill>
                  <a:schemeClr val="bg1"/>
                </a:solidFill>
              </a:rPr>
              <a:t> Глеб - Инженер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endParaRPr lang="ru-RU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24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 чём говорит статистика?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628" y="1071546"/>
            <a:ext cx="4000528" cy="5500726"/>
          </a:xfrm>
          <a:solidFill>
            <a:srgbClr val="A1C064"/>
          </a:solidFill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Обращаясь к статистике, то 2021 году в Тюменской области было зафиксировано 657 лесных пожаров на общей площади более 192 тысяч гектаров.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В 2022 году на территории Тюменской области площадь лесных пожаров сократилась до 15,8 тыс. га. Это в 12 раз меньше, чем в аналогичном периоде 2021 года.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Данные цифры всё же являются огромными. Лесные и торфяные пожары приводят к кризису природных ресурсов, что плохо сказывается на окружающей среде.</a:t>
            </a:r>
          </a:p>
          <a:p>
            <a:pPr lvl="0"/>
            <a:endParaRPr lang="ru-RU" dirty="0"/>
          </a:p>
        </p:txBody>
      </p:sp>
      <p:pic>
        <p:nvPicPr>
          <p:cNvPr id="6" name="Рисунок 5" descr="kp355d-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071546"/>
            <a:ext cx="4786346" cy="4164121"/>
          </a:xfrm>
          <a:prstGeom prst="rect">
            <a:avLst/>
          </a:prstGeom>
        </p:spPr>
      </p:pic>
      <p:pic>
        <p:nvPicPr>
          <p:cNvPr id="7" name="Рисунок 6" descr="огонь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82" y="3571876"/>
            <a:ext cx="1743930" cy="1743930"/>
          </a:xfrm>
          <a:prstGeom prst="rect">
            <a:avLst/>
          </a:prstGeom>
        </p:spPr>
      </p:pic>
      <p:pic>
        <p:nvPicPr>
          <p:cNvPr id="8" name="Рисунок 7" descr="огонь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00042"/>
            <a:ext cx="928694" cy="928694"/>
          </a:xfrm>
          <a:prstGeom prst="rect">
            <a:avLst/>
          </a:prstGeom>
        </p:spPr>
      </p:pic>
      <p:pic>
        <p:nvPicPr>
          <p:cNvPr id="9" name="Рисунок 8" descr="огонь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72" y="4643446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Цель проекта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4348" y="1071546"/>
            <a:ext cx="7572428" cy="4929222"/>
          </a:xfrm>
          <a:solidFill>
            <a:srgbClr val="A1C064"/>
          </a:solidFill>
        </p:spPr>
        <p:txBody>
          <a:bodyPr>
            <a:normAutofit/>
          </a:bodyPr>
          <a:lstStyle/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В течение года, по возможности минимизировать площадь возгораемых территорий из-за лесных пожаров с 15,8 тыс. </a:t>
            </a:r>
            <a:r>
              <a:rPr lang="ru-RU" sz="2400" dirty="0" err="1" smtClean="0">
                <a:solidFill>
                  <a:schemeClr val="bg1"/>
                </a:solidFill>
              </a:rPr>
              <a:t>га.до</a:t>
            </a:r>
            <a:r>
              <a:rPr lang="ru-RU" sz="2400" dirty="0" smtClean="0">
                <a:solidFill>
                  <a:schemeClr val="bg1"/>
                </a:solidFill>
              </a:rPr>
              <a:t> 10 тыс. га. с помощью разработанного технического устройства круглосуточного обнаружения и мониторинга развития очагов пожаров на ранней стадии, которое действует по средствам датчика наблюдения пожарной обстановки, хранения информации пожарной обстановки и управления датчиком наблюдения через канал связи в реальном времени.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target_PNG2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214950"/>
            <a:ext cx="1643050" cy="1643050"/>
          </a:xfrm>
          <a:prstGeom prst="rect">
            <a:avLst/>
          </a:prstGeom>
        </p:spPr>
      </p:pic>
      <p:pic>
        <p:nvPicPr>
          <p:cNvPr id="7" name="Рисунок 6" descr="5eb808a84564c171fee1d15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91635" y="0"/>
            <a:ext cx="2652365" cy="17859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Задачи проекта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85786" y="1071546"/>
            <a:ext cx="7572428" cy="4929222"/>
          </a:xfrm>
          <a:solidFill>
            <a:srgbClr val="A1C064"/>
          </a:solidFill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bg1"/>
                </a:solidFill>
              </a:rPr>
              <a:t>Создать схематичный чертеж будущего устройства и определиться с комплектующими.</a:t>
            </a: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bg1"/>
                </a:solidFill>
              </a:rPr>
              <a:t>Закупить необходимые для конструирования устройства детали. </a:t>
            </a: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bg1"/>
                </a:solidFill>
              </a:rPr>
              <a:t>В соответствии со схемой устройства, сконструировать и предоставить в готовое (образцовом виде) устройство. </a:t>
            </a: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bg1"/>
                </a:solidFill>
              </a:rPr>
              <a:t>Произвести апробацию устройства в домашних условиях. </a:t>
            </a: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bg1"/>
                </a:solidFill>
              </a:rPr>
              <a:t>Протестировать устройство  в лесной и пастбищной зоне предполагаемых возгораний. </a:t>
            </a:r>
          </a:p>
          <a:p>
            <a:pPr marL="514350" indent="-514350">
              <a:buAutoNum type="arabicPeriod"/>
            </a:pPr>
            <a:r>
              <a:rPr lang="ru-RU" sz="2600" dirty="0" smtClean="0">
                <a:solidFill>
                  <a:schemeClr val="bg1"/>
                </a:solidFill>
              </a:rPr>
              <a:t>Сделать вывод о работоспособности устройства, произвести его оценку и анализ с дальнейшей корректировкой и возможной установкой в зонах наблюдения.</a:t>
            </a:r>
          </a:p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Task-PNG-Free-Downlo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44283"/>
            <a:ext cx="1071570" cy="1477877"/>
          </a:xfrm>
          <a:prstGeom prst="rect">
            <a:avLst/>
          </a:prstGeom>
        </p:spPr>
      </p:pic>
      <p:pic>
        <p:nvPicPr>
          <p:cNvPr id="7" name="Рисунок 6" descr="90633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1357322" cy="13573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Целевая аудитория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071546"/>
            <a:ext cx="7572428" cy="4929222"/>
          </a:xfrm>
          <a:solidFill>
            <a:srgbClr val="A1C064"/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Лица, проживающие на территории Тюменской области и Тюменского района.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Работники лесных заповедников и лесничеств, электромонтеры радиорелейных линий связи, инженеры-конструкторы технологического устройства.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Эксперты и рабочие в области охраны труда, специалисты МЧС.</a:t>
            </a:r>
          </a:p>
        </p:txBody>
      </p:sp>
      <p:pic>
        <p:nvPicPr>
          <p:cNvPr id="6" name="Рисунок 5" descr="мчс-340x3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714884"/>
            <a:ext cx="2000232" cy="2000232"/>
          </a:xfrm>
          <a:prstGeom prst="rect">
            <a:avLst/>
          </a:prstGeom>
        </p:spPr>
      </p:pic>
      <p:pic>
        <p:nvPicPr>
          <p:cNvPr id="7" name="Рисунок 6" descr="el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3857626"/>
            <a:ext cx="2928926" cy="3000374"/>
          </a:xfrm>
          <a:prstGeom prst="rect">
            <a:avLst/>
          </a:prstGeom>
        </p:spPr>
      </p:pic>
      <p:pic>
        <p:nvPicPr>
          <p:cNvPr id="8" name="Рисунок 7" descr="мчс2-54-247x3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892" y="357166"/>
            <a:ext cx="2143108" cy="29500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Как работает устройство?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071546"/>
            <a:ext cx="8286808" cy="1643074"/>
          </a:xfrm>
          <a:solidFill>
            <a:srgbClr val="A1C064"/>
          </a:solidFill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arenR"/>
            </a:pPr>
            <a:endParaRPr lang="ru-RU" dirty="0" smtClean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Оптический блок наблюдает за  пожарной обстановкой при помощи камер.</a:t>
            </a:r>
          </a:p>
          <a:p>
            <a:pPr marL="514350" lvl="0" indent="-514350">
              <a:buFont typeface="+mj-lt"/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Инфракрасный луч отражаясь в поворотных зеркалах пронизывает область дальностью более 100 км и обнаруживает возгорание в реальном времени. </a:t>
            </a:r>
          </a:p>
          <a:p>
            <a:pPr marL="514350" lvl="0" indent="-514350">
              <a:buFont typeface="+mj-lt"/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Сигнал возвращаясь в аппаратный комплекс передается по каналу связи (При помощи радио вышки) в отдел МЧС. </a:t>
            </a:r>
          </a:p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84" y="2786058"/>
            <a:ext cx="6712956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Что наблюдают датчики?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t="58135" r="6936" b="14622"/>
          <a:stretch/>
        </p:blipFill>
        <p:spPr>
          <a:xfrm>
            <a:off x="467544" y="2060848"/>
            <a:ext cx="8064896" cy="27363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043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Конкурентоспособность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4348" y="1071546"/>
            <a:ext cx="7572428" cy="4929222"/>
          </a:xfrm>
          <a:solidFill>
            <a:srgbClr val="A1C064"/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774872"/>
              </p:ext>
            </p:extLst>
          </p:nvPr>
        </p:nvGraphicFramePr>
        <p:xfrm>
          <a:off x="428593" y="1071549"/>
          <a:ext cx="8286810" cy="492921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62270"/>
                <a:gridCol w="2762270"/>
                <a:gridCol w="2762270"/>
              </a:tblGrid>
              <a:tr h="114143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Характеристики</a:t>
                      </a:r>
                      <a:endParaRPr lang="ru-RU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IQ </a:t>
                      </a:r>
                      <a:r>
                        <a:rPr lang="ru-RU" sz="2000" b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FireWatch</a:t>
                      </a:r>
                      <a:endParaRPr lang="ru-RU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Устройство круглосуточного обнаружения и мониторинга развития очагов пожаров в регионе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A1C064"/>
                    </a:solidFill>
                  </a:tcPr>
                </a:tc>
              </a:tr>
              <a:tr h="631297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Дальность обнаружения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60 км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От 100 км 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31297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Оптический блок 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+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+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1C064"/>
                    </a:solidFill>
                  </a:tcPr>
                </a:tc>
              </a:tr>
              <a:tr h="631297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Инфракрасный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луч с преобразователем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+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312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Стоимость </a:t>
                      </a:r>
                    </a:p>
                  </a:txBody>
                  <a:tcPr marL="68580" marR="68580" marT="0" marB="0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734 000</a:t>
                      </a:r>
                    </a:p>
                  </a:txBody>
                  <a:tcPr marL="68580" marR="68580" marT="0" marB="0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489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608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A1C064"/>
                    </a:solidFill>
                  </a:tcPr>
                </a:tc>
              </a:tr>
              <a:tr h="6312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Автономное рабочее место оператора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312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Беспроводная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технология (Передача данных по сети)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solidFill>
                      <a:srgbClr val="A1C064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 descr="2723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4572008"/>
            <a:ext cx="2143116" cy="21431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Бизнес-модель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4348" y="1071546"/>
            <a:ext cx="7572428" cy="4929222"/>
          </a:xfrm>
          <a:solidFill>
            <a:srgbClr val="A1C064"/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63944"/>
              </p:ext>
            </p:extLst>
          </p:nvPr>
        </p:nvGraphicFramePr>
        <p:xfrm>
          <a:off x="285720" y="1000108"/>
          <a:ext cx="8643998" cy="5622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852"/>
                <a:gridCol w="1994777"/>
                <a:gridCol w="1403731"/>
                <a:gridCol w="2807462"/>
                <a:gridCol w="1108176"/>
              </a:tblGrid>
              <a:tr h="757274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партнеры</a:t>
                      </a:r>
                      <a:endParaRPr lang="ru-RU" sz="1400" b="1" dirty="0"/>
                    </a:p>
                  </a:txBody>
                  <a:tcPr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виды деятельности</a:t>
                      </a:r>
                      <a:endParaRPr lang="ru-RU" sz="1400" b="1" dirty="0"/>
                    </a:p>
                  </a:txBody>
                  <a:tcPr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Ценностные предложения</a:t>
                      </a:r>
                    </a:p>
                    <a:p>
                      <a:endParaRPr lang="ru-RU" sz="1400" b="1" dirty="0"/>
                    </a:p>
                  </a:txBody>
                  <a:tcPr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Взаимодействие с клиентами</a:t>
                      </a:r>
                      <a:endParaRPr lang="ru-RU" sz="1400" b="1" dirty="0"/>
                    </a:p>
                  </a:txBody>
                  <a:tcPr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Потребительский сегмент </a:t>
                      </a:r>
                    </a:p>
                    <a:p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1C064"/>
                    </a:solidFill>
                  </a:tcPr>
                </a:tc>
              </a:tr>
              <a:tr h="1385380">
                <a:tc rowSpan="2"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Правительство Тюменской области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Предотвращение возгораний на начальном этапе возгораний, сохранение биосистемы лесов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1C06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Использование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</a:rPr>
                        <a:t> беспроводной технологии в устройстве, для более быстрого информирования о ЧС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1C0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изготовить  установку с учетом требований заказчика 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обслуживания и ремонта</a:t>
                      </a:r>
                    </a:p>
                    <a:p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1C06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Частные лица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МЧС</a:t>
                      </a: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1C064"/>
                    </a:solidFill>
                  </a:tcPr>
                </a:tc>
              </a:tr>
              <a:tr h="1927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ресурсы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Команда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Интеллектуальные ресурсы 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Каналы сбыта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Работа с потенциальными заказчиками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Выставки 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Международная сертификация</a:t>
                      </a:r>
                    </a:p>
                    <a:p>
                      <a:r>
                        <a:rPr lang="ru-RU" sz="14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Онлайн-продвижение</a:t>
                      </a:r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с помощью специальных ресурсов (</a:t>
                      </a:r>
                      <a:r>
                        <a:rPr lang="en-US" sz="14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PriceLab</a:t>
                      </a:r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РБК-Бизторг</a:t>
                      </a:r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7844">
                <a:tc gridSpan="3"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Структура издержек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Налоги, затраты на материалы и оборудование, 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оплата труда, маркетинг, реклама</a:t>
                      </a:r>
                    </a:p>
                    <a:p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Потоки поступления доходов 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Продажи 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Гранты</a:t>
                      </a:r>
                    </a:p>
                    <a:p>
                      <a:r>
                        <a:rPr lang="ru-RU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Субсидии</a:t>
                      </a:r>
                    </a:p>
                    <a:p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Календарный план реализации проекта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4348" y="1071546"/>
            <a:ext cx="7572428" cy="4929222"/>
          </a:xfrm>
          <a:solidFill>
            <a:srgbClr val="A1C064"/>
          </a:solidFill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ЭТАП (2023 г)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Создание лабораторного образца.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Апробация продукта в «Домашних» условиях (с возможными корректировками)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Патентование 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2.</a:t>
            </a:r>
            <a:r>
              <a:rPr lang="ru-RU" dirty="0" smtClean="0">
                <a:solidFill>
                  <a:schemeClr val="bg1"/>
                </a:solidFill>
              </a:rPr>
              <a:t>     </a:t>
            </a:r>
            <a:r>
              <a:rPr lang="ru-RU" b="1" dirty="0" smtClean="0">
                <a:solidFill>
                  <a:schemeClr val="bg1"/>
                </a:solidFill>
              </a:rPr>
              <a:t>ЭТАП (2024 г)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Создание уже готового продукта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Проведение практических испытаний на местности 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Сертификация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Поиск инвесторов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3.     ЭТАП (2025 г)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Создание серийного образца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Начало продаж</a:t>
            </a:r>
          </a:p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kalend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3929066"/>
            <a:ext cx="2714644" cy="2714644"/>
          </a:xfrm>
          <a:prstGeom prst="rect">
            <a:avLst/>
          </a:prstGeom>
        </p:spPr>
      </p:pic>
      <p:pic>
        <p:nvPicPr>
          <p:cNvPr id="7" name="Рисунок 6" descr="31436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143768" y="928670"/>
            <a:ext cx="1785950" cy="1785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on-dlya-prezentatsii-les-3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582594"/>
          </a:xfrm>
          <a:solidFill>
            <a:srgbClr val="A1C064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Смета проекта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4429132"/>
            <a:ext cx="6858048" cy="2286016"/>
          </a:xfrm>
          <a:solidFill>
            <a:srgbClr val="A1C064"/>
          </a:solidFill>
        </p:spPr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Панорамная камера. (Монохромный датчик и </a:t>
            </a:r>
            <a:r>
              <a:rPr lang="en-US" sz="2600" b="1" dirty="0" smtClean="0">
                <a:solidFill>
                  <a:schemeClr val="bg1"/>
                </a:solidFill>
              </a:rPr>
              <a:t>RGB</a:t>
            </a:r>
            <a:r>
              <a:rPr lang="ru-RU" sz="2600" b="1" dirty="0" smtClean="0">
                <a:solidFill>
                  <a:schemeClr val="bg1"/>
                </a:solidFill>
              </a:rPr>
              <a:t>) - 116 900 рублей.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Блок питания для улицы - 1331 рубль.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Цифровой-аналоговый преобразователь - 9022 рубля.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Датчик оптоэлектронный угловой - 11 913 рублей.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Система визуального </a:t>
            </a:r>
            <a:r>
              <a:rPr lang="ru-RU" sz="2600" b="1" dirty="0" err="1" smtClean="0">
                <a:solidFill>
                  <a:schemeClr val="bg1"/>
                </a:solidFill>
              </a:rPr>
              <a:t>изоображения</a:t>
            </a:r>
            <a:r>
              <a:rPr lang="ru-RU" sz="2600" b="1" dirty="0" smtClean="0">
                <a:solidFill>
                  <a:schemeClr val="bg1"/>
                </a:solidFill>
              </a:rPr>
              <a:t> - 3999 рублей.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Зеркало </a:t>
            </a:r>
            <a:r>
              <a:rPr lang="ru-RU" sz="2600" b="1" dirty="0" err="1" smtClean="0">
                <a:solidFill>
                  <a:schemeClr val="bg1"/>
                </a:solidFill>
              </a:rPr>
              <a:t>поворотное-отражающее</a:t>
            </a:r>
            <a:r>
              <a:rPr lang="ru-RU" sz="2600" b="1" dirty="0" smtClean="0">
                <a:solidFill>
                  <a:schemeClr val="bg1"/>
                </a:solidFill>
              </a:rPr>
              <a:t> -1800 рублей.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Датчик ночного видения (монокуляр) -295 400 рублей.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ИК-излучатель и плата «</a:t>
            </a:r>
            <a:r>
              <a:rPr lang="en-US" sz="2600" b="1" dirty="0" smtClean="0">
                <a:solidFill>
                  <a:schemeClr val="bg1"/>
                </a:solidFill>
              </a:rPr>
              <a:t>Arduino</a:t>
            </a:r>
            <a:r>
              <a:rPr lang="ru-RU" sz="2600" b="1" dirty="0" smtClean="0">
                <a:solidFill>
                  <a:schemeClr val="bg1"/>
                </a:solidFill>
              </a:rPr>
              <a:t>» - 3245 рублей. 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/>
                </a:solidFill>
              </a:rPr>
              <a:t>Ночной цифровой прицел - 45 998 рублей. </a:t>
            </a:r>
          </a:p>
          <a:p>
            <a:pPr lvl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928670"/>
            <a:ext cx="3857652" cy="13689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2357430"/>
            <a:ext cx="1857388" cy="2286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98" y="2357430"/>
            <a:ext cx="1785950" cy="22860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28670"/>
            <a:ext cx="4143404" cy="13438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702" y="2357430"/>
            <a:ext cx="2051698" cy="22860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702" y="4357694"/>
            <a:ext cx="2038248" cy="2352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229200"/>
            <a:ext cx="923858" cy="9238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670" y="2357430"/>
            <a:ext cx="2004824" cy="15036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n-dlya-prezentatsii-le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197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88640"/>
            <a:ext cx="5857916" cy="714380"/>
          </a:xfrm>
          <a:solidFill>
            <a:srgbClr val="A1C064"/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Контакты</a:t>
            </a:r>
          </a:p>
        </p:txBody>
      </p:sp>
      <p:pic>
        <p:nvPicPr>
          <p:cNvPr id="5" name="Рисунок 4" descr="Hot-Fire-PNG-Download-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929066"/>
            <a:ext cx="256628" cy="385746"/>
          </a:xfrm>
          <a:prstGeom prst="rect">
            <a:avLst/>
          </a:prstGeom>
        </p:spPr>
      </p:pic>
      <p:pic>
        <p:nvPicPr>
          <p:cNvPr id="6" name="Рисунок 5" descr="Hot-Fire-PNG-Download-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58248" y="3357562"/>
            <a:ext cx="285752" cy="429523"/>
          </a:xfrm>
          <a:prstGeom prst="rect">
            <a:avLst/>
          </a:prstGeom>
        </p:spPr>
      </p:pic>
      <p:pic>
        <p:nvPicPr>
          <p:cNvPr id="8" name="Рисунок 7" descr="Hot-Fire-PNG-Download-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5929330"/>
            <a:ext cx="541785" cy="814374"/>
          </a:xfrm>
          <a:prstGeom prst="rect">
            <a:avLst/>
          </a:prstGeom>
        </p:spPr>
      </p:pic>
      <p:pic>
        <p:nvPicPr>
          <p:cNvPr id="9" name="Рисунок 8" descr="Hot-Fire-PNG-Download-Im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6776" y="6215082"/>
            <a:ext cx="332667" cy="500042"/>
          </a:xfrm>
          <a:prstGeom prst="rect">
            <a:avLst/>
          </a:prstGeom>
        </p:spPr>
      </p:pic>
      <p:pic>
        <p:nvPicPr>
          <p:cNvPr id="10" name="Рисунок 9" descr="Hot-Fire-PNG-Download-Imag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39846" y="4643446"/>
            <a:ext cx="304154" cy="457184"/>
          </a:xfrm>
          <a:prstGeom prst="rect">
            <a:avLst/>
          </a:prstGeom>
        </p:spPr>
      </p:pic>
      <p:pic>
        <p:nvPicPr>
          <p:cNvPr id="11" name="Рисунок 10" descr="Hot-Fire-PNG-Download-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4786322"/>
            <a:ext cx="256065" cy="384899"/>
          </a:xfrm>
          <a:prstGeom prst="rect">
            <a:avLst/>
          </a:prstGeom>
        </p:spPr>
      </p:pic>
      <p:pic>
        <p:nvPicPr>
          <p:cNvPr id="12" name="Рисунок 11" descr="огонь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34" y="4429132"/>
            <a:ext cx="458046" cy="458046"/>
          </a:xfrm>
          <a:prstGeom prst="rect">
            <a:avLst/>
          </a:prstGeom>
        </p:spPr>
      </p:pic>
      <p:pic>
        <p:nvPicPr>
          <p:cNvPr id="13" name="Рисунок 12" descr="огонь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14612" y="5715016"/>
            <a:ext cx="815236" cy="815236"/>
          </a:xfrm>
          <a:prstGeom prst="rect">
            <a:avLst/>
          </a:prstGeom>
        </p:spPr>
      </p:pic>
      <p:pic>
        <p:nvPicPr>
          <p:cNvPr id="14" name="Рисунок 13" descr="огонь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5272" y="5929330"/>
            <a:ext cx="672360" cy="672360"/>
          </a:xfrm>
          <a:prstGeom prst="rect">
            <a:avLst/>
          </a:prstGeom>
        </p:spPr>
      </p:pic>
      <p:pic>
        <p:nvPicPr>
          <p:cNvPr id="15" name="Рисунок 14" descr="огонь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572528" y="5786454"/>
            <a:ext cx="428628" cy="428628"/>
          </a:xfrm>
          <a:prstGeom prst="rect">
            <a:avLst/>
          </a:prstGeom>
        </p:spPr>
      </p:pic>
      <p:sp>
        <p:nvSpPr>
          <p:cNvPr id="17" name="Подзаголовок 2"/>
          <p:cNvSpPr txBox="1">
            <a:spLocks/>
          </p:cNvSpPr>
          <p:nvPr/>
        </p:nvSpPr>
        <p:spPr>
          <a:xfrm>
            <a:off x="4275907" y="4275190"/>
            <a:ext cx="4563939" cy="1792061"/>
          </a:xfrm>
          <a:prstGeom prst="rect">
            <a:avLst/>
          </a:prstGeom>
          <a:solidFill>
            <a:srgbClr val="A1C064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b="1" dirty="0" err="1" smtClean="0">
                <a:solidFill>
                  <a:schemeClr val="bg1"/>
                </a:solidFill>
              </a:rPr>
              <a:t>Артёмова</a:t>
            </a:r>
            <a:r>
              <a:rPr lang="ru-RU" sz="2400" b="1" dirty="0" smtClean="0">
                <a:solidFill>
                  <a:schemeClr val="bg1"/>
                </a:solidFill>
              </a:rPr>
              <a:t> Виктория 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Студентка группы ТБб-22-2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Институт Сервиса и отраслевого управления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859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8" y="1305435"/>
            <a:ext cx="4447436" cy="484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87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655</Words>
  <Application>Microsoft Office PowerPoint</Application>
  <PresentationFormat>Экран (4:3)</PresentationFormat>
  <Paragraphs>117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Устройство круглосуточного обнаружения и мониторинга развития очагов пожаров в регионе. </vt:lpstr>
      <vt:lpstr>Презентация PowerPoint</vt:lpstr>
      <vt:lpstr>О чём говорит статистика?</vt:lpstr>
      <vt:lpstr>Цель проекта</vt:lpstr>
      <vt:lpstr>Задачи проекта</vt:lpstr>
      <vt:lpstr>Целевая аудитория</vt:lpstr>
      <vt:lpstr>Как работает устройство?</vt:lpstr>
      <vt:lpstr>Что наблюдают датчики?</vt:lpstr>
      <vt:lpstr>Конкурентоспособность</vt:lpstr>
      <vt:lpstr>Бизнес-модель </vt:lpstr>
      <vt:lpstr>Календарный план реализации проекта</vt:lpstr>
      <vt:lpstr>Смета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Устройство круглосуточного обнаружения и мониторинга развития очагов пожаров в регионе.</dc:title>
  <dc:creator>user</dc:creator>
  <cp:lastModifiedBy>1</cp:lastModifiedBy>
  <cp:revision>33</cp:revision>
  <dcterms:created xsi:type="dcterms:W3CDTF">2022-12-14T10:37:30Z</dcterms:created>
  <dcterms:modified xsi:type="dcterms:W3CDTF">2023-07-03T09:35:45Z</dcterms:modified>
</cp:coreProperties>
</file>