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300" r:id="rId6"/>
    <p:sldId id="278" r:id="rId7"/>
    <p:sldId id="298" r:id="rId8"/>
    <p:sldId id="304" r:id="rId9"/>
    <p:sldId id="292" r:id="rId10"/>
    <p:sldId id="293" r:id="rId11"/>
    <p:sldId id="294" r:id="rId12"/>
    <p:sldId id="295" r:id="rId13"/>
    <p:sldId id="302" r:id="rId14"/>
    <p:sldId id="303" r:id="rId15"/>
    <p:sldId id="305" r:id="rId16"/>
    <p:sldId id="299" r:id="rId17"/>
  </p:sldIdLst>
  <p:sldSz cx="12190413" cy="6859588"/>
  <p:notesSz cx="6858000" cy="9945688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00CC"/>
    <a:srgbClr val="66FF66"/>
    <a:srgbClr val="605D5C"/>
    <a:srgbClr val="E63538"/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5" autoAdjust="0"/>
    <p:restoredTop sz="90137" autoAdjust="0"/>
  </p:normalViewPr>
  <p:slideViewPr>
    <p:cSldViewPr snapToGrid="0" snapToObjects="1" showGuides="1">
      <p:cViewPr varScale="1">
        <p:scale>
          <a:sx n="89" d="100"/>
          <a:sy n="89" d="100"/>
        </p:scale>
        <p:origin x="643" y="77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22EE0A-6DA1-482F-82AF-E74C485BD4D6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65F5EC-A20E-4226-86D9-ED24F00BA873}">
      <dgm:prSet phldrT="[Текст]" custT="1"/>
      <dgm:spPr/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Наружные стены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20-25%</a:t>
          </a:r>
        </a:p>
      </dgm:t>
    </dgm:pt>
    <dgm:pt modelId="{41F91893-8426-4DEA-8808-03DEF7D3E1AE}" type="parTrans" cxnId="{FE4D0358-3B29-4BAC-965A-FE17866A95B2}">
      <dgm:prSet/>
      <dgm:spPr/>
      <dgm:t>
        <a:bodyPr/>
        <a:lstStyle/>
        <a:p>
          <a:endParaRPr lang="ru-RU"/>
        </a:p>
      </dgm:t>
    </dgm:pt>
    <dgm:pt modelId="{D9FC37B9-669A-4ABC-999F-DE6E073982C9}" type="sibTrans" cxnId="{FE4D0358-3B29-4BAC-965A-FE17866A95B2}">
      <dgm:prSet/>
      <dgm:spPr/>
      <dgm:t>
        <a:bodyPr/>
        <a:lstStyle/>
        <a:p>
          <a:endParaRPr lang="ru-RU"/>
        </a:p>
      </dgm:t>
    </dgm:pt>
    <dgm:pt modelId="{004F5343-D58D-450B-931D-4266F18D7357}">
      <dgm:prSet phldrT="[Текст]" custT="1"/>
      <dgm:spPr/>
      <dgm:t>
        <a:bodyPr/>
        <a:lstStyle/>
        <a:p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Крыша 10-15%</a:t>
          </a:r>
        </a:p>
      </dgm:t>
    </dgm:pt>
    <dgm:pt modelId="{3C5F3990-DDEA-45E1-ADBD-6EB6893EA4C7}" type="parTrans" cxnId="{A4534DEB-2C38-4BEF-90D4-5DC6EAE79672}">
      <dgm:prSet/>
      <dgm:spPr/>
      <dgm:t>
        <a:bodyPr/>
        <a:lstStyle/>
        <a:p>
          <a:endParaRPr lang="ru-RU"/>
        </a:p>
      </dgm:t>
    </dgm:pt>
    <dgm:pt modelId="{A34CD612-A846-4D72-AFE5-F84A9E84005E}" type="sibTrans" cxnId="{A4534DEB-2C38-4BEF-90D4-5DC6EAE79672}">
      <dgm:prSet/>
      <dgm:spPr/>
      <dgm:t>
        <a:bodyPr/>
        <a:lstStyle/>
        <a:p>
          <a:endParaRPr lang="ru-RU"/>
        </a:p>
      </dgm:t>
    </dgm:pt>
    <dgm:pt modelId="{BAE6AD06-1BCB-41D2-97BF-EAED663F1AA3}">
      <dgm:prSet phldrT="[Текст]" custT="1"/>
      <dgm:spPr/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Пол</a:t>
          </a:r>
          <a:r>
            <a:rPr lang="en-US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(1 </a:t>
          </a: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этаж)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5 -10%</a:t>
          </a:r>
        </a:p>
      </dgm:t>
    </dgm:pt>
    <dgm:pt modelId="{8F0B3B1F-BDCF-49A3-9F39-942853544C2C}" type="parTrans" cxnId="{C46BD652-6973-4E19-8C61-3EFBC8E84273}">
      <dgm:prSet/>
      <dgm:spPr/>
      <dgm:t>
        <a:bodyPr/>
        <a:lstStyle/>
        <a:p>
          <a:endParaRPr lang="ru-RU"/>
        </a:p>
      </dgm:t>
    </dgm:pt>
    <dgm:pt modelId="{C6CE9E3B-E330-4BEE-BECE-A923576B2A4D}" type="sibTrans" cxnId="{C46BD652-6973-4E19-8C61-3EFBC8E84273}">
      <dgm:prSet/>
      <dgm:spPr/>
      <dgm:t>
        <a:bodyPr/>
        <a:lstStyle/>
        <a:p>
          <a:endParaRPr lang="ru-RU"/>
        </a:p>
      </dgm:t>
    </dgm:pt>
    <dgm:pt modelId="{1988D5BD-EB5B-4766-86E3-6A7F482348EF}">
      <dgm:prSet phldrT="[Текст]" custT="1"/>
      <dgm:spPr/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Канализация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15-25%</a:t>
          </a:r>
        </a:p>
      </dgm:t>
    </dgm:pt>
    <dgm:pt modelId="{1AAF0A92-847B-40F2-8ED4-3BF764F7C32E}" type="parTrans" cxnId="{31A9EA47-7FE4-43FC-BF26-4E9FA519CE22}">
      <dgm:prSet/>
      <dgm:spPr/>
      <dgm:t>
        <a:bodyPr/>
        <a:lstStyle/>
        <a:p>
          <a:endParaRPr lang="ru-RU"/>
        </a:p>
      </dgm:t>
    </dgm:pt>
    <dgm:pt modelId="{E1A0E632-521D-4C67-A065-B6DB77E7911A}" type="sibTrans" cxnId="{31A9EA47-7FE4-43FC-BF26-4E9FA519CE22}">
      <dgm:prSet/>
      <dgm:spPr/>
      <dgm:t>
        <a:bodyPr/>
        <a:lstStyle/>
        <a:p>
          <a:endParaRPr lang="ru-RU"/>
        </a:p>
      </dgm:t>
    </dgm:pt>
    <dgm:pt modelId="{0C2D1CCB-05A9-4A02-B9C6-CF96FCC9F145}">
      <dgm:prSet phldrT="[Текст]" custT="1"/>
      <dgm:spPr/>
      <dgm:t>
        <a:bodyPr/>
        <a:lstStyle/>
        <a:p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Окна, наружные двери </a:t>
          </a:r>
        </a:p>
        <a:p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15-25%</a:t>
          </a:r>
        </a:p>
      </dgm:t>
    </dgm:pt>
    <dgm:pt modelId="{88A2FDD0-1E53-44F8-A134-E645812C43C9}" type="parTrans" cxnId="{74A7AD1A-B468-4928-9BEE-26CF421B71F1}">
      <dgm:prSet/>
      <dgm:spPr/>
      <dgm:t>
        <a:bodyPr/>
        <a:lstStyle/>
        <a:p>
          <a:endParaRPr lang="ru-RU"/>
        </a:p>
      </dgm:t>
    </dgm:pt>
    <dgm:pt modelId="{F7EA5819-ED89-4D48-A07F-3DA8B432BC9F}" type="sibTrans" cxnId="{74A7AD1A-B468-4928-9BEE-26CF421B71F1}">
      <dgm:prSet/>
      <dgm:spPr/>
      <dgm:t>
        <a:bodyPr/>
        <a:lstStyle/>
        <a:p>
          <a:endParaRPr lang="ru-RU"/>
        </a:p>
      </dgm:t>
    </dgm:pt>
    <dgm:pt modelId="{ACC12FFD-14FA-4870-AAFF-9736E03E0839}">
      <dgm:prSet phldrT="[Текст]" custT="1"/>
      <dgm:spPr/>
      <dgm:t>
        <a:bodyPr/>
        <a:lstStyle/>
        <a:p>
          <a:r>
            <a:rPr lang="ru-RU" sz="1500" dirty="0"/>
            <a:t>Вентиляция 10-35%</a:t>
          </a:r>
          <a:endParaRPr lang="ru-RU" sz="15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34AFFF4-8A4F-4B78-AC52-590BC6A08517}" type="parTrans" cxnId="{FB126313-C8A8-43AA-BCA3-BFB23742126A}">
      <dgm:prSet/>
      <dgm:spPr/>
      <dgm:t>
        <a:bodyPr/>
        <a:lstStyle/>
        <a:p>
          <a:endParaRPr lang="ru-RU"/>
        </a:p>
      </dgm:t>
    </dgm:pt>
    <dgm:pt modelId="{2FBEF94E-5D4B-496B-B4A8-34D7CEC87C82}" type="sibTrans" cxnId="{FB126313-C8A8-43AA-BCA3-BFB23742126A}">
      <dgm:prSet/>
      <dgm:spPr/>
      <dgm:t>
        <a:bodyPr/>
        <a:lstStyle/>
        <a:p>
          <a:endParaRPr lang="ru-RU"/>
        </a:p>
      </dgm:t>
    </dgm:pt>
    <dgm:pt modelId="{F49EEC51-5F9C-4A83-B397-957D1CB4AADF}" type="pres">
      <dgm:prSet presAssocID="{2D22EE0A-6DA1-482F-82AF-E74C485BD4D6}" presName="cycle" presStyleCnt="0">
        <dgm:presLayoutVars>
          <dgm:dir/>
          <dgm:resizeHandles val="exact"/>
        </dgm:presLayoutVars>
      </dgm:prSet>
      <dgm:spPr/>
    </dgm:pt>
    <dgm:pt modelId="{D5388774-1164-444F-89E9-57013FD2548F}" type="pres">
      <dgm:prSet presAssocID="{004F5343-D58D-450B-931D-4266F18D7357}" presName="node" presStyleLbl="node1" presStyleIdx="0" presStyleCnt="6" custScaleX="89556" custScaleY="87954" custRadScaleRad="98759" custRadScaleInc="1269">
        <dgm:presLayoutVars>
          <dgm:bulletEnabled val="1"/>
        </dgm:presLayoutVars>
      </dgm:prSet>
      <dgm:spPr/>
    </dgm:pt>
    <dgm:pt modelId="{3F83F7CC-E922-4B3F-BD05-F893A0FF21F2}" type="pres">
      <dgm:prSet presAssocID="{004F5343-D58D-450B-931D-4266F18D7357}" presName="spNode" presStyleCnt="0"/>
      <dgm:spPr/>
    </dgm:pt>
    <dgm:pt modelId="{B9EF7AA7-6093-4FA4-AD41-1EE2BCA70C34}" type="pres">
      <dgm:prSet presAssocID="{A34CD612-A846-4D72-AFE5-F84A9E84005E}" presName="sibTrans" presStyleLbl="sibTrans1D1" presStyleIdx="0" presStyleCnt="6"/>
      <dgm:spPr/>
    </dgm:pt>
    <dgm:pt modelId="{F7888C97-20A5-4334-821E-71CEEF64CA62}" type="pres">
      <dgm:prSet presAssocID="{4D65F5EC-A20E-4226-86D9-ED24F00BA873}" presName="node" presStyleLbl="node1" presStyleIdx="1" presStyleCnt="6" custScaleX="89556" custScaleY="87954">
        <dgm:presLayoutVars>
          <dgm:bulletEnabled val="1"/>
        </dgm:presLayoutVars>
      </dgm:prSet>
      <dgm:spPr/>
    </dgm:pt>
    <dgm:pt modelId="{05741252-99C8-4AB9-AF29-EA557FBD23A3}" type="pres">
      <dgm:prSet presAssocID="{4D65F5EC-A20E-4226-86D9-ED24F00BA873}" presName="spNode" presStyleCnt="0"/>
      <dgm:spPr/>
    </dgm:pt>
    <dgm:pt modelId="{5D0FBB58-C3E4-4A1B-850A-C918E3497FF4}" type="pres">
      <dgm:prSet presAssocID="{D9FC37B9-669A-4ABC-999F-DE6E073982C9}" presName="sibTrans" presStyleLbl="sibTrans1D1" presStyleIdx="1" presStyleCnt="6"/>
      <dgm:spPr/>
    </dgm:pt>
    <dgm:pt modelId="{A7635428-1576-44C4-BFB8-B097C1BB2171}" type="pres">
      <dgm:prSet presAssocID="{BAE6AD06-1BCB-41D2-97BF-EAED663F1AA3}" presName="node" presStyleLbl="node1" presStyleIdx="2" presStyleCnt="6" custScaleX="89556" custScaleY="87954">
        <dgm:presLayoutVars>
          <dgm:bulletEnabled val="1"/>
        </dgm:presLayoutVars>
      </dgm:prSet>
      <dgm:spPr/>
    </dgm:pt>
    <dgm:pt modelId="{3F4408DA-0D61-418D-90C3-6D4DBBF190A4}" type="pres">
      <dgm:prSet presAssocID="{BAE6AD06-1BCB-41D2-97BF-EAED663F1AA3}" presName="spNode" presStyleCnt="0"/>
      <dgm:spPr/>
    </dgm:pt>
    <dgm:pt modelId="{38441030-48E2-431B-B91F-7C8ABCD62698}" type="pres">
      <dgm:prSet presAssocID="{C6CE9E3B-E330-4BEE-BECE-A923576B2A4D}" presName="sibTrans" presStyleLbl="sibTrans1D1" presStyleIdx="2" presStyleCnt="6"/>
      <dgm:spPr/>
    </dgm:pt>
    <dgm:pt modelId="{02D0F63A-474C-4759-AEC3-712664E9270A}" type="pres">
      <dgm:prSet presAssocID="{1988D5BD-EB5B-4766-86E3-6A7F482348EF}" presName="node" presStyleLbl="node1" presStyleIdx="3" presStyleCnt="6" custScaleX="89556" custScaleY="87954">
        <dgm:presLayoutVars>
          <dgm:bulletEnabled val="1"/>
        </dgm:presLayoutVars>
      </dgm:prSet>
      <dgm:spPr/>
    </dgm:pt>
    <dgm:pt modelId="{C61CBE86-BE5B-4D2D-A914-5C323DAC4231}" type="pres">
      <dgm:prSet presAssocID="{1988D5BD-EB5B-4766-86E3-6A7F482348EF}" presName="spNode" presStyleCnt="0"/>
      <dgm:spPr/>
    </dgm:pt>
    <dgm:pt modelId="{661AF496-A93D-4332-BA0B-8CA9578CF966}" type="pres">
      <dgm:prSet presAssocID="{E1A0E632-521D-4C67-A065-B6DB77E7911A}" presName="sibTrans" presStyleLbl="sibTrans1D1" presStyleIdx="3" presStyleCnt="6"/>
      <dgm:spPr/>
    </dgm:pt>
    <dgm:pt modelId="{BF164114-CC3A-4E96-9359-91A613452116}" type="pres">
      <dgm:prSet presAssocID="{0C2D1CCB-05A9-4A02-B9C6-CF96FCC9F145}" presName="node" presStyleLbl="node1" presStyleIdx="4" presStyleCnt="6" custScaleX="89556" custScaleY="87954">
        <dgm:presLayoutVars>
          <dgm:bulletEnabled val="1"/>
        </dgm:presLayoutVars>
      </dgm:prSet>
      <dgm:spPr/>
    </dgm:pt>
    <dgm:pt modelId="{A90B2028-3CD7-4959-9841-516464D23C29}" type="pres">
      <dgm:prSet presAssocID="{0C2D1CCB-05A9-4A02-B9C6-CF96FCC9F145}" presName="spNode" presStyleCnt="0"/>
      <dgm:spPr/>
    </dgm:pt>
    <dgm:pt modelId="{7BA0F576-3B87-4E78-8207-FD41ED7641E0}" type="pres">
      <dgm:prSet presAssocID="{F7EA5819-ED89-4D48-A07F-3DA8B432BC9F}" presName="sibTrans" presStyleLbl="sibTrans1D1" presStyleIdx="4" presStyleCnt="6"/>
      <dgm:spPr/>
    </dgm:pt>
    <dgm:pt modelId="{68FBF403-59B5-47B9-96E5-8DA5F54BED8D}" type="pres">
      <dgm:prSet presAssocID="{ACC12FFD-14FA-4870-AAFF-9736E03E0839}" presName="node" presStyleLbl="node1" presStyleIdx="5" presStyleCnt="6" custScaleX="89556" custScaleY="87954">
        <dgm:presLayoutVars>
          <dgm:bulletEnabled val="1"/>
        </dgm:presLayoutVars>
      </dgm:prSet>
      <dgm:spPr/>
    </dgm:pt>
    <dgm:pt modelId="{241A3D00-1FB3-449A-982A-4BFD23621311}" type="pres">
      <dgm:prSet presAssocID="{ACC12FFD-14FA-4870-AAFF-9736E03E0839}" presName="spNode" presStyleCnt="0"/>
      <dgm:spPr/>
    </dgm:pt>
    <dgm:pt modelId="{FCF84E88-188F-45C4-B6D9-F83335F51F24}" type="pres">
      <dgm:prSet presAssocID="{2FBEF94E-5D4B-496B-B4A8-34D7CEC87C82}" presName="sibTrans" presStyleLbl="sibTrans1D1" presStyleIdx="5" presStyleCnt="6"/>
      <dgm:spPr/>
    </dgm:pt>
  </dgm:ptLst>
  <dgm:cxnLst>
    <dgm:cxn modelId="{FB126313-C8A8-43AA-BCA3-BFB23742126A}" srcId="{2D22EE0A-6DA1-482F-82AF-E74C485BD4D6}" destId="{ACC12FFD-14FA-4870-AAFF-9736E03E0839}" srcOrd="5" destOrd="0" parTransId="{F34AFFF4-8A4F-4B78-AC52-590BC6A08517}" sibTransId="{2FBEF94E-5D4B-496B-B4A8-34D7CEC87C82}"/>
    <dgm:cxn modelId="{74A7AD1A-B468-4928-9BEE-26CF421B71F1}" srcId="{2D22EE0A-6DA1-482F-82AF-E74C485BD4D6}" destId="{0C2D1CCB-05A9-4A02-B9C6-CF96FCC9F145}" srcOrd="4" destOrd="0" parTransId="{88A2FDD0-1E53-44F8-A134-E645812C43C9}" sibTransId="{F7EA5819-ED89-4D48-A07F-3DA8B432BC9F}"/>
    <dgm:cxn modelId="{05D41C66-0296-4658-8B69-03DE9C3AAD1E}" type="presOf" srcId="{ACC12FFD-14FA-4870-AAFF-9736E03E0839}" destId="{68FBF403-59B5-47B9-96E5-8DA5F54BED8D}" srcOrd="0" destOrd="0" presId="urn:microsoft.com/office/officeart/2005/8/layout/cycle6"/>
    <dgm:cxn modelId="{31A9EA47-7FE4-43FC-BF26-4E9FA519CE22}" srcId="{2D22EE0A-6DA1-482F-82AF-E74C485BD4D6}" destId="{1988D5BD-EB5B-4766-86E3-6A7F482348EF}" srcOrd="3" destOrd="0" parTransId="{1AAF0A92-847B-40F2-8ED4-3BF764F7C32E}" sibTransId="{E1A0E632-521D-4C67-A065-B6DB77E7911A}"/>
    <dgm:cxn modelId="{E4C46C4B-3C32-45C3-982E-81215C5BE5F8}" type="presOf" srcId="{F7EA5819-ED89-4D48-A07F-3DA8B432BC9F}" destId="{7BA0F576-3B87-4E78-8207-FD41ED7641E0}" srcOrd="0" destOrd="0" presId="urn:microsoft.com/office/officeart/2005/8/layout/cycle6"/>
    <dgm:cxn modelId="{7204474D-1F93-4AB4-ACCB-81E8E8519B3B}" type="presOf" srcId="{E1A0E632-521D-4C67-A065-B6DB77E7911A}" destId="{661AF496-A93D-4332-BA0B-8CA9578CF966}" srcOrd="0" destOrd="0" presId="urn:microsoft.com/office/officeart/2005/8/layout/cycle6"/>
    <dgm:cxn modelId="{C46BD652-6973-4E19-8C61-3EFBC8E84273}" srcId="{2D22EE0A-6DA1-482F-82AF-E74C485BD4D6}" destId="{BAE6AD06-1BCB-41D2-97BF-EAED663F1AA3}" srcOrd="2" destOrd="0" parTransId="{8F0B3B1F-BDCF-49A3-9F39-942853544C2C}" sibTransId="{C6CE9E3B-E330-4BEE-BECE-A923576B2A4D}"/>
    <dgm:cxn modelId="{761C4F53-0465-4AA1-A370-C3C1F46F41FB}" type="presOf" srcId="{2FBEF94E-5D4B-496B-B4A8-34D7CEC87C82}" destId="{FCF84E88-188F-45C4-B6D9-F83335F51F24}" srcOrd="0" destOrd="0" presId="urn:microsoft.com/office/officeart/2005/8/layout/cycle6"/>
    <dgm:cxn modelId="{EA4AFF56-FAF2-4852-8817-762F289FDE02}" type="presOf" srcId="{A34CD612-A846-4D72-AFE5-F84A9E84005E}" destId="{B9EF7AA7-6093-4FA4-AD41-1EE2BCA70C34}" srcOrd="0" destOrd="0" presId="urn:microsoft.com/office/officeart/2005/8/layout/cycle6"/>
    <dgm:cxn modelId="{FE4D0358-3B29-4BAC-965A-FE17866A95B2}" srcId="{2D22EE0A-6DA1-482F-82AF-E74C485BD4D6}" destId="{4D65F5EC-A20E-4226-86D9-ED24F00BA873}" srcOrd="1" destOrd="0" parTransId="{41F91893-8426-4DEA-8808-03DEF7D3E1AE}" sibTransId="{D9FC37B9-669A-4ABC-999F-DE6E073982C9}"/>
    <dgm:cxn modelId="{87493578-3AFD-4E4E-8DE3-73FBA380097F}" type="presOf" srcId="{4D65F5EC-A20E-4226-86D9-ED24F00BA873}" destId="{F7888C97-20A5-4334-821E-71CEEF64CA62}" srcOrd="0" destOrd="0" presId="urn:microsoft.com/office/officeart/2005/8/layout/cycle6"/>
    <dgm:cxn modelId="{095A587C-68BC-433F-80DF-9A8AED76E706}" type="presOf" srcId="{C6CE9E3B-E330-4BEE-BECE-A923576B2A4D}" destId="{38441030-48E2-431B-B91F-7C8ABCD62698}" srcOrd="0" destOrd="0" presId="urn:microsoft.com/office/officeart/2005/8/layout/cycle6"/>
    <dgm:cxn modelId="{812D2388-82FC-4A9B-AD56-BC3E5EEF3630}" type="presOf" srcId="{004F5343-D58D-450B-931D-4266F18D7357}" destId="{D5388774-1164-444F-89E9-57013FD2548F}" srcOrd="0" destOrd="0" presId="urn:microsoft.com/office/officeart/2005/8/layout/cycle6"/>
    <dgm:cxn modelId="{2BA2E78B-653E-404E-B2BF-2445DD6A9605}" type="presOf" srcId="{2D22EE0A-6DA1-482F-82AF-E74C485BD4D6}" destId="{F49EEC51-5F9C-4A83-B397-957D1CB4AADF}" srcOrd="0" destOrd="0" presId="urn:microsoft.com/office/officeart/2005/8/layout/cycle6"/>
    <dgm:cxn modelId="{C9F6CD9F-E46D-4E01-8236-0F8C3102888D}" type="presOf" srcId="{0C2D1CCB-05A9-4A02-B9C6-CF96FCC9F145}" destId="{BF164114-CC3A-4E96-9359-91A613452116}" srcOrd="0" destOrd="0" presId="urn:microsoft.com/office/officeart/2005/8/layout/cycle6"/>
    <dgm:cxn modelId="{27B646AD-3E32-4089-87F8-5A54F6073B65}" type="presOf" srcId="{1988D5BD-EB5B-4766-86E3-6A7F482348EF}" destId="{02D0F63A-474C-4759-AEC3-712664E9270A}" srcOrd="0" destOrd="0" presId="urn:microsoft.com/office/officeart/2005/8/layout/cycle6"/>
    <dgm:cxn modelId="{F6B7AAE6-8B03-4121-8FDB-3D56D83A05A1}" type="presOf" srcId="{BAE6AD06-1BCB-41D2-97BF-EAED663F1AA3}" destId="{A7635428-1576-44C4-BFB8-B097C1BB2171}" srcOrd="0" destOrd="0" presId="urn:microsoft.com/office/officeart/2005/8/layout/cycle6"/>
    <dgm:cxn modelId="{A4534DEB-2C38-4BEF-90D4-5DC6EAE79672}" srcId="{2D22EE0A-6DA1-482F-82AF-E74C485BD4D6}" destId="{004F5343-D58D-450B-931D-4266F18D7357}" srcOrd="0" destOrd="0" parTransId="{3C5F3990-DDEA-45E1-ADBD-6EB6893EA4C7}" sibTransId="{A34CD612-A846-4D72-AFE5-F84A9E84005E}"/>
    <dgm:cxn modelId="{747511F3-0696-455E-B6E1-81ACA51A4F98}" type="presOf" srcId="{D9FC37B9-669A-4ABC-999F-DE6E073982C9}" destId="{5D0FBB58-C3E4-4A1B-850A-C918E3497FF4}" srcOrd="0" destOrd="0" presId="urn:microsoft.com/office/officeart/2005/8/layout/cycle6"/>
    <dgm:cxn modelId="{32AACFA5-6967-43D9-ABF6-36EE0DADD54A}" type="presParOf" srcId="{F49EEC51-5F9C-4A83-B397-957D1CB4AADF}" destId="{D5388774-1164-444F-89E9-57013FD2548F}" srcOrd="0" destOrd="0" presId="urn:microsoft.com/office/officeart/2005/8/layout/cycle6"/>
    <dgm:cxn modelId="{927D60BA-8B90-4E85-B423-482DAE6BDFC2}" type="presParOf" srcId="{F49EEC51-5F9C-4A83-B397-957D1CB4AADF}" destId="{3F83F7CC-E922-4B3F-BD05-F893A0FF21F2}" srcOrd="1" destOrd="0" presId="urn:microsoft.com/office/officeart/2005/8/layout/cycle6"/>
    <dgm:cxn modelId="{EFFD0F14-04E3-46BE-B90B-52EB3AAD53D3}" type="presParOf" srcId="{F49EEC51-5F9C-4A83-B397-957D1CB4AADF}" destId="{B9EF7AA7-6093-4FA4-AD41-1EE2BCA70C34}" srcOrd="2" destOrd="0" presId="urn:microsoft.com/office/officeart/2005/8/layout/cycle6"/>
    <dgm:cxn modelId="{DBB551C0-BB40-4DD7-AF15-9350C2E8032B}" type="presParOf" srcId="{F49EEC51-5F9C-4A83-B397-957D1CB4AADF}" destId="{F7888C97-20A5-4334-821E-71CEEF64CA62}" srcOrd="3" destOrd="0" presId="urn:microsoft.com/office/officeart/2005/8/layout/cycle6"/>
    <dgm:cxn modelId="{D7DD7BDC-EBD7-4D24-B023-8983C0E28902}" type="presParOf" srcId="{F49EEC51-5F9C-4A83-B397-957D1CB4AADF}" destId="{05741252-99C8-4AB9-AF29-EA557FBD23A3}" srcOrd="4" destOrd="0" presId="urn:microsoft.com/office/officeart/2005/8/layout/cycle6"/>
    <dgm:cxn modelId="{A6423DD4-F253-4C2C-A9D7-2CABC2921742}" type="presParOf" srcId="{F49EEC51-5F9C-4A83-B397-957D1CB4AADF}" destId="{5D0FBB58-C3E4-4A1B-850A-C918E3497FF4}" srcOrd="5" destOrd="0" presId="urn:microsoft.com/office/officeart/2005/8/layout/cycle6"/>
    <dgm:cxn modelId="{F1878CDE-91A9-497F-8D38-5CB5ADDD4225}" type="presParOf" srcId="{F49EEC51-5F9C-4A83-B397-957D1CB4AADF}" destId="{A7635428-1576-44C4-BFB8-B097C1BB2171}" srcOrd="6" destOrd="0" presId="urn:microsoft.com/office/officeart/2005/8/layout/cycle6"/>
    <dgm:cxn modelId="{182CD323-20B9-4C1D-9CB6-EE3ED2A35963}" type="presParOf" srcId="{F49EEC51-5F9C-4A83-B397-957D1CB4AADF}" destId="{3F4408DA-0D61-418D-90C3-6D4DBBF190A4}" srcOrd="7" destOrd="0" presId="urn:microsoft.com/office/officeart/2005/8/layout/cycle6"/>
    <dgm:cxn modelId="{8551A973-E7E9-4896-998D-3DBB0148546C}" type="presParOf" srcId="{F49EEC51-5F9C-4A83-B397-957D1CB4AADF}" destId="{38441030-48E2-431B-B91F-7C8ABCD62698}" srcOrd="8" destOrd="0" presId="urn:microsoft.com/office/officeart/2005/8/layout/cycle6"/>
    <dgm:cxn modelId="{DAE1F8AA-0516-4799-8039-89ACF5B59883}" type="presParOf" srcId="{F49EEC51-5F9C-4A83-B397-957D1CB4AADF}" destId="{02D0F63A-474C-4759-AEC3-712664E9270A}" srcOrd="9" destOrd="0" presId="urn:microsoft.com/office/officeart/2005/8/layout/cycle6"/>
    <dgm:cxn modelId="{A9A48284-5147-4456-A3E6-7BE98EDBEA89}" type="presParOf" srcId="{F49EEC51-5F9C-4A83-B397-957D1CB4AADF}" destId="{C61CBE86-BE5B-4D2D-A914-5C323DAC4231}" srcOrd="10" destOrd="0" presId="urn:microsoft.com/office/officeart/2005/8/layout/cycle6"/>
    <dgm:cxn modelId="{102EB435-82AC-400C-A890-79B89482F256}" type="presParOf" srcId="{F49EEC51-5F9C-4A83-B397-957D1CB4AADF}" destId="{661AF496-A93D-4332-BA0B-8CA9578CF966}" srcOrd="11" destOrd="0" presId="urn:microsoft.com/office/officeart/2005/8/layout/cycle6"/>
    <dgm:cxn modelId="{0CA5ECB2-66B4-4B07-B343-4BD474675CE4}" type="presParOf" srcId="{F49EEC51-5F9C-4A83-B397-957D1CB4AADF}" destId="{BF164114-CC3A-4E96-9359-91A613452116}" srcOrd="12" destOrd="0" presId="urn:microsoft.com/office/officeart/2005/8/layout/cycle6"/>
    <dgm:cxn modelId="{D2904021-7DCC-465E-A92F-D7C2C7755524}" type="presParOf" srcId="{F49EEC51-5F9C-4A83-B397-957D1CB4AADF}" destId="{A90B2028-3CD7-4959-9841-516464D23C29}" srcOrd="13" destOrd="0" presId="urn:microsoft.com/office/officeart/2005/8/layout/cycle6"/>
    <dgm:cxn modelId="{F8F33866-64D3-4494-9ABC-F36ABA1E10E3}" type="presParOf" srcId="{F49EEC51-5F9C-4A83-B397-957D1CB4AADF}" destId="{7BA0F576-3B87-4E78-8207-FD41ED7641E0}" srcOrd="14" destOrd="0" presId="urn:microsoft.com/office/officeart/2005/8/layout/cycle6"/>
    <dgm:cxn modelId="{A8647C0B-C367-4102-955D-00FFD3E7F331}" type="presParOf" srcId="{F49EEC51-5F9C-4A83-B397-957D1CB4AADF}" destId="{68FBF403-59B5-47B9-96E5-8DA5F54BED8D}" srcOrd="15" destOrd="0" presId="urn:microsoft.com/office/officeart/2005/8/layout/cycle6"/>
    <dgm:cxn modelId="{47488D18-063B-4C01-9927-58EA962AA16E}" type="presParOf" srcId="{F49EEC51-5F9C-4A83-B397-957D1CB4AADF}" destId="{241A3D00-1FB3-449A-982A-4BFD23621311}" srcOrd="16" destOrd="0" presId="urn:microsoft.com/office/officeart/2005/8/layout/cycle6"/>
    <dgm:cxn modelId="{4345865B-4DF0-4F12-88BB-5D5BDCF6C94C}" type="presParOf" srcId="{F49EEC51-5F9C-4A83-B397-957D1CB4AADF}" destId="{FCF84E88-188F-45C4-B6D9-F83335F51F24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5D2DC-6722-4940-B5ED-EBBD0D694276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1D3F77-7033-4158-8081-A366FFC2679D}">
      <dgm:prSet phldrT="[Текст]"/>
      <dgm:spPr/>
      <dgm:t>
        <a:bodyPr/>
        <a:lstStyle/>
        <a:p>
          <a:r>
            <a:rPr lang="ru-RU" dirty="0"/>
            <a:t>Переговоры о внедрении нашей технологии с различными ТСЖ нашего города</a:t>
          </a:r>
        </a:p>
      </dgm:t>
    </dgm:pt>
    <dgm:pt modelId="{CCCC733D-845A-4FF6-8B62-78D6AFEA1A90}" type="parTrans" cxnId="{3D2BD22D-1438-4FC8-817F-BA835C5BAE55}">
      <dgm:prSet/>
      <dgm:spPr/>
      <dgm:t>
        <a:bodyPr/>
        <a:lstStyle/>
        <a:p>
          <a:endParaRPr lang="ru-RU"/>
        </a:p>
      </dgm:t>
    </dgm:pt>
    <dgm:pt modelId="{54584BA0-0775-4C28-B131-CBBAA82FB79E}" type="sibTrans" cxnId="{3D2BD22D-1438-4FC8-817F-BA835C5BAE55}">
      <dgm:prSet/>
      <dgm:spPr/>
      <dgm:t>
        <a:bodyPr/>
        <a:lstStyle/>
        <a:p>
          <a:endParaRPr lang="ru-RU"/>
        </a:p>
      </dgm:t>
    </dgm:pt>
    <dgm:pt modelId="{7AD7B746-6791-4559-939F-3B2F784E504C}">
      <dgm:prSet phldrT="[Текст]"/>
      <dgm:spPr/>
      <dgm:t>
        <a:bodyPr/>
        <a:lstStyle/>
        <a:p>
          <a:r>
            <a:rPr lang="ru-RU" i="1" dirty="0"/>
            <a:t>Разработка проектно-сметной документации на энергоэффективный капитальный ремонт</a:t>
          </a:r>
          <a:endParaRPr lang="ru-RU" dirty="0"/>
        </a:p>
      </dgm:t>
    </dgm:pt>
    <dgm:pt modelId="{6EB4486F-64C5-402E-A821-E14D39C5A441}" type="parTrans" cxnId="{22142EAE-E4CB-4895-87C8-345DE4DABF00}">
      <dgm:prSet/>
      <dgm:spPr/>
      <dgm:t>
        <a:bodyPr/>
        <a:lstStyle/>
        <a:p>
          <a:endParaRPr lang="ru-RU"/>
        </a:p>
      </dgm:t>
    </dgm:pt>
    <dgm:pt modelId="{2A4D9CB6-8D89-47C5-A00E-E5837D773CAA}" type="sibTrans" cxnId="{22142EAE-E4CB-4895-87C8-345DE4DABF00}">
      <dgm:prSet/>
      <dgm:spPr/>
      <dgm:t>
        <a:bodyPr/>
        <a:lstStyle/>
        <a:p>
          <a:endParaRPr lang="ru-RU"/>
        </a:p>
      </dgm:t>
    </dgm:pt>
    <dgm:pt modelId="{A0FD6C90-38EA-4D25-BBFF-E459A76E9B59}">
      <dgm:prSet phldrT="[Текст]"/>
      <dgm:spPr/>
      <dgm:t>
        <a:bodyPr/>
        <a:lstStyle/>
        <a:p>
          <a:r>
            <a:rPr lang="ru-RU" i="1" dirty="0"/>
            <a:t>Апробация концепции проекта при проведении капитального ремонта МКД</a:t>
          </a:r>
          <a:endParaRPr lang="ru-RU" dirty="0"/>
        </a:p>
      </dgm:t>
    </dgm:pt>
    <dgm:pt modelId="{5B69CE23-79FC-4E99-8105-97EE15514F09}" type="parTrans" cxnId="{25CEA50C-7B72-4A95-B58B-B8875CF9A88F}">
      <dgm:prSet/>
      <dgm:spPr/>
      <dgm:t>
        <a:bodyPr/>
        <a:lstStyle/>
        <a:p>
          <a:endParaRPr lang="ru-RU"/>
        </a:p>
      </dgm:t>
    </dgm:pt>
    <dgm:pt modelId="{31594E26-F202-433F-878C-64E6ECEFB347}" type="sibTrans" cxnId="{25CEA50C-7B72-4A95-B58B-B8875CF9A88F}">
      <dgm:prSet/>
      <dgm:spPr/>
      <dgm:t>
        <a:bodyPr/>
        <a:lstStyle/>
        <a:p>
          <a:endParaRPr lang="ru-RU"/>
        </a:p>
      </dgm:t>
    </dgm:pt>
    <dgm:pt modelId="{3AB8D717-CCD1-4A09-95B3-B9F04CCB9E7C}" type="pres">
      <dgm:prSet presAssocID="{D3D5D2DC-6722-4940-B5ED-EBBD0D694276}" presName="rootnode" presStyleCnt="0">
        <dgm:presLayoutVars>
          <dgm:chMax/>
          <dgm:chPref/>
          <dgm:dir/>
          <dgm:animLvl val="lvl"/>
        </dgm:presLayoutVars>
      </dgm:prSet>
      <dgm:spPr/>
    </dgm:pt>
    <dgm:pt modelId="{A4632E1F-2ECA-4280-9C8C-321D7FD54F4B}" type="pres">
      <dgm:prSet presAssocID="{0C1D3F77-7033-4158-8081-A366FFC2679D}" presName="composite" presStyleCnt="0"/>
      <dgm:spPr/>
    </dgm:pt>
    <dgm:pt modelId="{2749D70B-0D08-4866-88F5-C2891B44A381}" type="pres">
      <dgm:prSet presAssocID="{0C1D3F77-7033-4158-8081-A366FFC2679D}" presName="LShape" presStyleLbl="alignNode1" presStyleIdx="0" presStyleCnt="5"/>
      <dgm:spPr/>
    </dgm:pt>
    <dgm:pt modelId="{57CAB0E2-EE5E-4F05-9543-93D2D17DDC63}" type="pres">
      <dgm:prSet presAssocID="{0C1D3F77-7033-4158-8081-A366FFC2679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C3C0421-E005-436A-9988-FB9811DB6DF4}" type="pres">
      <dgm:prSet presAssocID="{0C1D3F77-7033-4158-8081-A366FFC2679D}" presName="Triangle" presStyleLbl="alignNode1" presStyleIdx="1" presStyleCnt="5"/>
      <dgm:spPr/>
    </dgm:pt>
    <dgm:pt modelId="{A1C47A24-91EE-4243-8F5E-EC8CF403A653}" type="pres">
      <dgm:prSet presAssocID="{54584BA0-0775-4C28-B131-CBBAA82FB79E}" presName="sibTrans" presStyleCnt="0"/>
      <dgm:spPr/>
    </dgm:pt>
    <dgm:pt modelId="{2C2FBFE5-B86D-45A2-AE8D-94FF5C1F1C20}" type="pres">
      <dgm:prSet presAssocID="{54584BA0-0775-4C28-B131-CBBAA82FB79E}" presName="space" presStyleCnt="0"/>
      <dgm:spPr/>
    </dgm:pt>
    <dgm:pt modelId="{90060B92-BCBC-420E-B78F-4B4EF3D212F7}" type="pres">
      <dgm:prSet presAssocID="{7AD7B746-6791-4559-939F-3B2F784E504C}" presName="composite" presStyleCnt="0"/>
      <dgm:spPr/>
    </dgm:pt>
    <dgm:pt modelId="{CBE114E8-A182-428B-90CB-AB0E67D4361D}" type="pres">
      <dgm:prSet presAssocID="{7AD7B746-6791-4559-939F-3B2F784E504C}" presName="LShape" presStyleLbl="alignNode1" presStyleIdx="2" presStyleCnt="5"/>
      <dgm:spPr/>
    </dgm:pt>
    <dgm:pt modelId="{0CC71982-8E3D-482F-A040-D41C36C059AB}" type="pres">
      <dgm:prSet presAssocID="{7AD7B746-6791-4559-939F-3B2F784E504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85B70A9-CBB5-4EA8-87E3-BBEE6CFB4BBA}" type="pres">
      <dgm:prSet presAssocID="{7AD7B746-6791-4559-939F-3B2F784E504C}" presName="Triangle" presStyleLbl="alignNode1" presStyleIdx="3" presStyleCnt="5"/>
      <dgm:spPr/>
    </dgm:pt>
    <dgm:pt modelId="{7BE0BD21-1E99-4CCA-8246-01C5E1557365}" type="pres">
      <dgm:prSet presAssocID="{2A4D9CB6-8D89-47C5-A00E-E5837D773CAA}" presName="sibTrans" presStyleCnt="0"/>
      <dgm:spPr/>
    </dgm:pt>
    <dgm:pt modelId="{94D2C7BE-AAFD-43BE-9578-44D23682D171}" type="pres">
      <dgm:prSet presAssocID="{2A4D9CB6-8D89-47C5-A00E-E5837D773CAA}" presName="space" presStyleCnt="0"/>
      <dgm:spPr/>
    </dgm:pt>
    <dgm:pt modelId="{D999B4A2-BA23-43E1-B842-F75918224B9F}" type="pres">
      <dgm:prSet presAssocID="{A0FD6C90-38EA-4D25-BBFF-E459A76E9B59}" presName="composite" presStyleCnt="0"/>
      <dgm:spPr/>
    </dgm:pt>
    <dgm:pt modelId="{478C5E21-C27E-4E9E-9BE5-F12289898EB4}" type="pres">
      <dgm:prSet presAssocID="{A0FD6C90-38EA-4D25-BBFF-E459A76E9B59}" presName="LShape" presStyleLbl="alignNode1" presStyleIdx="4" presStyleCnt="5"/>
      <dgm:spPr/>
    </dgm:pt>
    <dgm:pt modelId="{821A91C9-0D1F-4934-A576-44093E6C9824}" type="pres">
      <dgm:prSet presAssocID="{A0FD6C90-38EA-4D25-BBFF-E459A76E9B59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CEC3D03-DAD3-49BA-82A0-CF0C29E18732}" type="presOf" srcId="{0C1D3F77-7033-4158-8081-A366FFC2679D}" destId="{57CAB0E2-EE5E-4F05-9543-93D2D17DDC63}" srcOrd="0" destOrd="0" presId="urn:microsoft.com/office/officeart/2009/3/layout/StepUpProcess"/>
    <dgm:cxn modelId="{25CEA50C-7B72-4A95-B58B-B8875CF9A88F}" srcId="{D3D5D2DC-6722-4940-B5ED-EBBD0D694276}" destId="{A0FD6C90-38EA-4D25-BBFF-E459A76E9B59}" srcOrd="2" destOrd="0" parTransId="{5B69CE23-79FC-4E99-8105-97EE15514F09}" sibTransId="{31594E26-F202-433F-878C-64E6ECEFB347}"/>
    <dgm:cxn modelId="{3D2BD22D-1438-4FC8-817F-BA835C5BAE55}" srcId="{D3D5D2DC-6722-4940-B5ED-EBBD0D694276}" destId="{0C1D3F77-7033-4158-8081-A366FFC2679D}" srcOrd="0" destOrd="0" parTransId="{CCCC733D-845A-4FF6-8B62-78D6AFEA1A90}" sibTransId="{54584BA0-0775-4C28-B131-CBBAA82FB79E}"/>
    <dgm:cxn modelId="{22142EAE-E4CB-4895-87C8-345DE4DABF00}" srcId="{D3D5D2DC-6722-4940-B5ED-EBBD0D694276}" destId="{7AD7B746-6791-4559-939F-3B2F784E504C}" srcOrd="1" destOrd="0" parTransId="{6EB4486F-64C5-402E-A821-E14D39C5A441}" sibTransId="{2A4D9CB6-8D89-47C5-A00E-E5837D773CAA}"/>
    <dgm:cxn modelId="{0DB85FC5-624D-4F4B-B054-164F2C3D1AE9}" type="presOf" srcId="{D3D5D2DC-6722-4940-B5ED-EBBD0D694276}" destId="{3AB8D717-CCD1-4A09-95B3-B9F04CCB9E7C}" srcOrd="0" destOrd="0" presId="urn:microsoft.com/office/officeart/2009/3/layout/StepUpProcess"/>
    <dgm:cxn modelId="{80BEC0E3-1DD3-4726-9EAE-AAABFC322096}" type="presOf" srcId="{7AD7B746-6791-4559-939F-3B2F784E504C}" destId="{0CC71982-8E3D-482F-A040-D41C36C059AB}" srcOrd="0" destOrd="0" presId="urn:microsoft.com/office/officeart/2009/3/layout/StepUpProcess"/>
    <dgm:cxn modelId="{579A5AFC-A796-4CDE-B1E0-18A495AB99F8}" type="presOf" srcId="{A0FD6C90-38EA-4D25-BBFF-E459A76E9B59}" destId="{821A91C9-0D1F-4934-A576-44093E6C9824}" srcOrd="0" destOrd="0" presId="urn:microsoft.com/office/officeart/2009/3/layout/StepUpProcess"/>
    <dgm:cxn modelId="{85FED7C6-50A2-47E9-B83D-479F91B73489}" type="presParOf" srcId="{3AB8D717-CCD1-4A09-95B3-B9F04CCB9E7C}" destId="{A4632E1F-2ECA-4280-9C8C-321D7FD54F4B}" srcOrd="0" destOrd="0" presId="urn:microsoft.com/office/officeart/2009/3/layout/StepUpProcess"/>
    <dgm:cxn modelId="{F0D0CE11-5211-433D-9DC1-5B8F2804494C}" type="presParOf" srcId="{A4632E1F-2ECA-4280-9C8C-321D7FD54F4B}" destId="{2749D70B-0D08-4866-88F5-C2891B44A381}" srcOrd="0" destOrd="0" presId="urn:microsoft.com/office/officeart/2009/3/layout/StepUpProcess"/>
    <dgm:cxn modelId="{2205634D-3EFA-48A9-B33B-AD8DEC1A0723}" type="presParOf" srcId="{A4632E1F-2ECA-4280-9C8C-321D7FD54F4B}" destId="{57CAB0E2-EE5E-4F05-9543-93D2D17DDC63}" srcOrd="1" destOrd="0" presId="urn:microsoft.com/office/officeart/2009/3/layout/StepUpProcess"/>
    <dgm:cxn modelId="{A2539A5F-FE82-4576-B352-2EFC4B95E576}" type="presParOf" srcId="{A4632E1F-2ECA-4280-9C8C-321D7FD54F4B}" destId="{7C3C0421-E005-436A-9988-FB9811DB6DF4}" srcOrd="2" destOrd="0" presId="urn:microsoft.com/office/officeart/2009/3/layout/StepUpProcess"/>
    <dgm:cxn modelId="{83C4A10F-0F10-4575-B8B6-2F722AEECD48}" type="presParOf" srcId="{3AB8D717-CCD1-4A09-95B3-B9F04CCB9E7C}" destId="{A1C47A24-91EE-4243-8F5E-EC8CF403A653}" srcOrd="1" destOrd="0" presId="urn:microsoft.com/office/officeart/2009/3/layout/StepUpProcess"/>
    <dgm:cxn modelId="{FC3E4324-5D06-4E43-BEA2-50C808C145DB}" type="presParOf" srcId="{A1C47A24-91EE-4243-8F5E-EC8CF403A653}" destId="{2C2FBFE5-B86D-45A2-AE8D-94FF5C1F1C20}" srcOrd="0" destOrd="0" presId="urn:microsoft.com/office/officeart/2009/3/layout/StepUpProcess"/>
    <dgm:cxn modelId="{4F95163D-6F19-4E67-B264-EE3FD4D13B61}" type="presParOf" srcId="{3AB8D717-CCD1-4A09-95B3-B9F04CCB9E7C}" destId="{90060B92-BCBC-420E-B78F-4B4EF3D212F7}" srcOrd="2" destOrd="0" presId="urn:microsoft.com/office/officeart/2009/3/layout/StepUpProcess"/>
    <dgm:cxn modelId="{86F4FEB8-C3D1-4D06-A5B3-70289C27D7FE}" type="presParOf" srcId="{90060B92-BCBC-420E-B78F-4B4EF3D212F7}" destId="{CBE114E8-A182-428B-90CB-AB0E67D4361D}" srcOrd="0" destOrd="0" presId="urn:microsoft.com/office/officeart/2009/3/layout/StepUpProcess"/>
    <dgm:cxn modelId="{914545EB-DCA9-413C-9AFB-363178FC49C9}" type="presParOf" srcId="{90060B92-BCBC-420E-B78F-4B4EF3D212F7}" destId="{0CC71982-8E3D-482F-A040-D41C36C059AB}" srcOrd="1" destOrd="0" presId="urn:microsoft.com/office/officeart/2009/3/layout/StepUpProcess"/>
    <dgm:cxn modelId="{D6795BC3-1CBB-4536-B95C-6447F3EAAEC9}" type="presParOf" srcId="{90060B92-BCBC-420E-B78F-4B4EF3D212F7}" destId="{F85B70A9-CBB5-4EA8-87E3-BBEE6CFB4BBA}" srcOrd="2" destOrd="0" presId="urn:microsoft.com/office/officeart/2009/3/layout/StepUpProcess"/>
    <dgm:cxn modelId="{91928C93-09CE-41AC-A15F-8455A6ED96EE}" type="presParOf" srcId="{3AB8D717-CCD1-4A09-95B3-B9F04CCB9E7C}" destId="{7BE0BD21-1E99-4CCA-8246-01C5E1557365}" srcOrd="3" destOrd="0" presId="urn:microsoft.com/office/officeart/2009/3/layout/StepUpProcess"/>
    <dgm:cxn modelId="{C41521FF-B9D7-40A9-BBAC-E3F419F1B5E9}" type="presParOf" srcId="{7BE0BD21-1E99-4CCA-8246-01C5E1557365}" destId="{94D2C7BE-AAFD-43BE-9578-44D23682D171}" srcOrd="0" destOrd="0" presId="urn:microsoft.com/office/officeart/2009/3/layout/StepUpProcess"/>
    <dgm:cxn modelId="{E88B6078-FA3C-4F8F-8148-641BF1C6F12C}" type="presParOf" srcId="{3AB8D717-CCD1-4A09-95B3-B9F04CCB9E7C}" destId="{D999B4A2-BA23-43E1-B842-F75918224B9F}" srcOrd="4" destOrd="0" presId="urn:microsoft.com/office/officeart/2009/3/layout/StepUpProcess"/>
    <dgm:cxn modelId="{9003F50F-23CA-43FC-936A-B1615B1BAEAB}" type="presParOf" srcId="{D999B4A2-BA23-43E1-B842-F75918224B9F}" destId="{478C5E21-C27E-4E9E-9BE5-F12289898EB4}" srcOrd="0" destOrd="0" presId="urn:microsoft.com/office/officeart/2009/3/layout/StepUpProcess"/>
    <dgm:cxn modelId="{711E640A-0446-4981-BBE7-6A3E9EBAC938}" type="presParOf" srcId="{D999B4A2-BA23-43E1-B842-F75918224B9F}" destId="{821A91C9-0D1F-4934-A576-44093E6C982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88774-1164-444F-89E9-57013FD2548F}">
      <dsp:nvSpPr>
        <dsp:cNvPr id="0" name=""/>
        <dsp:cNvSpPr/>
      </dsp:nvSpPr>
      <dsp:spPr>
        <a:xfrm>
          <a:off x="3709922" y="91375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Крыша 10-15%</a:t>
          </a:r>
        </a:p>
      </dsp:txBody>
      <dsp:txXfrm>
        <a:off x="3753002" y="134455"/>
        <a:ext cx="1296258" cy="796338"/>
      </dsp:txXfrm>
    </dsp:sp>
    <dsp:sp modelId="{B9EF7AA7-6093-4FA4-AD41-1EE2BCA70C34}">
      <dsp:nvSpPr>
        <dsp:cNvPr id="0" name=""/>
        <dsp:cNvSpPr/>
      </dsp:nvSpPr>
      <dsp:spPr>
        <a:xfrm>
          <a:off x="2068061" y="546632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3035636" y="97161"/>
              </a:moveTo>
              <a:arcTo wR="2364751" hR="2364751" stAng="17188877" swAng="170444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888C97-20A5-4334-821E-71CEEF64CA62}">
      <dsp:nvSpPr>
        <dsp:cNvPr id="0" name=""/>
        <dsp:cNvSpPr/>
      </dsp:nvSpPr>
      <dsp:spPr>
        <a:xfrm>
          <a:off x="5747512" y="1244381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Наружные стены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20-25%</a:t>
          </a:r>
        </a:p>
      </dsp:txBody>
      <dsp:txXfrm>
        <a:off x="5790592" y="1287461"/>
        <a:ext cx="1296258" cy="796338"/>
      </dsp:txXfrm>
    </dsp:sp>
    <dsp:sp modelId="{5D0FBB58-C3E4-4A1B-850A-C918E3497FF4}">
      <dsp:nvSpPr>
        <dsp:cNvPr id="0" name=""/>
        <dsp:cNvSpPr/>
      </dsp:nvSpPr>
      <dsp:spPr>
        <a:xfrm>
          <a:off x="2026035" y="503255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4614966" y="1637715"/>
              </a:moveTo>
              <a:arcTo wR="2364751" hR="2364751" stAng="20525673" swAng="21486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635428-1576-44C4-BFB8-B097C1BB2171}">
      <dsp:nvSpPr>
        <dsp:cNvPr id="0" name=""/>
        <dsp:cNvSpPr/>
      </dsp:nvSpPr>
      <dsp:spPr>
        <a:xfrm>
          <a:off x="5747512" y="3609133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Пол</a:t>
          </a:r>
          <a:r>
            <a:rPr lang="en-US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(1 </a:t>
          </a: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этаж)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5 -10%</a:t>
          </a:r>
        </a:p>
      </dsp:txBody>
      <dsp:txXfrm>
        <a:off x="5790592" y="3652213"/>
        <a:ext cx="1296258" cy="796338"/>
      </dsp:txXfrm>
    </dsp:sp>
    <dsp:sp modelId="{38441030-48E2-431B-B91F-7C8ABCD62698}">
      <dsp:nvSpPr>
        <dsp:cNvPr id="0" name=""/>
        <dsp:cNvSpPr/>
      </dsp:nvSpPr>
      <dsp:spPr>
        <a:xfrm>
          <a:off x="2026035" y="503255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4075692" y="3997151"/>
              </a:moveTo>
              <a:arcTo wR="2364751" hR="2364751" stAng="2619255" swAng="17434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0F63A-474C-4759-AEC3-712664E9270A}">
      <dsp:nvSpPr>
        <dsp:cNvPr id="0" name=""/>
        <dsp:cNvSpPr/>
      </dsp:nvSpPr>
      <dsp:spPr>
        <a:xfrm>
          <a:off x="3699577" y="4791508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Канализация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15-25%</a:t>
          </a:r>
        </a:p>
      </dsp:txBody>
      <dsp:txXfrm>
        <a:off x="3742657" y="4834588"/>
        <a:ext cx="1296258" cy="796338"/>
      </dsp:txXfrm>
    </dsp:sp>
    <dsp:sp modelId="{661AF496-A93D-4332-BA0B-8CA9578CF966}">
      <dsp:nvSpPr>
        <dsp:cNvPr id="0" name=""/>
        <dsp:cNvSpPr/>
      </dsp:nvSpPr>
      <dsp:spPr>
        <a:xfrm>
          <a:off x="2026035" y="503255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1661980" y="4622662"/>
              </a:moveTo>
              <a:arcTo wR="2364751" hR="2364751" stAng="6437319" swAng="17434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64114-CC3A-4E96-9359-91A613452116}">
      <dsp:nvSpPr>
        <dsp:cNvPr id="0" name=""/>
        <dsp:cNvSpPr/>
      </dsp:nvSpPr>
      <dsp:spPr>
        <a:xfrm>
          <a:off x="1651642" y="3609133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Окна, наружные двери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15-25%</a:t>
          </a:r>
        </a:p>
      </dsp:txBody>
      <dsp:txXfrm>
        <a:off x="1694722" y="3652213"/>
        <a:ext cx="1296258" cy="796338"/>
      </dsp:txXfrm>
    </dsp:sp>
    <dsp:sp modelId="{7BA0F576-3B87-4E78-8207-FD41ED7641E0}">
      <dsp:nvSpPr>
        <dsp:cNvPr id="0" name=""/>
        <dsp:cNvSpPr/>
      </dsp:nvSpPr>
      <dsp:spPr>
        <a:xfrm>
          <a:off x="2026035" y="503255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114536" y="3091787"/>
              </a:moveTo>
              <a:arcTo wR="2364751" hR="2364751" stAng="9725673" swAng="21486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BF403-59B5-47B9-96E5-8DA5F54BED8D}">
      <dsp:nvSpPr>
        <dsp:cNvPr id="0" name=""/>
        <dsp:cNvSpPr/>
      </dsp:nvSpPr>
      <dsp:spPr>
        <a:xfrm>
          <a:off x="1651642" y="1244381"/>
          <a:ext cx="1382418" cy="882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Вентиляция 10-35%</a:t>
          </a:r>
          <a:endParaRPr lang="ru-RU" sz="15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94722" y="1287461"/>
        <a:ext cx="1296258" cy="796338"/>
      </dsp:txXfrm>
    </dsp:sp>
    <dsp:sp modelId="{FCF84E88-188F-45C4-B6D9-F83335F51F24}">
      <dsp:nvSpPr>
        <dsp:cNvPr id="0" name=""/>
        <dsp:cNvSpPr/>
      </dsp:nvSpPr>
      <dsp:spPr>
        <a:xfrm>
          <a:off x="1984704" y="545934"/>
          <a:ext cx="4729502" cy="4729502"/>
        </a:xfrm>
        <a:custGeom>
          <a:avLst/>
          <a:gdLst/>
          <a:ahLst/>
          <a:cxnLst/>
          <a:rect l="0" t="0" r="0" b="0"/>
          <a:pathLst>
            <a:path>
              <a:moveTo>
                <a:pt x="695321" y="689922"/>
              </a:moveTo>
              <a:arcTo wR="2364751" hR="2364751" stAng="13505549" swAng="173549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9D70B-0D08-4866-88F5-C2891B44A381}">
      <dsp:nvSpPr>
        <dsp:cNvPr id="0" name=""/>
        <dsp:cNvSpPr/>
      </dsp:nvSpPr>
      <dsp:spPr>
        <a:xfrm rot="5400000">
          <a:off x="684561" y="1718838"/>
          <a:ext cx="2051103" cy="341299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AB0E2-EE5E-4F05-9543-93D2D17DDC63}">
      <dsp:nvSpPr>
        <dsp:cNvPr id="0" name=""/>
        <dsp:cNvSpPr/>
      </dsp:nvSpPr>
      <dsp:spPr>
        <a:xfrm>
          <a:off x="342181" y="2738587"/>
          <a:ext cx="3081267" cy="2700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Переговоры о внедрении нашей технологии с различными ТСЖ нашего города</a:t>
          </a:r>
        </a:p>
      </dsp:txBody>
      <dsp:txXfrm>
        <a:off x="342181" y="2738587"/>
        <a:ext cx="3081267" cy="2700911"/>
      </dsp:txXfrm>
    </dsp:sp>
    <dsp:sp modelId="{7C3C0421-E005-436A-9988-FB9811DB6DF4}">
      <dsp:nvSpPr>
        <dsp:cNvPr id="0" name=""/>
        <dsp:cNvSpPr/>
      </dsp:nvSpPr>
      <dsp:spPr>
        <a:xfrm>
          <a:off x="2842077" y="1467570"/>
          <a:ext cx="581371" cy="58137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114E8-A182-428B-90CB-AB0E67D4361D}">
      <dsp:nvSpPr>
        <dsp:cNvPr id="0" name=""/>
        <dsp:cNvSpPr/>
      </dsp:nvSpPr>
      <dsp:spPr>
        <a:xfrm rot="5400000">
          <a:off x="4456634" y="785435"/>
          <a:ext cx="2051103" cy="341299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71982-8E3D-482F-A040-D41C36C059AB}">
      <dsp:nvSpPr>
        <dsp:cNvPr id="0" name=""/>
        <dsp:cNvSpPr/>
      </dsp:nvSpPr>
      <dsp:spPr>
        <a:xfrm>
          <a:off x="4114254" y="1805184"/>
          <a:ext cx="3081267" cy="2700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i="1" kern="1200" dirty="0"/>
            <a:t>Разработка проектно-сметной документации на энергоэффективный капитальный ремонт</a:t>
          </a:r>
          <a:endParaRPr lang="ru-RU" sz="2200" kern="1200" dirty="0"/>
        </a:p>
      </dsp:txBody>
      <dsp:txXfrm>
        <a:off x="4114254" y="1805184"/>
        <a:ext cx="3081267" cy="2700911"/>
      </dsp:txXfrm>
    </dsp:sp>
    <dsp:sp modelId="{F85B70A9-CBB5-4EA8-87E3-BBEE6CFB4BBA}">
      <dsp:nvSpPr>
        <dsp:cNvPr id="0" name=""/>
        <dsp:cNvSpPr/>
      </dsp:nvSpPr>
      <dsp:spPr>
        <a:xfrm>
          <a:off x="6614150" y="534166"/>
          <a:ext cx="581371" cy="58137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C5E21-C27E-4E9E-9BE5-F12289898EB4}">
      <dsp:nvSpPr>
        <dsp:cNvPr id="0" name=""/>
        <dsp:cNvSpPr/>
      </dsp:nvSpPr>
      <dsp:spPr>
        <a:xfrm rot="5400000">
          <a:off x="8228707" y="-147968"/>
          <a:ext cx="2051103" cy="341299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A91C9-0D1F-4934-A576-44093E6C9824}">
      <dsp:nvSpPr>
        <dsp:cNvPr id="0" name=""/>
        <dsp:cNvSpPr/>
      </dsp:nvSpPr>
      <dsp:spPr>
        <a:xfrm>
          <a:off x="7886327" y="871780"/>
          <a:ext cx="3081267" cy="2700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i="1" kern="1200" dirty="0"/>
            <a:t>Апробация концепции проекта при проведении капитального ремонта МКД</a:t>
          </a:r>
          <a:endParaRPr lang="ru-RU" sz="2200" kern="1200" dirty="0"/>
        </a:p>
      </dsp:txBody>
      <dsp:txXfrm>
        <a:off x="7886327" y="871780"/>
        <a:ext cx="3081267" cy="2700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888" y="746125"/>
            <a:ext cx="662622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19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46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183166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Техническое решение повышения энергетической эффективности МКД при капитальном ремонте</a:t>
            </a:r>
            <a:b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повысим энергоэффективность вашего жилья!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DAF25567-DE34-2B6E-A121-00ED263EB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		Мы провели опрос среди жителей </a:t>
            </a:r>
            <a:r>
              <a:rPr lang="ru-RU" dirty="0" err="1"/>
              <a:t>г.Череповец</a:t>
            </a:r>
            <a:r>
              <a:rPr lang="ru-RU" dirty="0"/>
              <a:t>, являющихся собственниками квартир. </a:t>
            </a:r>
          </a:p>
          <a:p>
            <a:r>
              <a:rPr lang="ru-RU" dirty="0"/>
              <a:t>Опрос показал: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74% опрошенных задумываются о теплопотерях в многоквартирных домах;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56% опрошенных хотели бы решить проблему теплопотерь и тем самым снизить затраты на оплату отопления.</a:t>
            </a:r>
          </a:p>
          <a:p>
            <a:pPr marL="0" indent="0"/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DBFCAA-3E69-F6E1-91D2-607F624DF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E2F68-5FEE-189B-863D-F7B4C67C8F17}"/>
              </a:ext>
            </a:extLst>
          </p:cNvPr>
          <p:cNvSpPr txBox="1"/>
          <p:nvPr/>
        </p:nvSpPr>
        <p:spPr>
          <a:xfrm>
            <a:off x="1173189" y="3389469"/>
            <a:ext cx="4279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Задумывались ли вы о коммунальных теплопотерях?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8000A-3C13-6731-94E4-ADA74B0B640D}"/>
              </a:ext>
            </a:extLst>
          </p:cNvPr>
          <p:cNvSpPr txBox="1"/>
          <p:nvPr/>
        </p:nvSpPr>
        <p:spPr>
          <a:xfrm>
            <a:off x="6738187" y="3263814"/>
            <a:ext cx="4279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Хотели бы вы решить проблему теплопотерь и при этом снизить затраты на оплату отопления?</a:t>
            </a: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66E49B75-F277-79B0-E770-4A465CAA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11118850" cy="776288"/>
          </a:xfrm>
        </p:spPr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50B8FC-D77A-3354-A8DB-503C3D814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36" y="4094811"/>
            <a:ext cx="4248150" cy="30003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618E08-EA3C-DD06-37A0-B91C8EF24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776" y="4094811"/>
            <a:ext cx="3707448" cy="27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857507"/>
            <a:ext cx="4478606" cy="573601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/>
              <a:t>	</a:t>
            </a:r>
            <a:r>
              <a:rPr lang="ru-RU" sz="2400" dirty="0"/>
              <a:t>Утилизация тепла является одним из самых актуальных и перспективных направлений в области энергетики. </a:t>
            </a:r>
          </a:p>
          <a:p>
            <a:pPr algn="ctr">
              <a:spcBef>
                <a:spcPts val="0"/>
              </a:spcBef>
            </a:pPr>
            <a:endParaRPr lang="ru-RU" sz="2400" dirty="0"/>
          </a:p>
          <a:p>
            <a:pPr algn="ctr">
              <a:spcBef>
                <a:spcPts val="0"/>
              </a:spcBef>
            </a:pPr>
            <a:r>
              <a:rPr lang="ru-RU" sz="2400" dirty="0"/>
              <a:t>Рекуперация и </a:t>
            </a:r>
            <a:r>
              <a:rPr lang="ru-RU" sz="2400" dirty="0" err="1"/>
              <a:t>теплоутилизация</a:t>
            </a:r>
            <a:r>
              <a:rPr lang="ru-RU" sz="2400" dirty="0"/>
              <a:t> в системах </a:t>
            </a:r>
            <a:r>
              <a:rPr lang="ru-RU" sz="2400" dirty="0" err="1"/>
              <a:t>общеобменной</a:t>
            </a:r>
            <a:r>
              <a:rPr lang="ru-RU" sz="2400" dirty="0"/>
              <a:t> вентиляции</a:t>
            </a:r>
          </a:p>
          <a:p>
            <a:pPr algn="ctr">
              <a:spcBef>
                <a:spcPts val="0"/>
              </a:spcBef>
            </a:pPr>
            <a:r>
              <a:rPr lang="ru-RU" sz="2400" dirty="0"/>
              <a:t>позволяют значительно снизить затраты на энергоресурсы и повысить эффективность их использования.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				</a:t>
            </a:r>
          </a:p>
          <a:p>
            <a:pPr marL="0" indent="0" algn="just"/>
            <a:endParaRPr lang="ru-RU" sz="2000" dirty="0"/>
          </a:p>
          <a:p>
            <a:pPr marL="0" indent="0" algn="just"/>
            <a:endParaRPr lang="ru-RU" sz="2000" dirty="0"/>
          </a:p>
          <a:p>
            <a:pPr algn="just"/>
            <a:endParaRPr lang="ru-RU" sz="2000" b="1" dirty="0"/>
          </a:p>
          <a:p>
            <a:pPr algn="just"/>
            <a:endParaRPr lang="ru-RU" sz="2000" b="1" dirty="0"/>
          </a:p>
          <a:p>
            <a:pPr algn="just"/>
            <a:endParaRPr lang="ru-RU" sz="200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7590B84-13A4-5AE5-BC01-69008880A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50" b="89981" l="10000" r="90000">
                        <a14:foregroundMark x1="46100" y1="9190" x2="46724" y2="8943"/>
                        <a14:foregroundMark x1="59650" y1="3829" x2="62567" y2="4825"/>
                        <a14:foregroundMark x1="27650" y1="15890" x2="32746" y2="10105"/>
                        <a14:foregroundMark x1="47450" y1="8870" x2="59100" y2="4850"/>
                        <a14:foregroundMark x1="59100" y1="4850" x2="59200" y2="4850"/>
                        <a14:backgroundMark x1="31700" y1="10593" x2="33950" y2="8615"/>
                        <a14:backgroundMark x1="32150" y1="9317" x2="34400" y2="8488"/>
                        <a14:backgroundMark x1="34750" y1="6892" x2="40350" y2="5616"/>
                        <a14:backgroundMark x1="40350" y1="5616" x2="43400" y2="6892"/>
                        <a14:backgroundMark x1="47000" y1="8296" x2="59650" y2="3893"/>
                        <a14:backgroundMark x1="59800" y1="4020" x2="59800" y2="4020"/>
                        <a14:backgroundMark x1="60100" y1="3893" x2="60100" y2="3893"/>
                        <a14:backgroundMark x1="60100" y1="3893" x2="60100" y2="3893"/>
                        <a14:backgroundMark x1="62800" y1="4467" x2="68550" y2="7275"/>
                        <a14:backgroundMark x1="68550" y1="7275" x2="70900" y2="10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7" t="3367" r="17700" b="8536"/>
          <a:stretch/>
        </p:blipFill>
        <p:spPr bwMode="auto">
          <a:xfrm>
            <a:off x="6381136" y="1897627"/>
            <a:ext cx="3202184" cy="343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D310752-3B31-0343-479D-87677224BA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5059341"/>
              </p:ext>
            </p:extLst>
          </p:nvPr>
        </p:nvGraphicFramePr>
        <p:xfrm>
          <a:off x="3324225" y="857507"/>
          <a:ext cx="8781574" cy="5736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7EEFB4FA-AE49-0492-E3EF-C5094958D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09" y="687825"/>
            <a:ext cx="10971372" cy="5144573"/>
          </a:xfrm>
        </p:spPr>
        <p:txBody>
          <a:bodyPr/>
          <a:lstStyle/>
          <a:p>
            <a:pPr algn="ctr"/>
            <a:r>
              <a:rPr lang="ru-RU" dirty="0"/>
              <a:t>	Механическая приточно-вытяжная вентиляционная установка с рекуператором с выводом теплого или прохладного (в зависимости от времени года) очищенного воздуха в места общего пользования, а именно лестничные площадки.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B9B59C-E2BE-B71B-E991-E0D2F1C30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A8C0C2D-CE64-60B3-8BD0-B7CA0C31B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11118850" cy="776288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FF3B72-54D7-4510-6719-C33336429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841846"/>
              </p:ext>
            </p:extLst>
          </p:nvPr>
        </p:nvGraphicFramePr>
        <p:xfrm>
          <a:off x="312186" y="2182483"/>
          <a:ext cx="11566040" cy="444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474">
                  <a:extLst>
                    <a:ext uri="{9D8B030D-6E8A-4147-A177-3AD203B41FA5}">
                      <a16:colId xmlns:a16="http://schemas.microsoft.com/office/drawing/2014/main" val="3894213796"/>
                    </a:ext>
                  </a:extLst>
                </a:gridCol>
                <a:gridCol w="1693036">
                  <a:extLst>
                    <a:ext uri="{9D8B030D-6E8A-4147-A177-3AD203B41FA5}">
                      <a16:colId xmlns:a16="http://schemas.microsoft.com/office/drawing/2014/main" val="2592963693"/>
                    </a:ext>
                  </a:extLst>
                </a:gridCol>
                <a:gridCol w="1559122">
                  <a:extLst>
                    <a:ext uri="{9D8B030D-6E8A-4147-A177-3AD203B41FA5}">
                      <a16:colId xmlns:a16="http://schemas.microsoft.com/office/drawing/2014/main" val="3233555678"/>
                    </a:ext>
                  </a:extLst>
                </a:gridCol>
                <a:gridCol w="1647645">
                  <a:extLst>
                    <a:ext uri="{9D8B030D-6E8A-4147-A177-3AD203B41FA5}">
                      <a16:colId xmlns:a16="http://schemas.microsoft.com/office/drawing/2014/main" val="1330080360"/>
                    </a:ext>
                  </a:extLst>
                </a:gridCol>
                <a:gridCol w="1233578">
                  <a:extLst>
                    <a:ext uri="{9D8B030D-6E8A-4147-A177-3AD203B41FA5}">
                      <a16:colId xmlns:a16="http://schemas.microsoft.com/office/drawing/2014/main" val="1258286561"/>
                    </a:ext>
                  </a:extLst>
                </a:gridCol>
                <a:gridCol w="1733909">
                  <a:extLst>
                    <a:ext uri="{9D8B030D-6E8A-4147-A177-3AD203B41FA5}">
                      <a16:colId xmlns:a16="http://schemas.microsoft.com/office/drawing/2014/main" val="1782646853"/>
                    </a:ext>
                  </a:extLst>
                </a:gridCol>
                <a:gridCol w="1466491">
                  <a:extLst>
                    <a:ext uri="{9D8B030D-6E8A-4147-A177-3AD203B41FA5}">
                      <a16:colId xmlns:a16="http://schemas.microsoft.com/office/drawing/2014/main" val="801496835"/>
                    </a:ext>
                  </a:extLst>
                </a:gridCol>
                <a:gridCol w="1033785">
                  <a:extLst>
                    <a:ext uri="{9D8B030D-6E8A-4147-A177-3AD203B41FA5}">
                      <a16:colId xmlns:a16="http://schemas.microsoft.com/office/drawing/2014/main" val="1369668920"/>
                    </a:ext>
                  </a:extLst>
                </a:gridCol>
              </a:tblGrid>
              <a:tr h="871268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Модель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Фото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Страна производитель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Эффективность рекуперации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72261" rtl="0" eaLnBrk="1" latinLnBrk="0" hangingPunct="1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Габариты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Температура перекачиваемого воздуха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 рекуператора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Цена, руб.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095891"/>
                  </a:ext>
                </a:extLst>
              </a:tr>
              <a:tr h="785004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dirty="0" err="1"/>
                        <a:t>Экотерм</a:t>
                      </a:r>
                      <a:r>
                        <a:rPr lang="ru-RU" sz="1400" u="none" dirty="0"/>
                        <a:t> УВРК 50М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Россия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86-96%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Телескопический канал от 450 мм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-40..+50°С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Специальный сплав металла, пластика и углеводорода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029135"/>
                  </a:ext>
                </a:extLst>
              </a:tr>
              <a:tr h="76315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PRANA 150 PREMIUM PLUS</a:t>
                      </a:r>
                      <a:endParaRPr lang="ru-RU" sz="1400" b="0" i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Украина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92-94%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 560 мм в длину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-15..+45°С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Медь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42000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40299"/>
                  </a:ext>
                </a:extLst>
              </a:tr>
              <a:tr h="8798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Аэровитал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Германия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50-73%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467*490*178 мм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- 25..+40°С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Алюминий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95000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50461"/>
                  </a:ext>
                </a:extLst>
              </a:tr>
              <a:tr h="98341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Tempero</a:t>
                      </a:r>
                      <a:r>
                        <a:rPr lang="en-US" sz="1400" dirty="0"/>
                        <a:t> 100 PH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400*257*179 мм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-25..+35°С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Пластик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35511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F2712E-63F7-E0C5-F19A-241FC7DFA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979" y="3076418"/>
            <a:ext cx="1096398" cy="7067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9EACAA-AE6B-2819-0764-F0A952630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282" y="4014033"/>
            <a:ext cx="1319792" cy="713401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Бытовая техника, устройство, кондиционер&#10;&#10;Автоматически созданное описание">
            <a:extLst>
              <a:ext uri="{FF2B5EF4-FFF2-40B4-BE49-F238E27FC236}">
                <a16:creationId xmlns:a16="http://schemas.microsoft.com/office/drawing/2014/main" id="{65823962-81BD-4E11-EB82-4BFEF3D157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62" r="14798"/>
          <a:stretch/>
        </p:blipFill>
        <p:spPr>
          <a:xfrm>
            <a:off x="1695282" y="4777499"/>
            <a:ext cx="1319793" cy="76978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кухонный прибор, устройство, Бытовая техника, Контейнер для отходов&#10;&#10;Автоматически созданное описание">
            <a:extLst>
              <a:ext uri="{FF2B5EF4-FFF2-40B4-BE49-F238E27FC236}">
                <a16:creationId xmlns:a16="http://schemas.microsoft.com/office/drawing/2014/main" id="{9F9CC884-CEF4-D24E-6D6B-E98F0ADBF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178" y="568362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2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7EEFB4FA-AE49-0492-E3EF-C5094958D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916334"/>
            <a:ext cx="10971372" cy="5144573"/>
          </a:xfrm>
        </p:spPr>
        <p:txBody>
          <a:bodyPr/>
          <a:lstStyle/>
          <a:p>
            <a:pPr algn="ctr"/>
            <a:r>
              <a:rPr lang="ru-RU" dirty="0"/>
              <a:t>	</a:t>
            </a:r>
            <a:r>
              <a:rPr lang="ru-RU" sz="2400" dirty="0"/>
              <a:t>Вентиляционная установка УВРК-50М подает в помещение свежий воздух и одновременно удаляет загрязненный, обеспечивая при этом требуемый для комфорта воздухообмен в помещении. 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B9B59C-E2BE-B71B-E991-E0D2F1C30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A8C0C2D-CE64-60B3-8BD0-B7CA0C31B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11118850" cy="776288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5E6FA79-E3AC-D7B9-6B8B-CB30F51A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2" y="2129036"/>
            <a:ext cx="7975690" cy="459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22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73490" y="777015"/>
            <a:ext cx="4514571" cy="1496809"/>
          </a:xfrm>
        </p:spPr>
        <p:txBody>
          <a:bodyPr/>
          <a:lstStyle/>
          <a:p>
            <a:r>
              <a:rPr lang="ru-RU" dirty="0"/>
              <a:t>		</a:t>
            </a:r>
            <a:r>
              <a:rPr lang="ru-RU" sz="2400" dirty="0"/>
              <a:t>Наши клиенты</a:t>
            </a:r>
          </a:p>
          <a:p>
            <a:r>
              <a:rPr lang="ru-RU" sz="2400" dirty="0"/>
              <a:t>		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DFC72-B849-3781-90AF-3482A82106B2}"/>
              </a:ext>
            </a:extLst>
          </p:cNvPr>
          <p:cNvSpPr txBox="1"/>
          <p:nvPr/>
        </p:nvSpPr>
        <p:spPr>
          <a:xfrm>
            <a:off x="1070637" y="3629849"/>
            <a:ext cx="32370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Управляющие компании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B88A8C0-DB6E-44D7-132D-43FDCB63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38" y="1039346"/>
            <a:ext cx="4223300" cy="24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666091-20BA-D533-3F3D-D99AD8415459}"/>
              </a:ext>
            </a:extLst>
          </p:cNvPr>
          <p:cNvSpPr txBox="1"/>
          <p:nvPr/>
        </p:nvSpPr>
        <p:spPr>
          <a:xfrm>
            <a:off x="8007732" y="6003880"/>
            <a:ext cx="3243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Собственники жилых и </a:t>
            </a:r>
          </a:p>
          <a:p>
            <a:pPr algn="ctr"/>
            <a:r>
              <a:rPr lang="ru-RU" sz="2000" dirty="0"/>
              <a:t>нежилых помещений 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2D94640C-993C-A535-DA90-7B99FF818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4" r="25147"/>
          <a:stretch/>
        </p:blipFill>
        <p:spPr bwMode="auto">
          <a:xfrm>
            <a:off x="4687889" y="1973862"/>
            <a:ext cx="2782189" cy="305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E1F5EA-916D-5DFC-2997-71ADB91855AA}"/>
              </a:ext>
            </a:extLst>
          </p:cNvPr>
          <p:cNvSpPr txBox="1"/>
          <p:nvPr/>
        </p:nvSpPr>
        <p:spPr>
          <a:xfrm>
            <a:off x="3760101" y="4826415"/>
            <a:ext cx="43715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Товарищества собственников жилья</a:t>
            </a:r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12BAF6D4-2098-FF0E-985C-4F36F9969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78" y="3629849"/>
            <a:ext cx="2980498" cy="238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C7A0F5-2E36-832B-4793-92D33F4CEA04}"/>
              </a:ext>
            </a:extLst>
          </p:cNvPr>
          <p:cNvSpPr txBox="1"/>
          <p:nvPr/>
        </p:nvSpPr>
        <p:spPr>
          <a:xfrm>
            <a:off x="7511" y="5420853"/>
            <a:ext cx="12182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Экономия от применения рекуперации и </a:t>
            </a:r>
            <a:r>
              <a:rPr lang="ru-RU" sz="1800" dirty="0" err="1"/>
              <a:t>теплоутилизации</a:t>
            </a:r>
            <a:r>
              <a:rPr lang="ru-RU" sz="1800" dirty="0"/>
              <a:t> в системах </a:t>
            </a:r>
            <a:r>
              <a:rPr lang="ru-RU" sz="1800" dirty="0" err="1"/>
              <a:t>общеобменной</a:t>
            </a:r>
            <a:r>
              <a:rPr lang="ru-RU" sz="1800" dirty="0"/>
              <a:t> вентиляции</a:t>
            </a:r>
          </a:p>
          <a:p>
            <a:pPr algn="ctr"/>
            <a:r>
              <a:rPr lang="ru-RU" sz="1800" dirty="0"/>
              <a:t>- 175 048 руб./год. </a:t>
            </a:r>
          </a:p>
          <a:p>
            <a:pPr algn="ctr"/>
            <a:r>
              <a:rPr lang="ru-RU" sz="1800" dirty="0"/>
              <a:t>Применение вентиляционной системы с рекуператором позволяет снизить энергопотребление на </a:t>
            </a:r>
          </a:p>
          <a:p>
            <a:pPr algn="ctr"/>
            <a:r>
              <a:rPr lang="ru-RU" sz="1800" dirty="0"/>
              <a:t>35 010 кВт/год, таким образом сократив эксплуатационные расходы на 175 048 руб./год по текущим тарифам.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99" y="782178"/>
            <a:ext cx="8645525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5086350"/>
            <a:ext cx="11461790" cy="201381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dirty="0"/>
              <a:t>	В Череповце более 65% жителей проживают в многоквартирных домах. 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dirty="0"/>
              <a:t>Мы сосредоточены на многоквартирных домах, требующих проведения </a:t>
            </a:r>
            <a:r>
              <a:rPr lang="ru-RU" dirty="0" err="1"/>
              <a:t>энергоэффективного</a:t>
            </a:r>
            <a:r>
              <a:rPr lang="ru-RU" dirty="0"/>
              <a:t> капитального ремонта, который позволить снизить затраты на энергоресурсы на 30%. 	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dirty="0"/>
              <a:t>		</a:t>
            </a:r>
          </a:p>
          <a:p>
            <a:endParaRPr lang="ru-RU" dirty="0"/>
          </a:p>
        </p:txBody>
      </p:sp>
      <p:pic>
        <p:nvPicPr>
          <p:cNvPr id="2050" name="Picture 2" descr="https://i.pinimg.com/originals/a7/a0/06/a7a006c9d35ad8ff1f91bafa2c12afe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300" y="906462"/>
            <a:ext cx="432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1110" y="1083112"/>
            <a:ext cx="605159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фонд капитального ремонта Вологодской области,  управляющие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 и ТСЖ Вологодской области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Управляющие компании, ТСЖ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Череповце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– товарищество собственников жилья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Годовикова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15а»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5289549" y="1590675"/>
            <a:ext cx="2339975" cy="228600"/>
          </a:xfrm>
          <a:prstGeom prst="rightArrow">
            <a:avLst/>
          </a:prstGeom>
          <a:solidFill>
            <a:srgbClr val="0070C0"/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162550" y="3276600"/>
            <a:ext cx="1947750" cy="161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595825" y="4457700"/>
            <a:ext cx="2119425" cy="171450"/>
          </a:xfrm>
          <a:prstGeom prst="rightArrow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1181417"/>
            <a:ext cx="7266396" cy="527114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ПАО «М.Видео» — одна из крупнейших розничных сетей по объёмам продаж электроники и бытовой техники в России.</a:t>
            </a:r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r>
              <a:rPr lang="ru-RU" dirty="0"/>
              <a:t>2.  ООО «МВМ» (Эльдорадо) – российская сеть цифровой электроники и бытовой техники.</a:t>
            </a:r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r>
              <a:rPr lang="ru-RU" dirty="0"/>
              <a:t>3.  ООО "ДНС РИТЕЙЛ" – один из лидеров рынка по продаже цифровой и бытовой техники в России.</a:t>
            </a:r>
          </a:p>
          <a:p>
            <a:pPr marL="457200" indent="-457200">
              <a:buAutoNum type="arabicParenR"/>
            </a:pPr>
            <a:endParaRPr lang="ru-RU" dirty="0"/>
          </a:p>
          <a:p>
            <a:pPr marL="0" indent="0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65CFD-6A51-B8BF-B157-B642D7D92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748" y="967733"/>
            <a:ext cx="2300792" cy="1616672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8A7F5586-6988-E6D4-FE14-7ACF38A87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8" r="10046"/>
          <a:stretch/>
        </p:blipFill>
        <p:spPr bwMode="auto">
          <a:xfrm>
            <a:off x="8349751" y="2781817"/>
            <a:ext cx="2300790" cy="165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249C1DDC-6BE0-CEB5-2867-960C99B54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" r="15942"/>
          <a:stretch/>
        </p:blipFill>
        <p:spPr bwMode="auto">
          <a:xfrm>
            <a:off x="8349749" y="4914522"/>
            <a:ext cx="2300792" cy="165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D167E5-B500-422D-E5B4-BB94276F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9FCB535-37DE-39E2-2219-A17C100E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11118850" cy="776288"/>
          </a:xfrm>
        </p:spPr>
        <p:txBody>
          <a:bodyPr/>
          <a:lstStyle/>
          <a:p>
            <a:r>
              <a:rPr lang="ru-RU" dirty="0"/>
              <a:t>Конкуренты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008CDFA-FD07-B92A-3282-4E4CF22C2E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23" y="857250"/>
            <a:ext cx="4051990" cy="57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2D9D0F-51AA-C211-00C5-58CBD51C1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326" y="881716"/>
            <a:ext cx="4051990" cy="579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40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6E6855D9-597B-9322-C85C-E5C3A1A50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Определили проблему и концепцию решения проблемы;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изучили имеющийся рынок рекуператоров;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проанализировали технические характеристики регенерационных установок;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предложили нашу идею ТСЖ «Годовикова 19а», они заинтересованы во внедрении нашей технологии при ближайшем капительном ремонте.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3CE7AF-480C-D8FA-3859-B5348955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C52A549-661C-F337-4FCE-0DEB75D1B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11118850" cy="776288"/>
          </a:xfrm>
        </p:spPr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ADF86EC-603D-3EB6-49FC-758E8B66C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796" y="3649049"/>
            <a:ext cx="8686879" cy="298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7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F8BF193-044E-A8A2-52B4-D7C8DA27D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637227"/>
              </p:ext>
            </p:extLst>
          </p:nvPr>
        </p:nvGraphicFramePr>
        <p:xfrm>
          <a:off x="527268" y="1035171"/>
          <a:ext cx="10971213" cy="5972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779218-B233-9FA3-18D5-E6B46CFEBB6C}"/>
              </a:ext>
            </a:extLst>
          </p:cNvPr>
          <p:cNvSpPr txBox="1"/>
          <p:nvPr/>
        </p:nvSpPr>
        <p:spPr>
          <a:xfrm>
            <a:off x="527268" y="3000510"/>
            <a:ext cx="35789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i="1"/>
            </a:lvl1pPr>
          </a:lstStyle>
          <a:p>
            <a:r>
              <a:rPr lang="ru-RU" dirty="0"/>
              <a:t>Январь 2024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373AF0-6B10-8EF1-46D0-F9411BBB9C3F}"/>
              </a:ext>
            </a:extLst>
          </p:cNvPr>
          <p:cNvSpPr txBox="1"/>
          <p:nvPr/>
        </p:nvSpPr>
        <p:spPr>
          <a:xfrm>
            <a:off x="4305753" y="2107301"/>
            <a:ext cx="35789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/>
              <a:t>Сентябрь – декабрь 2024 г.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1E8C72-A945-085E-CDC1-957105E71BC3}"/>
              </a:ext>
            </a:extLst>
          </p:cNvPr>
          <p:cNvSpPr txBox="1"/>
          <p:nvPr/>
        </p:nvSpPr>
        <p:spPr>
          <a:xfrm>
            <a:off x="9217951" y="1119239"/>
            <a:ext cx="357890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/>
              <a:t>2025</a:t>
            </a:r>
            <a:r>
              <a:rPr lang="ru-RU" i="1" dirty="0"/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3214420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«Белые каски»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10250345" y="8487575"/>
            <a:ext cx="1575652" cy="1542433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579C88-5CC0-C5B2-D4BD-7DCDA31F10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23086" r="1747" b="15957"/>
          <a:stretch/>
        </p:blipFill>
        <p:spPr>
          <a:xfrm>
            <a:off x="1098664" y="916004"/>
            <a:ext cx="1622521" cy="16016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6694AE-5B99-4681-A2E2-764979F7EC81}"/>
              </a:ext>
            </a:extLst>
          </p:cNvPr>
          <p:cNvSpPr txBox="1"/>
          <p:nvPr/>
        </p:nvSpPr>
        <p:spPr>
          <a:xfrm>
            <a:off x="-2275" y="2519427"/>
            <a:ext cx="3781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Лидер</a:t>
            </a:r>
          </a:p>
          <a:p>
            <a:pPr algn="ctr"/>
            <a:r>
              <a:rPr lang="ru-RU" sz="1400" dirty="0"/>
              <a:t>Кристина </a:t>
            </a:r>
            <a:r>
              <a:rPr lang="ru-RU" sz="1400" dirty="0" err="1"/>
              <a:t>Дрожинова</a:t>
            </a:r>
            <a:r>
              <a:rPr lang="ru-RU" sz="1400" dirty="0"/>
              <a:t> </a:t>
            </a:r>
            <a:r>
              <a:rPr lang="en-US" sz="1400" dirty="0"/>
              <a:t>kristina891212@mail</a:t>
            </a:r>
            <a:r>
              <a:rPr lang="ru-RU" sz="1400" dirty="0"/>
              <a:t>.</a:t>
            </a:r>
            <a:r>
              <a:rPr lang="en-US" sz="1400" dirty="0" err="1"/>
              <a:t>ru</a:t>
            </a:r>
            <a:endParaRPr lang="ru-RU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542604-0F99-670D-72D9-A81C9DB9F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87"/>
          <a:stretch/>
        </p:blipFill>
        <p:spPr bwMode="auto">
          <a:xfrm>
            <a:off x="4903398" y="864258"/>
            <a:ext cx="1455938" cy="16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68CC3-8597-8398-B49A-A10A49B7CBC1}"/>
              </a:ext>
            </a:extLst>
          </p:cNvPr>
          <p:cNvSpPr txBox="1"/>
          <p:nvPr/>
        </p:nvSpPr>
        <p:spPr>
          <a:xfrm>
            <a:off x="3779611" y="2545875"/>
            <a:ext cx="3781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Менеджер</a:t>
            </a:r>
          </a:p>
          <a:p>
            <a:pPr algn="ctr"/>
            <a:r>
              <a:rPr lang="ru-RU" sz="1400" dirty="0"/>
              <a:t>Ксения Алексеевская </a:t>
            </a:r>
          </a:p>
          <a:p>
            <a:pPr algn="ctr"/>
            <a:r>
              <a:rPr lang="en-US" sz="1400" dirty="0"/>
              <a:t>alksvsk@yandex.ru</a:t>
            </a:r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9B04F2-20E4-47B6-72EB-52A9C1710913}"/>
              </a:ext>
            </a:extLst>
          </p:cNvPr>
          <p:cNvSpPr txBox="1"/>
          <p:nvPr/>
        </p:nvSpPr>
        <p:spPr>
          <a:xfrm>
            <a:off x="7592213" y="2541106"/>
            <a:ext cx="3781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Аналитик</a:t>
            </a:r>
          </a:p>
          <a:p>
            <a:pPr algn="ctr"/>
            <a:r>
              <a:rPr lang="ru-RU" sz="1400" dirty="0"/>
              <a:t>Анна Пшеничных </a:t>
            </a:r>
          </a:p>
          <a:p>
            <a:pPr algn="ctr"/>
            <a:r>
              <a:rPr lang="en-US" sz="1400" dirty="0"/>
              <a:t>anpolakova02@gmail.com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DF0E79-6465-F00E-25C5-ADB596C6D269}"/>
              </a:ext>
            </a:extLst>
          </p:cNvPr>
          <p:cNvSpPr txBox="1"/>
          <p:nvPr/>
        </p:nvSpPr>
        <p:spPr>
          <a:xfrm>
            <a:off x="3342205" y="5192837"/>
            <a:ext cx="3122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Участник </a:t>
            </a:r>
          </a:p>
          <a:p>
            <a:pPr algn="ctr"/>
            <a:r>
              <a:rPr lang="ru-RU" sz="1400" dirty="0"/>
              <a:t>Дана Лукьянова </a:t>
            </a:r>
          </a:p>
          <a:p>
            <a:pPr algn="ctr"/>
            <a:r>
              <a:rPr lang="en-US" sz="1400" dirty="0"/>
              <a:t>lukyanova-dana@mail.ru</a:t>
            </a:r>
            <a:endParaRPr lang="ru-RU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A23B54-7F37-B56A-5DCD-0FD74890CDD8}"/>
              </a:ext>
            </a:extLst>
          </p:cNvPr>
          <p:cNvSpPr txBox="1"/>
          <p:nvPr/>
        </p:nvSpPr>
        <p:spPr>
          <a:xfrm>
            <a:off x="6373725" y="5196674"/>
            <a:ext cx="2668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Участник</a:t>
            </a:r>
          </a:p>
          <a:p>
            <a:pPr algn="ctr"/>
            <a:r>
              <a:rPr lang="ru-RU" sz="1400" dirty="0"/>
              <a:t>Галина </a:t>
            </a:r>
            <a:r>
              <a:rPr lang="ru-RU" sz="1400" dirty="0" err="1"/>
              <a:t>Костоломова</a:t>
            </a:r>
            <a:r>
              <a:rPr lang="ru-RU" sz="1400" dirty="0"/>
              <a:t>  </a:t>
            </a:r>
            <a:r>
              <a:rPr lang="en-US" sz="1400" dirty="0"/>
              <a:t>g.kostolomova2@gmail.com</a:t>
            </a:r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A1F6D0-EA6A-CC03-5C44-C7C96C834F99}"/>
              </a:ext>
            </a:extLst>
          </p:cNvPr>
          <p:cNvSpPr txBox="1"/>
          <p:nvPr/>
        </p:nvSpPr>
        <p:spPr>
          <a:xfrm>
            <a:off x="9075860" y="5205125"/>
            <a:ext cx="2658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Участник</a:t>
            </a:r>
          </a:p>
          <a:p>
            <a:pPr algn="ctr"/>
            <a:r>
              <a:rPr lang="ru-RU" sz="1400" dirty="0"/>
              <a:t>Екатерина Мишенева </a:t>
            </a:r>
            <a:r>
              <a:rPr lang="en-US" sz="1400" dirty="0"/>
              <a:t>mishenyovak21@mail.ru</a:t>
            </a:r>
            <a:endParaRPr lang="ru-RU" sz="1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D649CC-BBA5-6B4E-F93C-A7DBDD0B73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7" r="16508" b="27825"/>
          <a:stretch/>
        </p:blipFill>
        <p:spPr bwMode="auto">
          <a:xfrm>
            <a:off x="9771681" y="3392837"/>
            <a:ext cx="1375562" cy="184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FA1202D-2713-DE90-B232-78815E9D7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4" t="7895" r="14330" b="25842"/>
          <a:stretch/>
        </p:blipFill>
        <p:spPr bwMode="auto">
          <a:xfrm>
            <a:off x="7038716" y="3432583"/>
            <a:ext cx="1497258" cy="183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640657-BED6-829E-A8A4-666B2DE45B5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052" r="27998" b="39349"/>
          <a:stretch/>
        </p:blipFill>
        <p:spPr>
          <a:xfrm>
            <a:off x="4042234" y="3432583"/>
            <a:ext cx="1507967" cy="1760254"/>
          </a:xfrm>
          <a:prstGeom prst="rect">
            <a:avLst/>
          </a:prstGeom>
        </p:spPr>
      </p:pic>
      <p:pic>
        <p:nvPicPr>
          <p:cNvPr id="2" name="Picture 2" descr="https://sun9-72.userapi.com/impg/Bw3368Ric0BP79dQpeMlvbR621hfnam-edk5cA/NQlB2Teaf0k.jpg?size=1440x2160&amp;quality=95&amp;sign=befaf54c758b759706d1d20bd9016a1d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5" b="21042"/>
          <a:stretch/>
        </p:blipFill>
        <p:spPr bwMode="auto">
          <a:xfrm>
            <a:off x="8794375" y="933855"/>
            <a:ext cx="1503217" cy="16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D681F273-2F8C-96E3-76E0-F761344DBB0D}"/>
              </a:ext>
            </a:extLst>
          </p:cNvPr>
          <p:cNvSpPr>
            <a:spLocks noChangeAspect="1"/>
          </p:cNvSpPr>
          <p:nvPr/>
        </p:nvSpPr>
        <p:spPr>
          <a:xfrm>
            <a:off x="968890" y="3392837"/>
            <a:ext cx="1497259" cy="1800000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6693" y="5307501"/>
            <a:ext cx="2825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cs typeface="Times New Roman" panose="02020603050405020304" pitchFamily="18" charset="0"/>
              </a:rPr>
              <a:t>Трекер</a:t>
            </a:r>
            <a:endParaRPr lang="en-US" sz="1400" dirty="0"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cs typeface="Times New Roman" panose="02020603050405020304" pitchFamily="18" charset="0"/>
              </a:rPr>
              <a:t>Белозор Марина Юрьевна, доцент, кандидат технических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3465634950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microsoft.com/office/infopath/2007/PartnerControls"/>
    <ds:schemaRef ds:uri="http://purl.org/dc/elements/1.1/"/>
    <ds:schemaRef ds:uri="http://purl.org/dc/dcmitype/"/>
    <ds:schemaRef ds:uri="2b9d9955-93fb-4bd4-bcdb-8e7ddc259c20"/>
    <ds:schemaRef ds:uri="http://schemas.microsoft.com/office/2006/documentManagement/types"/>
    <ds:schemaRef ds:uri="4c612441-9502-4d03-96ef-459065c861af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2859</TotalTime>
  <Words>665</Words>
  <Application>Microsoft Office PowerPoint</Application>
  <PresentationFormat>Произвольный</PresentationFormat>
  <Paragraphs>150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Roboto Condensed</vt:lpstr>
      <vt:lpstr>Times New Roman</vt:lpstr>
      <vt:lpstr>Презентация</vt:lpstr>
      <vt:lpstr>Техническое решение повышения энергетической эффективности МКД при капитальном ремонте </vt:lpstr>
      <vt:lpstr>Актуальность проекта и проблема клиента</vt:lpstr>
      <vt:lpstr>Актуальность проекта и проблема клиента</vt:lpstr>
      <vt:lpstr>Решение</vt:lpstr>
      <vt:lpstr>Решение</vt:lpstr>
      <vt:lpstr>Целевая аудитория</vt:lpstr>
      <vt:lpstr>Бизнес-модель</vt:lpstr>
      <vt:lpstr>Рынок</vt:lpstr>
      <vt:lpstr>Конкуренты</vt:lpstr>
      <vt:lpstr>Конкуренты</vt:lpstr>
      <vt:lpstr>Текущие результаты команды</vt:lpstr>
      <vt:lpstr>План развития стартап-проекта</vt:lpstr>
      <vt:lpstr>Команда «Белые каски»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Дрожинова Кристина Дмитриевна</cp:lastModifiedBy>
  <cp:revision>310</cp:revision>
  <cp:lastPrinted>2023-11-15T20:26:02Z</cp:lastPrinted>
  <dcterms:created xsi:type="dcterms:W3CDTF">2022-04-04T12:37:27Z</dcterms:created>
  <dcterms:modified xsi:type="dcterms:W3CDTF">2023-11-18T14:32:09Z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