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41" r:id="rId5"/>
    <p:sldId id="288" r:id="rId6"/>
    <p:sldId id="340" r:id="rId7"/>
    <p:sldId id="329" r:id="rId8"/>
    <p:sldId id="332" r:id="rId9"/>
    <p:sldId id="290" r:id="rId10"/>
    <p:sldId id="289" r:id="rId11"/>
    <p:sldId id="307" r:id="rId12"/>
    <p:sldId id="331" r:id="rId13"/>
    <p:sldId id="330" r:id="rId14"/>
    <p:sldId id="291" r:id="rId15"/>
    <p:sldId id="335" r:id="rId16"/>
    <p:sldId id="308" r:id="rId17"/>
    <p:sldId id="311" r:id="rId18"/>
    <p:sldId id="314" r:id="rId19"/>
    <p:sldId id="315" r:id="rId20"/>
    <p:sldId id="316" r:id="rId21"/>
    <p:sldId id="327" r:id="rId22"/>
    <p:sldId id="298" r:id="rId23"/>
    <p:sldId id="336" r:id="rId24"/>
    <p:sldId id="326" r:id="rId25"/>
    <p:sldId id="337" r:id="rId26"/>
    <p:sldId id="328" r:id="rId27"/>
    <p:sldId id="338" r:id="rId28"/>
    <p:sldId id="339" r:id="rId29"/>
    <p:sldId id="323" r:id="rId30"/>
    <p:sldId id="270" r:id="rId31"/>
    <p:sldId id="324" r:id="rId32"/>
    <p:sldId id="317" r:id="rId33"/>
    <p:sldId id="268" r:id="rId34"/>
    <p:sldId id="342" r:id="rId3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4D45"/>
    <a:srgbClr val="302030"/>
    <a:srgbClr val="611E24"/>
    <a:srgbClr val="485441"/>
    <a:srgbClr val="012640"/>
    <a:srgbClr val="47393C"/>
    <a:srgbClr val="2E3D52"/>
    <a:srgbClr val="433443"/>
    <a:srgbClr val="3B4045"/>
    <a:srgbClr val="251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41" autoAdjust="0"/>
  </p:normalViewPr>
  <p:slideViewPr>
    <p:cSldViewPr snapToGrid="0">
      <p:cViewPr varScale="1">
        <p:scale>
          <a:sx n="82" d="100"/>
          <a:sy n="82" d="100"/>
        </p:scale>
        <p:origin x="67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85332F6-84D5-43CF-B5CE-301BBE7CB9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B049E7-4E52-4F78-B7E3-9EEEB887E5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9756C1-BF48-42B1-901F-CF6E0830421E}" type="datetime1">
              <a:rPr lang="ru-RU" smtClean="0"/>
              <a:t>21.11.2023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DD62C5-62E7-4FCF-A26E-C100A22EE5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9C5A79-BC51-4C21-A236-759CEAE5D8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3333638-148D-48F3-93EA-686F1AB9FF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86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611A6-6664-426A-B3B6-CAC8C8AF292C}" type="datetime1">
              <a:rPr lang="ru-RU" smtClean="0"/>
              <a:pPr/>
              <a:t>20.11.2023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6C4120E-D8D4-4AFA-B0E2-7989D1701DE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389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58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8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4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63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13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40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0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0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802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83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00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88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4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787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316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316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465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69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67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26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038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05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6C4120E-D8D4-4AFA-B0E2-7989D1701DE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3192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6C4120E-D8D4-4AFA-B0E2-7989D1701DE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2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accent6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18D1035F-A14F-4F81-AC61-2AF512D7F8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05B43-D8B3-4B3A-93E9-5A84CF7F3D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36042" y="1550988"/>
            <a:ext cx="3284832" cy="2387600"/>
          </a:xfrm>
          <a:prstGeom prst="rect">
            <a:avLst/>
          </a:prstGeom>
        </p:spPr>
        <p:txBody>
          <a:bodyPr rtlCol="0" anchor="b"/>
          <a:lstStyle>
            <a:lvl1pPr algn="l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F2A661-E12F-4DA4-89DE-F2048B1B43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6042" y="4057095"/>
            <a:ext cx="3284832" cy="1553129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18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64D5FB-99FD-4266-B81F-46B0376436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4175" y="4241283"/>
            <a:ext cx="10537825" cy="261671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45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Презентация</a:t>
            </a:r>
          </a:p>
        </p:txBody>
      </p:sp>
    </p:spTree>
    <p:extLst>
      <p:ext uri="{BB962C8B-B14F-4D97-AF65-F5344CB8AC3E}">
        <p14:creationId xmlns:p14="http://schemas.microsoft.com/office/powerpoint/2010/main" val="337734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E265C839-12C3-47EF-9941-39B43796B3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1215" y="0"/>
            <a:ext cx="683078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E6AB2BC9-972D-4B30-981B-BAD528A7F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002437"/>
            <a:ext cx="12186555" cy="2855564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Информация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F2E92-C9AF-47A3-84EF-181F642A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F2C06-CE94-4D97-A7F5-08D8D7BF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0CA9D-6428-41AF-B478-FB553C04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214FDE4-5230-4BC7-8C8A-024BF947C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901598"/>
            <a:ext cx="3684814" cy="3365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5062B64-8BE7-421C-8F8F-F0CEEB1C5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1454764"/>
            <a:ext cx="3684814" cy="280159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1A8088E-EE7F-4006-9745-8926E1ABB691}"/>
              </a:ext>
            </a:extLst>
          </p:cNvPr>
          <p:cNvCxnSpPr>
            <a:cxnSpLocks/>
          </p:cNvCxnSpPr>
          <p:nvPr userDrawn="1"/>
        </p:nvCxnSpPr>
        <p:spPr>
          <a:xfrm>
            <a:off x="587189" y="0"/>
            <a:ext cx="0" cy="3865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95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E3D34C3A-6235-4BB3-A283-CAE0A33D37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386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Щелкните, чтобы добавить фотографию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9EDE6B-5E65-4F08-A24A-A9EC9067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74259-E892-4133-9796-2A1A30CF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2A321-B440-475F-8F1F-B5B3B697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D1A311C-7C5B-4A6A-9430-1FDF9E65E2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6050" y="2149803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9294BC1C-A5F3-4428-A88F-0029F652A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76050" y="178337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1" name="Текст 30">
            <a:extLst>
              <a:ext uri="{FF2B5EF4-FFF2-40B4-BE49-F238E27FC236}">
                <a16:creationId xmlns:a16="http://schemas.microsoft.com/office/drawing/2014/main" id="{E1A93ECB-2477-4750-92EB-808431F558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4192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1B981D60-5094-418F-8053-F9AC3EE2F6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4192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D4577FD4-018C-4FC5-8B3C-5F10F8D1D7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6050" y="4414557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F7BB952E-0716-4503-B1A2-C64348D4C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6050" y="4048132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 dirty="0"/>
              <a:t>Подзаголовок слайда</a:t>
            </a:r>
          </a:p>
        </p:txBody>
      </p:sp>
      <p:sp>
        <p:nvSpPr>
          <p:cNvPr id="15" name="Текст 30">
            <a:extLst>
              <a:ext uri="{FF2B5EF4-FFF2-40B4-BE49-F238E27FC236}">
                <a16:creationId xmlns:a16="http://schemas.microsoft.com/office/drawing/2014/main" id="{31F6468A-E1B5-499E-BE6D-B6B35AB5C0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34192" y="4414557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7A73001-AEEA-4FA6-BD1D-2FB7F79AB2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34192" y="4048132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7D1EE2B-BA7E-4102-A1AB-D36A04A327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6051" y="893523"/>
            <a:ext cx="5094517" cy="296198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8" name="Текст 30">
            <a:extLst>
              <a:ext uri="{FF2B5EF4-FFF2-40B4-BE49-F238E27FC236}">
                <a16:creationId xmlns:a16="http://schemas.microsoft.com/office/drawing/2014/main" id="{84447B14-E16C-4164-8093-80762E5341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92333" y="2149803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0ADD1433-3072-4EBB-9720-0F0DB8DE2A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92333" y="178337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85726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4">
            <a:extLst>
              <a:ext uri="{FF2B5EF4-FFF2-40B4-BE49-F238E27FC236}">
                <a16:creationId xmlns:a16="http://schemas.microsoft.com/office/drawing/2014/main" id="{0BEAA80F-F328-4E79-9BF7-351D45B7B7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9788" y="1449390"/>
            <a:ext cx="15294428" cy="30765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Решение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A1422C-C630-4C48-A1BD-5097502A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AF124C-643E-4BA6-9FF7-DFF06D9A9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4ACCC8-5EF3-4F6A-B7EC-5208088F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AD665EC-5C19-4FBE-8A06-0D1AA7483E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60714" y="1863161"/>
            <a:ext cx="9993085" cy="892630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89BE564-7E4F-4A70-9321-1F1BB911BA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7573" y="3751002"/>
            <a:ext cx="2383973" cy="158314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821488E-83E5-4683-8C32-9E4E97E57C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573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14EE872B-A4DD-4519-AFD8-36F6339BAB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94316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1577DCED-2EF9-4095-B443-E1D09F96DE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4316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0638478C-F9BC-4D44-96AB-486806CC9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1057" y="3751002"/>
            <a:ext cx="2383973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7CA913FF-6AA8-4452-95D6-DAE89F1071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1057" y="3384577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:a16="http://schemas.microsoft.com/office/drawing/2014/main" id="{513D6F39-D316-4BC6-872C-70B2AEABF2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7800" y="3751002"/>
            <a:ext cx="2383972" cy="154992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812D9D34-44F4-4272-B889-6A16352E6C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67800" y="3384577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52923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7">
            <a:extLst>
              <a:ext uri="{FF2B5EF4-FFF2-40B4-BE49-F238E27FC236}">
                <a16:creationId xmlns:a16="http://schemas.microsoft.com/office/drawing/2014/main" id="{FE652442-8170-498C-A898-AF94B2DD1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62439" y="0"/>
            <a:ext cx="5328822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70AEB0-C94B-4451-9167-6BD905C0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2ADD39-75F0-48ED-9F83-730186394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46418F-6895-486C-A333-AE3A509B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AFEC7295-AA7A-4373-AFCC-01672D7926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2154063"/>
            <a:ext cx="2383973" cy="1452926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6" name="Текст 15">
            <a:extLst>
              <a:ext uri="{FF2B5EF4-FFF2-40B4-BE49-F238E27FC236}">
                <a16:creationId xmlns:a16="http://schemas.microsoft.com/office/drawing/2014/main" id="{598ED1F4-A00A-4498-9EE6-005CF2D8F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787638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0" name="Текст 30">
            <a:extLst>
              <a:ext uri="{FF2B5EF4-FFF2-40B4-BE49-F238E27FC236}">
                <a16:creationId xmlns:a16="http://schemas.microsoft.com/office/drawing/2014/main" id="{CF8F506C-096D-434B-8C0A-B784CA4AC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8746" y="2154063"/>
            <a:ext cx="2383972" cy="1422437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1DC47ED6-4130-40E7-8FC9-D611942AC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8746" y="1787638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30">
            <a:extLst>
              <a:ext uri="{FF2B5EF4-FFF2-40B4-BE49-F238E27FC236}">
                <a16:creationId xmlns:a16="http://schemas.microsoft.com/office/drawing/2014/main" id="{ED4BD005-97C0-42DC-8C08-6B9F4DB001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415035"/>
            <a:ext cx="2383973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96E60615-9B40-4EAF-87C7-81C56B101A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048610"/>
            <a:ext cx="2383973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30">
            <a:extLst>
              <a:ext uri="{FF2B5EF4-FFF2-40B4-BE49-F238E27FC236}">
                <a16:creationId xmlns:a16="http://schemas.microsoft.com/office/drawing/2014/main" id="{A88908D1-7E92-448F-A890-1C2E229F6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48746" y="4415035"/>
            <a:ext cx="2383972" cy="1332622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1BD5AD54-7BC4-4C94-BE3A-18B3144A2B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48746" y="4048610"/>
            <a:ext cx="2383972" cy="46439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1400" kern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3673029-D2A1-4074-ACCA-13D6DE34D6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1" y="893045"/>
            <a:ext cx="5094517" cy="296676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926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20E9FD2F-C591-4424-9786-FC0584ED99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3429000"/>
            <a:ext cx="12196282" cy="342900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53A582BA-E159-4C50-B38C-77C5DBB401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-2355262"/>
            <a:ext cx="11353799" cy="5551580"/>
          </a:xfrm>
          <a:prstGeom prst="rect">
            <a:avLst/>
          </a:prstGeom>
        </p:spPr>
        <p:txBody>
          <a:bodyPr rtlCol="0" anchor="ctr"/>
          <a:lstStyle>
            <a:lvl1pPr marL="0" indent="0" algn="r">
              <a:lnSpc>
                <a:spcPct val="100000"/>
              </a:lnSpc>
              <a:spcBef>
                <a:spcPts val="150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Преимущества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03B677-4EE8-4758-B5E7-E0E64796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48A148-5926-44EC-857E-A52EE5AB8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ACD214-48A4-4D6C-9016-FDB6AD88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655EB74-3BFE-4C75-92A7-86B8A0870A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7508"/>
            <a:ext cx="10515600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EBA1834-F4E8-4C34-9017-E3D85F613D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453589"/>
            <a:ext cx="10515600" cy="151821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1341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7">
            <a:extLst>
              <a:ext uri="{FF2B5EF4-FFF2-40B4-BE49-F238E27FC236}">
                <a16:creationId xmlns:a16="http://schemas.microsoft.com/office/drawing/2014/main" id="{F9C9AE60-466C-4BDA-9E87-7701D81CFE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4DF025DF-FE0B-4046-8687-417DFBEB31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3250937" y="1278117"/>
            <a:ext cx="19788513" cy="251460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Компания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54DB932-57BE-437E-B336-17F289AFD7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3218" y="2685143"/>
            <a:ext cx="9685563" cy="1487714"/>
          </a:xfrm>
          <a:prstGeom prst="rect">
            <a:avLst/>
          </a:prstGeom>
        </p:spPr>
        <p:txBody>
          <a:bodyPr rtlCol="0" anchor="ctr"/>
          <a:lstStyle>
            <a:lvl1pPr algn="ctr">
              <a:defRPr sz="5000" cap="all" spc="2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782318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F9D74B8-165B-49A6-ACBB-8B7950289D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00B316D0-6EE1-4FB2-A993-B0CD4CFE5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1325217" y="3977202"/>
            <a:ext cx="16229934" cy="2852057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Бизнес-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10495B-28B8-4389-8E1C-F335846C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1E258A-A128-4BAF-B8C3-723C6382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369002-18F2-427F-A791-0E26DD2F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23AD8AD8-9C40-44FB-8FF8-815C534582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199" y="2067161"/>
            <a:ext cx="4386945" cy="1006199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1411AFC0-5C52-4C0E-AD29-3DFFD3039C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76605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2010AEB-C0FD-48C8-A1FA-1BD96B6A54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22217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8B45D3B9-84F4-4A17-9D4D-8CBE603A1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99611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7A1B57C-13D8-4BB6-9D45-D83EB1BD66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512803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2301C86B-1946-426F-9494-C64455A7E6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976" y="4643683"/>
            <a:ext cx="4386945" cy="464399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3BD347B5-FD69-4D61-BBDA-09FB8EF51B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977" y="4956875"/>
            <a:ext cx="4386758" cy="100647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Текст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CBD29BE-7E3F-457E-808D-E151E479D755}"/>
              </a:ext>
            </a:extLst>
          </p:cNvPr>
          <p:cNvCxnSpPr>
            <a:cxnSpLocks/>
          </p:cNvCxnSpPr>
          <p:nvPr userDrawn="1"/>
        </p:nvCxnSpPr>
        <p:spPr>
          <a:xfrm>
            <a:off x="590349" y="923365"/>
            <a:ext cx="0" cy="593463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0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4">
            <a:extLst>
              <a:ext uri="{FF2B5EF4-FFF2-40B4-BE49-F238E27FC236}">
                <a16:creationId xmlns:a16="http://schemas.microsoft.com/office/drawing/2014/main" id="{4721D2A8-92CC-4A4D-9252-1D5E72D999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0"/>
            <a:ext cx="13879773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8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Рынок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D09877-9D5E-4728-9E1B-F801C727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35AAD1-49C3-459F-8752-6773813A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C1F07-5ADF-4FA1-890D-55E05685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E430114-0FFE-44D3-9D11-77F649F9B1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5483" y="1941509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4A448A10-6C5A-42B4-AFD7-DF6DD58F07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223" y="4076963"/>
            <a:ext cx="2834640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D1B0E05-9C40-4BB7-B07F-D8FD6B11F6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3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FF94E508-0A60-413A-9DE0-DE8BDEC1F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28372" y="4076963"/>
            <a:ext cx="2833338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3A34A8A7-647E-4685-A99B-1177931A13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5219" y="4076963"/>
            <a:ext cx="2833339" cy="115163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Добавьте текст сюда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ECDC73-A31B-4C94-AE4B-BDC32D94F1EA}"/>
              </a:ext>
            </a:extLst>
          </p:cNvPr>
          <p:cNvCxnSpPr>
            <a:cxnSpLocks/>
          </p:cNvCxnSpPr>
          <p:nvPr userDrawn="1"/>
        </p:nvCxnSpPr>
        <p:spPr>
          <a:xfrm>
            <a:off x="860223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0">
            <a:extLst>
              <a:ext uri="{FF2B5EF4-FFF2-40B4-BE49-F238E27FC236}">
                <a16:creationId xmlns:a16="http://schemas.microsoft.com/office/drawing/2014/main" id="{DD83A920-6634-4731-94D5-4186C82C6A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37619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6592B16-F73C-4572-ACB3-FBB03EE7EE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04467" y="2806964"/>
            <a:ext cx="2693128" cy="991689"/>
          </a:xfrm>
          <a:prstGeom prst="rect">
            <a:avLst/>
          </a:prstGeom>
        </p:spPr>
        <p:txBody>
          <a:bodyPr rtlCol="0" anchor="b"/>
          <a:lstStyle>
            <a:lvl1pPr marL="0" indent="0" algn="r">
              <a:buNone/>
              <a:defRPr sz="4000" kern="0" cap="all" spc="4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8685373-D021-44D0-B9F5-DD46F7C2EACA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74111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6020995-72BD-4944-B899-E6DA4064D131}"/>
              </a:ext>
            </a:extLst>
          </p:cNvPr>
          <p:cNvCxnSpPr>
            <a:cxnSpLocks/>
          </p:cNvCxnSpPr>
          <p:nvPr userDrawn="1"/>
        </p:nvCxnSpPr>
        <p:spPr>
          <a:xfrm>
            <a:off x="4727069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0C8E87B-2B7F-4A86-8EE0-6B1F9CDB72CD}"/>
              </a:ext>
            </a:extLst>
          </p:cNvPr>
          <p:cNvCxnSpPr>
            <a:cxnSpLocks/>
          </p:cNvCxnSpPr>
          <p:nvPr userDrawn="1"/>
        </p:nvCxnSpPr>
        <p:spPr>
          <a:xfrm>
            <a:off x="8593917" y="3939883"/>
            <a:ext cx="290367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0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659927B5-CD76-4CF2-9218-21B4ABE3C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DE09AE-94B2-4BFF-BDCE-0B4930D6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7DB683-0E38-45C3-A062-8642CC4C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3A9F833-D729-4A7C-AE1F-BAAF1214B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D914E175-8C78-40BB-9962-8A85F2F0E4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13F63585-E36E-41A6-95F2-CD2BE2D655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10FF23F7-3892-471E-AFA1-0D8BE8F43F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24D6B59F-6577-4B1E-B7F8-134B42084E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4428271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39A963ED-FD03-4AAC-B023-59B209A5EB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4753993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3ED9778-7DC1-4EFA-92B5-2B9F0740F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4" y="724868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F1777D6D-27DD-4DA3-8C4C-B8F9BA9B18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90331" y="2383034"/>
            <a:ext cx="1837944" cy="1837944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3 млрд долл. США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B99795F1-D282-42EE-BFEC-2F47E8BE5D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78559" y="2383034"/>
            <a:ext cx="1837944" cy="183794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2 млрд долл. США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E7EDCD32-FC44-473D-A0D4-F71DAF5728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66788" y="2383034"/>
            <a:ext cx="1837944" cy="1837944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1 млрд долл. США</a:t>
            </a:r>
          </a:p>
        </p:txBody>
      </p:sp>
    </p:spTree>
    <p:extLst>
      <p:ext uri="{BB962C8B-B14F-4D97-AF65-F5344CB8AC3E}">
        <p14:creationId xmlns:p14="http://schemas.microsoft.com/office/powerpoint/2010/main" val="86504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9332B195-6B28-453B-8483-E18845F54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0"/>
            <a:ext cx="12196282" cy="244291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70B36DB2-10C9-40E1-A939-F9F3E99AA9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-316523" y="104279"/>
            <a:ext cx="12508523" cy="2679238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40000"/>
              </a:lnSpc>
              <a:spcBef>
                <a:spcPts val="0"/>
              </a:spcBef>
              <a:buNone/>
              <a:defRPr sz="50000" baseline="0">
                <a:solidFill>
                  <a:schemeClr val="bg1">
                    <a:alpha val="20000"/>
                  </a:schemeClr>
                </a:solidFill>
                <a:latin typeface="Kunstler Script" panose="030304020206070D0D06" pitchFamily="66" charset="0"/>
              </a:defRPr>
            </a:lvl1pPr>
          </a:lstStyle>
          <a:p>
            <a:pPr rtl="0"/>
            <a:r>
              <a:rPr lang="ru-RU" noProof="0"/>
              <a:t>Конкуренты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034CA5-4FBD-4728-A5D5-B55A51F3E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B12970-8175-4B63-9ABC-FF21E5FB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E5FFB0-6DFB-4547-AB5E-A22910F4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15B0B7-1296-4FBF-8D28-A0D2821763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9728" y="2679238"/>
            <a:ext cx="4386945" cy="545148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1958F62-D93E-4433-9FC8-4CFA9792BD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728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3D482AA-5393-4260-A25C-77242CC398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7434F13-1C2F-416A-A9F8-479D11410B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4085594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cap="none" spc="10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FC8B7634-CFB8-480E-9065-D580A18013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706090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400" cap="all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9971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2433EF2-C2C4-4062-9D92-0FB277293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63FBE5-A165-4D71-A770-FE4E13B1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B91C94-93DA-4850-9EE8-968DAF89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C9C019F9-A0CC-42FD-9A58-9A76FBC647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6499" y="1425477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2F0A1D53-A949-49E7-820F-D18CEC7EA7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6499" y="5294320"/>
            <a:ext cx="1706965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FC5403F6-AE51-438F-AF93-56FA7D2A56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40311" y="3354359"/>
            <a:ext cx="1380681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0494832D-1AEB-4A7B-8BC3-8AC645057F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3347" y="2194947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9DED817B-58D3-4713-A66F-2E4CF578D5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79839" y="430766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1FE5CBC-B2B8-45FE-986C-504C397B9E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2" y="4439394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CE71774F-D73F-4B7F-9152-95EC3F36DD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98712" y="4008089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154305F-5D9B-4B4A-9F2B-6FBECE7371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3692" y="3354359"/>
            <a:ext cx="1209143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C5FED44-231C-4E53-B41C-81293135ACB1}"/>
              </a:ext>
            </a:extLst>
          </p:cNvPr>
          <p:cNvCxnSpPr>
            <a:cxnSpLocks/>
          </p:cNvCxnSpPr>
          <p:nvPr userDrawn="1"/>
        </p:nvCxnSpPr>
        <p:spPr>
          <a:xfrm>
            <a:off x="4756662" y="3600372"/>
            <a:ext cx="468364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2105B5D-04B2-4415-A88E-6BE695BAD6D0}"/>
              </a:ext>
            </a:extLst>
          </p:cNvPr>
          <p:cNvCxnSpPr>
            <a:cxnSpLocks/>
          </p:cNvCxnSpPr>
          <p:nvPr userDrawn="1"/>
        </p:nvCxnSpPr>
        <p:spPr>
          <a:xfrm flipV="1">
            <a:off x="7089982" y="1917502"/>
            <a:ext cx="4678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14">
            <a:extLst>
              <a:ext uri="{FF2B5EF4-FFF2-40B4-BE49-F238E27FC236}">
                <a16:creationId xmlns:a16="http://schemas.microsoft.com/office/drawing/2014/main" id="{8F362A87-DBB9-4FFD-9F42-9D6D5AD35E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2879" y="1954712"/>
            <a:ext cx="1706965" cy="104857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B6713B5A-6FE2-4827-A18D-2F81B40F0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59355" y="4708093"/>
            <a:ext cx="1183179" cy="4920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2B665ABC-CB0A-4595-8165-3205CED4D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221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694769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F09839D-FDC1-4EDF-9E51-F73351AB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0B182A-200F-405E-B287-2F7A7F92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E8CEAE-624C-4615-8252-893F3A04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AE4140-1E60-4ABF-8C5B-6AA249168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89603" y="727515"/>
            <a:ext cx="6212793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62056E9-39CD-4DAA-AF46-D107C16807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80446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39F4B0E4-0A8E-4F79-B6E9-9015E62C2CA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09724" y="4192396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7128A45A-DF71-4640-A1BF-8F1866D09CE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3400" y="4192395"/>
            <a:ext cx="2431015" cy="114894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D63BCEA8-1DF2-474C-A867-36E22D2F611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89603" y="1124727"/>
            <a:ext cx="6212793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6F23D9F0-2D86-4938-96EE-A32A42E6DBF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06278" y="2482446"/>
            <a:ext cx="1581912" cy="1581912"/>
          </a:xfrm>
          <a:prstGeom prst="ellipse">
            <a:avLst/>
          </a:prstGeom>
          <a:solidFill>
            <a:schemeClr val="accent6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54C8C8A-D882-4AB4-BD1F-8D2E1EF0A8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26320" y="2482446"/>
            <a:ext cx="1581912" cy="1581912"/>
          </a:xfrm>
          <a:prstGeom prst="ellipse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8F571DC-88C7-42E3-8699-F9C41BE82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69996" y="2482446"/>
            <a:ext cx="1581912" cy="1581912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</p:spTree>
    <p:extLst>
      <p:ext uri="{BB962C8B-B14F-4D97-AF65-F5344CB8AC3E}">
        <p14:creationId xmlns:p14="http://schemas.microsoft.com/office/powerpoint/2010/main" val="485222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41F48AB2-7C16-4B56-A53A-93B714BC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BB994E-24A9-40A8-93EB-5515D89EE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DF8D0D-83A0-4570-97D9-255518FC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9591A4D-603C-42D9-AA8F-07BD22871E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939" y="725448"/>
            <a:ext cx="5870122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B9A868-1432-40BF-A3DF-CB2F954298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74141" y="2326023"/>
            <a:ext cx="4998576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6772DEF8-21EE-47DD-AE5F-1EC03FDCF7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326023"/>
            <a:ext cx="5007023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4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BC31E94F-1411-4EA2-8AB2-A76E9A57837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0940" y="1113029"/>
            <a:ext cx="5870121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AF0062E6-1EBE-4CBF-B0D1-4737DBF54008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06949" y="2925763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0" name="Объект 14">
            <a:extLst>
              <a:ext uri="{FF2B5EF4-FFF2-40B4-BE49-F238E27FC236}">
                <a16:creationId xmlns:a16="http://schemas.microsoft.com/office/drawing/2014/main" id="{0E683F27-7485-420D-A15D-93A48B8CFD2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261805" y="2874716"/>
            <a:ext cx="5010912" cy="265176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53759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89F6C305-4C96-4875-9AEF-C88E3E62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FFF3E7-19BF-4E1B-86A9-BB3CBD897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CD6203-1BDD-481A-8B5A-0CE7676C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6458F71-90A6-4816-BD12-E5F24297EB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040" y="724868"/>
            <a:ext cx="4386945" cy="639955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65C6C0E-E988-4670-AC4F-46DF25AB1A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D08F3328-96B5-4F00-9D88-C2B1CFB100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AF2A90E7-217C-439F-A3C7-41589A223F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0365" y="3027930"/>
            <a:ext cx="615309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8553117D-AEE8-4CDA-9B76-4465B03947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D768892F-3B07-49B8-B76F-DA245223D2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5C805EDD-6FC0-466B-B5E2-AA7150A858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9D2E9DFD-B289-41E0-A706-0DF99250C3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29CFE769-E334-4852-98D4-D2686E7A17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77978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656E6239-48C4-41A4-9AA4-44A85F3A09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677AF2E7-6E1A-4486-9E9C-831E8AA4E3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54CB8F8F-95F4-4C90-B6B0-E05E3FD390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46420" y="302793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D4D4CBEB-ED3F-458B-89D4-BF7B87EEA7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2793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7D178BD8-37BB-4369-9089-458E4AFC02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EB35E26F-6E4D-49E5-8B52-C3DFC5DAED9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57091E21-E4FD-4EFC-A957-BC31C0E5E0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30365" y="4871997"/>
            <a:ext cx="615309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93BD433F-C233-4D3A-A836-157F6D8E787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id="{A047DD8B-C64B-4EEF-A394-1EF5D78C919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id="{9F7A3216-3089-45BC-B307-8D5B15FE5D0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id="{C4C055EF-54DF-4BA1-A25C-B1010981E7C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id="{46C13F5D-6794-400F-906D-2D40EEEC34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77978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45714E98-02E2-48DF-9367-87F55E4FB6A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9C13007C-3478-4694-B3D7-8AE2F4C80DE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0F8E2313-703C-4CF3-9F33-F2FA123ED3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6420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11BB185B-EE3A-4221-9885-0A23F6BB9B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ABA1EBA0-06C6-4473-9072-0B46D901EEE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1846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E3E7422E-C8DE-4304-BC2C-D7A9200338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49901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E5B67A4A-03EA-4C59-B052-C3AC8624919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4" name="Текст 14">
            <a:extLst>
              <a:ext uri="{FF2B5EF4-FFF2-40B4-BE49-F238E27FC236}">
                <a16:creationId xmlns:a16="http://schemas.microsoft.com/office/drawing/2014/main" id="{386D9727-6EAF-44BD-B5BB-FF9FB2E38F2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5" name="Текст 14">
            <a:extLst>
              <a:ext uri="{FF2B5EF4-FFF2-40B4-BE49-F238E27FC236}">
                <a16:creationId xmlns:a16="http://schemas.microsoft.com/office/drawing/2014/main" id="{8ED3541C-CC4E-4C36-9758-9D66DDE2BA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5831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id="{5C4B9123-0034-44EB-AE51-BE0E95C36F9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F6EBC080-B92D-4FC1-91BB-CBB73125903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id="{45A0B38A-6949-43DC-8059-9B50415B16B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3842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овые показател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>
            <a:extLst>
              <a:ext uri="{FF2B5EF4-FFF2-40B4-BE49-F238E27FC236}">
                <a16:creationId xmlns:a16="http://schemas.microsoft.com/office/drawing/2014/main" id="{216878F0-817D-4F26-8B43-746016119A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4661647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B4271A-ED63-46FF-9282-ECA9140C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F05D42-821E-4E1A-ACD8-5D4B39CF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A47555-EEE6-41B1-9AA5-E70CA2B6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8D863BC-52D6-4182-94E2-EA35621A8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0889" y="729426"/>
            <a:ext cx="5903262" cy="635397"/>
          </a:xfrm>
          <a:prstGeom prst="rect">
            <a:avLst/>
          </a:prstGeom>
        </p:spPr>
        <p:txBody>
          <a:bodyPr rtlCol="0" anchor="ctr"/>
          <a:lstStyle>
            <a:lvl1pPr algn="l">
              <a:defRPr sz="2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F792BF5-C216-472F-93C8-9E12D88E6BB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0988" y="1625600"/>
            <a:ext cx="5903912" cy="4429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0576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4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4">
            <a:extLst>
              <a:ext uri="{FF2B5EF4-FFF2-40B4-BE49-F238E27FC236}">
                <a16:creationId xmlns:a16="http://schemas.microsoft.com/office/drawing/2014/main" id="{71C49FEB-B8EF-4D85-AF1E-FF1A08DED4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" y="1"/>
            <a:ext cx="12192000" cy="2514600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5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Коллектив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51E4D1-453A-486C-AC10-C42024603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D6862B-8836-4F15-B05B-24B5EFFD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F95F47-BBF4-4271-B6F5-E9C3507A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06E153E-70D2-4FA6-AE08-1FF5408973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1655011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DC04EBE4-2F20-469F-8A53-9BEC2E3782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44345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B4BA6AEB-B1AF-4446-A7B4-97B679BC93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04655" y="4463647"/>
            <a:ext cx="2330873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3462D3F-0728-4C38-B170-389153ED5A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4655" y="4779469"/>
            <a:ext cx="2330873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3E3EC61F-D3A5-4658-8BA3-A91338AF2FA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33091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CDB9F756-6446-412A-9650-AAB15FCA362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21836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382166CD-0B9A-4F3F-9C64-C140FABE85C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10582" y="2757949"/>
            <a:ext cx="1451493" cy="146222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40DF12CD-BCB4-467F-B7E3-499EC97EFE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93400" y="4463647"/>
            <a:ext cx="2330874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5A467C8A-05E4-4C98-85BA-9199B1C1E1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3400" y="4779469"/>
            <a:ext cx="2330874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9058072E-F9B0-4371-960E-E67B496E30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82145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0A657816-CBF3-4FE7-86AD-21BF42DD15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145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886C1499-EEAF-4BF5-99C2-BE435BED3F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70891" y="4463647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200" cap="all" spc="1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58984A54-7368-4F62-B02D-6A06236600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70891" y="477946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39626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от 8 человек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86F087D-92DE-4035-8192-586AF5C8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9928F3-1B10-463F-9157-B6A079A7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6BA99F-4B60-460A-B00E-4D0B0DDD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Рисунок 9">
            <a:extLst>
              <a:ext uri="{FF2B5EF4-FFF2-40B4-BE49-F238E27FC236}">
                <a16:creationId xmlns:a16="http://schemas.microsoft.com/office/drawing/2014/main" id="{5A869ECF-2DFC-48EE-97D9-84DCD25E547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979488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156C8A56-CD27-4C90-94A0-6C6EE02744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85529" y="3495484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22104C50-BDDE-4917-8F64-30BB543A73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59819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2" name="Текст 14">
            <a:extLst>
              <a:ext uri="{FF2B5EF4-FFF2-40B4-BE49-F238E27FC236}">
                <a16:creationId xmlns:a16="http://schemas.microsoft.com/office/drawing/2014/main" id="{16490CE7-7241-4A9F-9A19-0D1533BA52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59818" y="3495484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02C7036D-56D2-4D6E-8F25-344484C61A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4108" y="3269684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420E5CE0-16E9-48C3-AEAE-C29C2448D7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4107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32463BC-AC80-43A6-8BB3-50F5A28E80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08394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4CF5287C-0936-4244-B1EE-226996FEC9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08391" y="3495484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80E59778-6A5E-4CAE-8EB2-BBEBB43F6D4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5530" y="3269516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7" name="Текст 14">
            <a:extLst>
              <a:ext uri="{FF2B5EF4-FFF2-40B4-BE49-F238E27FC236}">
                <a16:creationId xmlns:a16="http://schemas.microsoft.com/office/drawing/2014/main" id="{393D72E6-E684-4731-B139-4BA8111999D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5442" y="5546241"/>
            <a:ext cx="2085792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8" name="Текст 14">
            <a:extLst>
              <a:ext uri="{FF2B5EF4-FFF2-40B4-BE49-F238E27FC236}">
                <a16:creationId xmlns:a16="http://schemas.microsoft.com/office/drawing/2014/main" id="{17AF8A36-96BD-4383-BD10-0AF6C3CAA21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859819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49" name="Текст 14">
            <a:extLst>
              <a:ext uri="{FF2B5EF4-FFF2-40B4-BE49-F238E27FC236}">
                <a16:creationId xmlns:a16="http://schemas.microsoft.com/office/drawing/2014/main" id="{F26B5D3A-6C13-4204-9756-1BCA5AE8D12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859730" y="5546241"/>
            <a:ext cx="2085793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0" name="Текст 14">
            <a:extLst>
              <a:ext uri="{FF2B5EF4-FFF2-40B4-BE49-F238E27FC236}">
                <a16:creationId xmlns:a16="http://schemas.microsoft.com/office/drawing/2014/main" id="{80D112F0-B8AB-4FA9-B732-BE08CD1234D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34108" y="5320441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1" name="Текст 14">
            <a:extLst>
              <a:ext uri="{FF2B5EF4-FFF2-40B4-BE49-F238E27FC236}">
                <a16:creationId xmlns:a16="http://schemas.microsoft.com/office/drawing/2014/main" id="{4784D9A7-36A5-4F3B-AA7B-CB5E2D65594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34063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2" name="Текст 14">
            <a:extLst>
              <a:ext uri="{FF2B5EF4-FFF2-40B4-BE49-F238E27FC236}">
                <a16:creationId xmlns:a16="http://schemas.microsoft.com/office/drawing/2014/main" id="{D7A99E46-923F-4364-BF2F-FBB534A1064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08394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53" name="Текст 14">
            <a:extLst>
              <a:ext uri="{FF2B5EF4-FFF2-40B4-BE49-F238E27FC236}">
                <a16:creationId xmlns:a16="http://schemas.microsoft.com/office/drawing/2014/main" id="{506EFF4D-3C39-4F6E-A14E-EFF1C741CCC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608391" y="5546241"/>
            <a:ext cx="2085791" cy="36512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0C5A43DB-AE3F-48FC-B6D4-8879D4CDADB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485530" y="5320273"/>
            <a:ext cx="2085792" cy="2746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имя</a:t>
            </a:r>
          </a:p>
        </p:txBody>
      </p:sp>
      <p:sp>
        <p:nvSpPr>
          <p:cNvPr id="33" name="Рисунок 9">
            <a:extLst>
              <a:ext uri="{FF2B5EF4-FFF2-40B4-BE49-F238E27FC236}">
                <a16:creationId xmlns:a16="http://schemas.microsoft.com/office/drawing/2014/main" id="{BF616705-4A53-4806-B16C-BA39A5A02D23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353776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9" name="Рисунок 9">
            <a:extLst>
              <a:ext uri="{FF2B5EF4-FFF2-40B4-BE49-F238E27FC236}">
                <a16:creationId xmlns:a16="http://schemas.microsoft.com/office/drawing/2014/main" id="{12C5AB77-7FB0-4FE2-A742-FA3672277633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6728064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0" name="Рисунок 9">
            <a:extLst>
              <a:ext uri="{FF2B5EF4-FFF2-40B4-BE49-F238E27FC236}">
                <a16:creationId xmlns:a16="http://schemas.microsoft.com/office/drawing/2014/main" id="{8A37ED26-A40F-40E4-9FB0-0F305BCB23F4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9102352" y="1979244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1" name="Рисунок 9">
            <a:extLst>
              <a:ext uri="{FF2B5EF4-FFF2-40B4-BE49-F238E27FC236}">
                <a16:creationId xmlns:a16="http://schemas.microsoft.com/office/drawing/2014/main" id="{B6231166-8699-4C7F-8542-01C947970C37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1979488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2" name="Рисунок 9">
            <a:extLst>
              <a:ext uri="{FF2B5EF4-FFF2-40B4-BE49-F238E27FC236}">
                <a16:creationId xmlns:a16="http://schemas.microsoft.com/office/drawing/2014/main" id="{C8BBF1DC-9382-4EDC-8A43-26FBDBA89C72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4353776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3" name="Рисунок 9">
            <a:extLst>
              <a:ext uri="{FF2B5EF4-FFF2-40B4-BE49-F238E27FC236}">
                <a16:creationId xmlns:a16="http://schemas.microsoft.com/office/drawing/2014/main" id="{E1600B1D-A51F-4CD2-B131-483A6088B903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6728064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4" name="Рисунок 9">
            <a:extLst>
              <a:ext uri="{FF2B5EF4-FFF2-40B4-BE49-F238E27FC236}">
                <a16:creationId xmlns:a16="http://schemas.microsoft.com/office/drawing/2014/main" id="{C6C004ED-2B06-4144-9164-96A4CDC0539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9102352" y="4028080"/>
            <a:ext cx="1097876" cy="1097875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4002D7BD-981B-493B-A5A0-DA83B65931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69747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E636A6C4-760E-4DFC-9166-0346E320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A830E9-38B9-41B2-9047-8F9003630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5897FB-ACEE-45BF-9704-D517B9B9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F61A60D-EA13-4C4C-9816-85480A2E2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33903" y="724868"/>
            <a:ext cx="6324194" cy="639955"/>
          </a:xfrm>
          <a:prstGeom prst="rect">
            <a:avLst/>
          </a:prstGeom>
        </p:spPr>
        <p:txBody>
          <a:bodyPr rtlCol="0" anchor="ctr"/>
          <a:lstStyle>
            <a:lvl1pPr algn="ct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1C424B8B-6301-4675-9015-050DF1DF9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511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44297A50-8392-4EB9-9BF6-451C4B9977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11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01B3A901-BBC6-44D9-9C97-6CFD76C17C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039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C60306D6-8D77-403B-B3D3-93E771A63E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4039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156D61BA-EB24-4A41-8CAD-DF8D3ACF23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7567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7D92CD70-81FF-405A-B419-FCACE6F2F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7567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1F7A98D9-A50A-41D8-BD51-327D4B647F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1094" y="4059648"/>
            <a:ext cx="2382386" cy="613702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CD4953C5-A270-4C37-B878-3D3E51E01A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1094" y="4651391"/>
            <a:ext cx="2382386" cy="85793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B419FAA5-674D-4D1B-B6F0-7F6B786D9D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85758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4301E9A5-7F5A-49AF-A4F3-EA73CC5590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814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44658DCD-8753-4536-A41F-2975ECE9D0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6341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708ADA9-A84B-4176-A4A4-3BEEB2F71F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69286" y="2399173"/>
            <a:ext cx="1611892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27572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9FD50E8B-97D3-485C-9645-AACC303DDF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281" y="-1"/>
            <a:ext cx="12196282" cy="291737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44211F90-6E18-443B-BDFF-5A72A7950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4006735"/>
            <a:ext cx="12192000" cy="2851264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50000"/>
              </a:lnSpc>
              <a:spcBef>
                <a:spcPts val="0"/>
              </a:spcBef>
              <a:buNone/>
              <a:defRPr sz="50000" i="1" baseline="0">
                <a:solidFill>
                  <a:schemeClr val="bg1">
                    <a:alpha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(сумма)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B2CC2F-A541-4A4B-985A-73901B9F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1D1C2B-CD69-4515-87A0-866E32DC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F4DBC1-4594-4961-A9D3-27E0113B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15AE508-339B-4118-9121-4A160D09F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122721"/>
            <a:ext cx="2895600" cy="1111250"/>
          </a:xfrm>
          <a:prstGeom prst="rect">
            <a:avLst/>
          </a:prstGeom>
        </p:spPr>
        <p:txBody>
          <a:bodyPr rtlCol="0" anchor="ctr"/>
          <a:lstStyle>
            <a:lvl1pPr algn="r">
              <a:defRPr sz="2200" cap="all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3A3F931-4B84-489F-8B0A-7FEF462532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2514" y="3833158"/>
            <a:ext cx="7021287" cy="1690377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91993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>
            <a:extLst>
              <a:ext uri="{FF2B5EF4-FFF2-40B4-BE49-F238E27FC236}">
                <a16:creationId xmlns:a16="http://schemas.microsoft.com/office/drawing/2014/main" id="{61D6F08F-239E-4E92-B5E7-36638ED465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7715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8D0F4F-65EB-4DC2-B7AD-AD23E6DB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F9EC8-F9C6-4CE1-91F5-A956792C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156857" cy="365125"/>
          </a:xfrm>
        </p:spPr>
        <p:txBody>
          <a:bodyPr rtlCol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721C21-E285-4AF2-9E8D-243F4CBC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C201BA1-98C5-4728-9204-5B3A2F7B03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87939" y="1638359"/>
            <a:ext cx="3058885" cy="1111250"/>
          </a:xfrm>
          <a:prstGeom prst="rect">
            <a:avLst/>
          </a:prstGeom>
        </p:spPr>
        <p:txBody>
          <a:bodyPr rtlCol="0" anchor="b"/>
          <a:lstStyle>
            <a:lvl1pPr algn="l">
              <a:defRPr sz="2200" cap="all" spc="200" baseline="0">
                <a:solidFill>
                  <a:schemeClr val="accent6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75C106A2-F65A-4519-B7A6-CB7477C684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7939" y="3135086"/>
            <a:ext cx="3058885" cy="2388450"/>
          </a:xfrm>
          <a:prstGeom prst="rect">
            <a:avLst/>
          </a:prstGeom>
        </p:spPr>
        <p:txBody>
          <a:bodyPr rtlCol="0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>
                <a:solidFill>
                  <a:schemeClr val="accent6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Подзаголовок слайда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E7A08CD-CF6C-4ABF-B086-481F36611730}"/>
              </a:ext>
            </a:extLst>
          </p:cNvPr>
          <p:cNvCxnSpPr>
            <a:cxnSpLocks/>
          </p:cNvCxnSpPr>
          <p:nvPr userDrawn="1"/>
        </p:nvCxnSpPr>
        <p:spPr>
          <a:xfrm>
            <a:off x="8130026" y="0"/>
            <a:ext cx="0" cy="4572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Текст 4">
            <a:extLst>
              <a:ext uri="{FF2B5EF4-FFF2-40B4-BE49-F238E27FC236}">
                <a16:creationId xmlns:a16="http://schemas.microsoft.com/office/drawing/2014/main" id="{E4AB2649-B78D-4A9D-9F1D-F447A521EE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735" y="4698088"/>
            <a:ext cx="11996058" cy="2059185"/>
          </a:xfrm>
          <a:prstGeom prst="rect">
            <a:avLst/>
          </a:prstGeom>
        </p:spPr>
        <p:txBody>
          <a:bodyPr rtlCol="0"/>
          <a:lstStyle>
            <a:lvl1pPr marL="0" indent="0" algn="r">
              <a:lnSpc>
                <a:spcPct val="37000"/>
              </a:lnSpc>
              <a:spcBef>
                <a:spcPts val="0"/>
              </a:spcBef>
              <a:buNone/>
              <a:defRPr sz="50000" i="1" baseline="0">
                <a:solidFill>
                  <a:schemeClr val="accent6">
                    <a:lumMod val="10000"/>
                    <a:lumOff val="90000"/>
                    <a:alpha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Чем</a:t>
            </a:r>
          </a:p>
        </p:txBody>
      </p:sp>
    </p:spTree>
    <p:extLst>
      <p:ext uri="{BB962C8B-B14F-4D97-AF65-F5344CB8AC3E}">
        <p14:creationId xmlns:p14="http://schemas.microsoft.com/office/powerpoint/2010/main" val="238296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81A4C966-5542-475A-B224-2E541D9AE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F1E08C-E5A1-412C-88D3-C6BF9430D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 dirty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BAFCC-DBDE-4891-B3DD-4B3754E7D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6357DA-28E9-40D3-918C-4D14E8263D81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795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59" r:id="rId12"/>
    <p:sldLayoutId id="2147483666" r:id="rId13"/>
    <p:sldLayoutId id="2147483667" r:id="rId14"/>
    <p:sldLayoutId id="2147483668" r:id="rId15"/>
    <p:sldLayoutId id="2147483669" r:id="rId16"/>
    <p:sldLayoutId id="2147483663" r:id="rId17"/>
    <p:sldLayoutId id="2147483665" r:id="rId18"/>
    <p:sldLayoutId id="2147483664" r:id="rId19"/>
    <p:sldLayoutId id="2147483661" r:id="rId20"/>
    <p:sldLayoutId id="2147483662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1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4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B0CB8A-E5AF-D766-17AF-5466FA01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8" y="0"/>
            <a:ext cx="10239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0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70F4A9-49F1-F90C-902A-94F3DC0EEDCA}"/>
              </a:ext>
            </a:extLst>
          </p:cNvPr>
          <p:cNvSpPr/>
          <p:nvPr/>
        </p:nvSpPr>
        <p:spPr>
          <a:xfrm>
            <a:off x="0" y="0"/>
            <a:ext cx="7765101" cy="6858000"/>
          </a:xfrm>
          <a:prstGeom prst="rect">
            <a:avLst/>
          </a:prstGeom>
          <a:solidFill>
            <a:srgbClr val="5E948B">
              <a:alpha val="2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28BDB42-884A-0FC8-5A52-299C4D183B59}"/>
              </a:ext>
            </a:extLst>
          </p:cNvPr>
          <p:cNvSpPr/>
          <p:nvPr/>
        </p:nvSpPr>
        <p:spPr>
          <a:xfrm>
            <a:off x="1382117" y="1106428"/>
            <a:ext cx="5181600" cy="5027698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34056CF-DEDB-4079-BF11-FA4761D09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8366" y="1250303"/>
            <a:ext cx="3737010" cy="1996752"/>
          </a:xfrm>
        </p:spPr>
        <p:txBody>
          <a:bodyPr rtlCol="0"/>
          <a:lstStyle/>
          <a:p>
            <a:pPr algn="ctr" rtl="0"/>
            <a:r>
              <a:rPr lang="en-US" sz="4400" dirty="0">
                <a:latin typeface="Georgia" panose="02040502050405020303" pitchFamily="18" charset="0"/>
              </a:rPr>
              <a:t>BuddiesUp</a:t>
            </a:r>
            <a:br>
              <a:rPr lang="ru-RU" sz="36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Приложение для поиска единомышленников</a:t>
            </a:r>
            <a:endParaRPr lang="ru-RU" sz="2300" dirty="0">
              <a:latin typeface="Georgia" panose="02040502050405020303" pitchFamily="18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D79862A8-72F8-4043-A021-816AC74E8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8366" y="3876869"/>
            <a:ext cx="3284832" cy="1996752"/>
          </a:xfrm>
        </p:spPr>
        <p:txBody>
          <a:bodyPr rtlCol="0"/>
          <a:lstStyle/>
          <a:p>
            <a:pPr rtl="0"/>
            <a:r>
              <a:rPr lang="ru-RU" sz="1700" dirty="0">
                <a:latin typeface="Georgia" panose="02040502050405020303" pitchFamily="18" charset="0"/>
              </a:rPr>
              <a:t>Булаенко Виктория, Мартынов Александр, Мандрикин Антон,  Немтина Мария,  Савастеева Ксения, Селиванова Алина, Стрижаков Артём,     Шутов Федор   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B8906E7-BF07-C39E-8340-A999EB78B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colorTemperature colorTemp="5421"/>
                    </a14:imgEffect>
                    <a14:imgEffect>
                      <a14:saturation sat="67000"/>
                    </a14:imgEffect>
                    <a14:imgEffect>
                      <a14:brightnessContrast bright="-10000" contrast="-5000"/>
                    </a14:imgEffect>
                  </a14:imgLayer>
                </a14:imgProps>
              </a:ext>
            </a:extLst>
          </a:blip>
          <a:srcRect l="24624" t="24082" r="42520" b="17142"/>
          <a:stretch/>
        </p:blipFill>
        <p:spPr>
          <a:xfrm>
            <a:off x="1971501" y="1604865"/>
            <a:ext cx="4002833" cy="40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7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054FF391-9985-76C7-2E0A-6928D3805D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E79465-93D0-558B-A8B3-267026E23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8ED31-23F8-7466-CCD1-18A14462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03/08/20ГГ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CED95-42B5-A220-7D00-1058E322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25EF05-4F02-61EC-9C7E-715291023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3</a:t>
            </a:fld>
            <a:endParaRPr lang="ru-RU" noProof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48BDCDD-BB1D-29AB-C106-F565B3432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7E8957F5-DB4A-68AA-63CD-9A101E285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CEED8D-E095-8A45-FAE9-1A8591FA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7" y="-23348"/>
            <a:ext cx="12137568" cy="68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2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2017" y="1157286"/>
            <a:ext cx="7282550" cy="5381626"/>
          </a:xfrm>
        </p:spPr>
        <p:txBody>
          <a:bodyPr/>
          <a:lstStyle/>
          <a:p>
            <a:pPr algn="just"/>
            <a:r>
              <a:rPr lang="ru-RU" sz="2000" dirty="0">
                <a:latin typeface="Georgia" panose="02040502050405020303" pitchFamily="18" charset="0"/>
              </a:rPr>
              <a:t>- Молодежь (18-30 лет)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Люди, переехавшие в новый город или страну и испытывающие трудности с поиском друзей и адаптацией к новой среде (чаще студенты)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Люди, страдающие от одиночества или стеснения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Экологически активные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- Бизнес-сектор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Географическое расположение потребителей: российский рынок 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Сектор рынка: B2C, B2B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Уровень образования и потребления: подходит для людей с различными уровнями образования и интересами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902230-7C7D-517A-DE34-067B995DA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7000"/>
                    </a14:imgEffect>
                  </a14:imgLayer>
                </a14:imgProps>
              </a:ext>
            </a:extLst>
          </a:blip>
          <a:srcRect l="68438" t="1244"/>
          <a:stretch/>
        </p:blipFill>
        <p:spPr>
          <a:xfrm>
            <a:off x="0" y="1913"/>
            <a:ext cx="3895725" cy="6855658"/>
          </a:xfrm>
          <a:prstGeom prst="rect">
            <a:avLst/>
          </a:prstGeom>
        </p:spPr>
      </p:pic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9B6B36AE-3E04-56CB-C2D5-435D45EC3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311" y="319088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368918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97732" y="1626507"/>
            <a:ext cx="7815943" cy="4307762"/>
          </a:xfrm>
          <a:solidFill>
            <a:schemeClr val="bg1">
              <a:lumMod val="85000"/>
              <a:alpha val="86000"/>
            </a:schemeClr>
          </a:solidFill>
          <a:ln w="34925">
            <a:solidFill>
              <a:schemeClr val="bg1"/>
            </a:solidFill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основных проблем наших потенциальных клиентов (частных пользователей приложения и организаций-партнеров): 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Проблема поиска единомышленников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Поиск подходящего места для свидания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Одиночество и стеснение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Незнакомый город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Помощь окружающему миру; 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 организаций:</a:t>
            </a:r>
          </a:p>
          <a:p>
            <a:pPr algn="just" rtl="0"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Редкая повторная посещаемость и низкая популярность новых магазинов.</a:t>
            </a:r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5220" y="576296"/>
            <a:ext cx="5880966" cy="559447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800" dirty="0"/>
              <a:t>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386669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253714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9283" y="1865401"/>
            <a:ext cx="4386953" cy="4738885"/>
          </a:xfrm>
        </p:spPr>
        <p:txBody>
          <a:bodyPr rtlCol="0"/>
          <a:lstStyle/>
          <a:p>
            <a:pPr algn="just" rtl="0"/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Парень/парни хочет поиграть в страйкбол , но не может так как нет определенного лидера способного договориться с органами управления о предоставлении разрешенной территории для проведения игр, а так же нет возможности в виде целенаправленного сайта найти однопартийцев по интересам, а списков в интернете и групп в соц. сетях мало и у них малая активность.</a:t>
            </a:r>
          </a:p>
          <a:p>
            <a:pPr algn="just" rtl="0"/>
            <a:endParaRPr lang="ru-RU" sz="13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 rtl="0"/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Другие стороны в виде компаний территориального управления устают от постоянных нападок </a:t>
            </a:r>
            <a:r>
              <a:rPr lang="ru-RU" sz="1300" dirty="0" err="1">
                <a:solidFill>
                  <a:schemeClr val="bg1"/>
                </a:solidFill>
                <a:latin typeface="Georgia" panose="02040502050405020303" pitchFamily="18" charset="0"/>
              </a:rPr>
              <a:t>страйкболистов</a:t>
            </a:r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 о выделении им определенной территории, и им бы помог сайт на котором они могли бы конкретно выделить зону разрешенную для игры, прикрепив на сайте к выделенной территории оф. документ разрешения и не контактируя со </a:t>
            </a:r>
            <a:r>
              <a:rPr lang="ru-RU" sz="1300" dirty="0" err="1">
                <a:solidFill>
                  <a:schemeClr val="bg1"/>
                </a:solidFill>
                <a:latin typeface="Georgia" panose="02040502050405020303" pitchFamily="18" charset="0"/>
              </a:rPr>
              <a:t>страйкболистами</a:t>
            </a:r>
            <a:r>
              <a:rPr lang="ru-RU" sz="1300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15C45EA-3D67-4B00-9B3A-CF3180E41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79283" y="1173770"/>
            <a:ext cx="2701028" cy="691631"/>
          </a:xfrm>
        </p:spPr>
        <p:txBody>
          <a:bodyPr rtlCol="0"/>
          <a:lstStyle/>
          <a:p>
            <a:pPr rtl="0"/>
            <a:r>
              <a:rPr lang="ru-RU" sz="1600" dirty="0"/>
              <a:t>Проблема поиска единомышленников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CAD88DCF-69AF-464C-A7A7-8BCEB5EB06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37119" y="1287385"/>
            <a:ext cx="2816681" cy="464399"/>
          </a:xfrm>
        </p:spPr>
        <p:txBody>
          <a:bodyPr rtlCol="0"/>
          <a:lstStyle/>
          <a:p>
            <a:pPr rtl="0"/>
            <a:r>
              <a:rPr lang="ru-RU" sz="1600" dirty="0"/>
              <a:t>Поиск подходящего места для свидания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F9F58647-DB42-42ED-BAB8-FEA6519630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37510" y="1865401"/>
            <a:ext cx="3333371" cy="4821285"/>
          </a:xfrm>
        </p:spPr>
        <p:txBody>
          <a:bodyPr rtlCol="0"/>
          <a:lstStyle/>
          <a:p>
            <a:pPr algn="just" rtl="0"/>
            <a:r>
              <a:rPr lang="ru-RU" sz="1300" dirty="0">
                <a:latin typeface="Georgia" panose="02040502050405020303" pitchFamily="18" charset="0"/>
              </a:rPr>
              <a:t>Парень\девушка хочет привести свою половинку на свидание в интересное место. Но не может потому что ему мешает отсутствие оригинальности и недостаток времени, чтобы лично искать интересные места, а поиск списков в интернете не подходит, так как они плохо структурированы, имеют малое количество информации, направленной на решение его проблемы, отсутствуют обновления у уже имеющихся списков.</a:t>
            </a:r>
          </a:p>
          <a:p>
            <a:pPr algn="just" rtl="0"/>
            <a:r>
              <a:rPr lang="ru-RU" sz="1300" dirty="0">
                <a:latin typeface="Georgia" panose="02040502050405020303" pitchFamily="18" charset="0"/>
              </a:rPr>
              <a:t>В свою сторону организации по созданию мероприятий для пар (свиданий)  хотят большей посещаемости своих мероприятий.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6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38648-D851-1EDA-5FF7-93388E9A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4000"/>
                    </a14:imgEffect>
                  </a14:imgLayer>
                </a14:imgProps>
              </a:ext>
            </a:extLst>
          </a:blip>
          <a:srcRect l="32229" r="29649"/>
          <a:stretch/>
        </p:blipFill>
        <p:spPr>
          <a:xfrm>
            <a:off x="-1" y="1"/>
            <a:ext cx="3734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6895D93-98FB-0C12-1612-3A86813AE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715"/>
                    </a14:imgEffect>
                    <a14:imgEffect>
                      <a14:saturation sat="68000"/>
                    </a14:imgEffect>
                    <a14:imgEffect>
                      <a14:brightnessContrast bright="-13000"/>
                    </a14:imgEffect>
                  </a14:imgLayer>
                </a14:imgProps>
              </a:ext>
            </a:extLst>
          </a:blip>
          <a:srcRect l="27332" r="33291"/>
          <a:stretch/>
        </p:blipFill>
        <p:spPr>
          <a:xfrm flipH="1">
            <a:off x="8171092" y="0"/>
            <a:ext cx="4020907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7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556" y="1713165"/>
            <a:ext cx="3576539" cy="4341987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Одинокий парень\девушка хочет найти качественную дружбу или интересное знакомство, но ему мешает внутренний барьер встречи вживую, проще пообщаться какое-то время в интернете, привыкнуть к собеседнику, а после встретиться лично. 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Существующие решения в виде сайтов знакомств не подходят, так как большинство пришедших туда имеют цель найти вторую половинку. Желание первых и вторых пользователей расходятся, но оба сидят на одних сайтах знакомств мешая друг другу.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3B256975-84B4-FCBE-9CA5-4107D03DF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4326" y="1103312"/>
            <a:ext cx="3648074" cy="609853"/>
          </a:xfrm>
        </p:spPr>
        <p:txBody>
          <a:bodyPr/>
          <a:lstStyle/>
          <a:p>
            <a:r>
              <a:rPr lang="ru-RU" sz="1600" dirty="0"/>
              <a:t>Проблема одиночества и стеснения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F378E623-CCB3-76AF-0583-A751C8A2DC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3171" y="1567711"/>
            <a:ext cx="3853237" cy="4988478"/>
          </a:xfrm>
        </p:spPr>
        <p:txBody>
          <a:bodyPr/>
          <a:lstStyle/>
          <a:p>
            <a:pPr algn="just"/>
            <a:r>
              <a:rPr lang="ru-RU" dirty="0">
                <a:latin typeface="Georgia" panose="02040502050405020303" pitchFamily="18" charset="0"/>
              </a:rPr>
              <a:t>Студент переехал в новый город - не знает интересных мест, не имеет знакомых, он хочет исправить эти две проблемы но пути решения не организованны и не упорядочены на одном определенном сайте, а возможность поиска друзей по интересам отсутствует как и узко направленные приложения, и социально-коммуникативные способностей у студента. </a:t>
            </a:r>
          </a:p>
          <a:p>
            <a:pPr algn="just"/>
            <a:r>
              <a:rPr lang="ru-RU" dirty="0">
                <a:latin typeface="Georgia" panose="02040502050405020303" pitchFamily="18" charset="0"/>
              </a:rPr>
              <a:t>Другие люди со схожими интересами так же хотят новых знакомств, но вследствие психологических факторов не имеют возможности знакомиться вживую, поэтому им так же поможет структурированное приложение.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C5E57FA-0193-450F-7994-BF7354AFD0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62500" y="1103312"/>
            <a:ext cx="2608493" cy="464399"/>
          </a:xfrm>
        </p:spPr>
        <p:txBody>
          <a:bodyPr/>
          <a:lstStyle/>
          <a:p>
            <a:r>
              <a:rPr lang="ru-RU" sz="1600" dirty="0"/>
              <a:t>Незнакомый город</a:t>
            </a: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80344"/>
            <a:ext cx="5400674" cy="726546"/>
          </a:xfrm>
        </p:spPr>
        <p:txBody>
          <a:bodyPr rtlCol="0"/>
          <a:lstStyle/>
          <a:p>
            <a:pPr rtl="0"/>
            <a:r>
              <a:rPr lang="ru-RU" sz="2800" dirty="0"/>
              <a:t>Пользователь и 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2703902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54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Человек держит растение">
            <a:extLst>
              <a:ext uri="{FF2B5EF4-FFF2-40B4-BE49-F238E27FC236}">
                <a16:creationId xmlns:a16="http://schemas.microsoft.com/office/drawing/2014/main" id="{173CF312-33FE-4C78-AF0C-3801274129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83" r="10983"/>
          <a:stretch/>
        </p:blipFill>
        <p:spPr>
          <a:xfrm>
            <a:off x="7967339" y="0"/>
            <a:ext cx="5328822" cy="6858000"/>
          </a:xfr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8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33436"/>
            <a:ext cx="7267575" cy="4722914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chemeClr val="bg1"/>
                </a:solidFill>
              </a:rPr>
              <a:t>Парень пересмотрел в своем мировоззрение влияние человечества на природу и решил стать эко-энтузиастом, чтобы быть полезным планете Земля и уменьшить влияние факторов загрязнения на людей живущих в его городе, но не может так как ему мешает отсутствие понимания, где искать группы единомышленников, и массовой огласки проводимых мероприятий по помощи окружающей среде. Существующая реклама не всегда доступна общественности, а скорее направлена на узкий круг лиц давно занимающийся этим вопросом и мало работающий над привлечением новых лиц.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С другой стороны - территориальное управление, которое не всегда имеет возможности в виде лишнего свободного времени, ходить по городу и наблюдать проблемы загрязнения территории/недостатка деревьев или растительности. Однако они могут через приложение отслеживать жалобы людей отмечаемые на карте в конкретной "Эко" вкладке и направлять туда эко-активистов одним нажатием кнопки.</a:t>
            </a: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9B7C68D5-425C-4465-842E-6EC3B305D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80344"/>
            <a:ext cx="5305424" cy="726546"/>
          </a:xfrm>
        </p:spPr>
        <p:txBody>
          <a:bodyPr rtlCol="0"/>
          <a:lstStyle/>
          <a:p>
            <a:pPr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4B24B5C-E0C0-131E-FED2-FFE0D7F78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4988" y="1037963"/>
            <a:ext cx="4191000" cy="464399"/>
          </a:xfrm>
        </p:spPr>
        <p:txBody>
          <a:bodyPr/>
          <a:lstStyle/>
          <a:p>
            <a:r>
              <a:rPr lang="ru-RU" sz="1800" dirty="0"/>
              <a:t>Помощь окружающему миру</a:t>
            </a:r>
          </a:p>
        </p:txBody>
      </p:sp>
    </p:spTree>
    <p:extLst>
      <p:ext uri="{BB962C8B-B14F-4D97-AF65-F5344CB8AC3E}">
        <p14:creationId xmlns:p14="http://schemas.microsoft.com/office/powerpoint/2010/main" val="39502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253714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Пользователь и проблема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930" y="1682838"/>
            <a:ext cx="4386953" cy="4856074"/>
          </a:xfrm>
        </p:spPr>
        <p:txBody>
          <a:bodyPr rtlCol="0"/>
          <a:lstStyle/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«Food 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retail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group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хочет повторной посещаемости, но не может завлечь аудиторию, так как имеет высокий прайс. Парк располагает уникальными и новыми возможностями развлечений, а закупка нового оборудования имеет недостаток в виде больших финансовых вложений.  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Клиенты уже посетившие один раз «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M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azaPark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хотят чего то нового, так как не готовы платить полный прайс за то, что уже видели. </a:t>
            </a:r>
          </a:p>
          <a:p>
            <a:pPr algn="just" rtl="0"/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На помощь приходит бесплатный билет на вход из приложения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BuddiesUp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. Редкий посетитель придет в парк развлечений один, скорее он позовет друзей. Тем самым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«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MazaPark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» продаст вход еще 1-5 человек. А если количество таких посетителей будет больше, то и их друзей тоже.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15C45EA-3D67-4B00-9B3A-CF3180E41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70930" y="1033276"/>
            <a:ext cx="3576745" cy="691631"/>
          </a:xfrm>
        </p:spPr>
        <p:txBody>
          <a:bodyPr rtlCol="0"/>
          <a:lstStyle/>
          <a:p>
            <a:pPr rtl="0"/>
            <a:r>
              <a:rPr lang="ru-RU" sz="1600" dirty="0"/>
              <a:t>Редкая повторная посещаемость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CAD88DCF-69AF-464C-A7A7-8BCEB5EB06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52067" y="1146891"/>
            <a:ext cx="2816681" cy="464399"/>
          </a:xfrm>
        </p:spPr>
        <p:txBody>
          <a:bodyPr rtlCol="0"/>
          <a:lstStyle/>
          <a:p>
            <a:pPr rtl="0"/>
            <a:r>
              <a:rPr lang="ru-RU" sz="1600" dirty="0"/>
              <a:t>Низкая популярность новых магазинов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F9F58647-DB42-42ED-BAB8-FEA6519630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52067" y="1717627"/>
            <a:ext cx="3318814" cy="4821285"/>
          </a:xfrm>
        </p:spPr>
        <p:txBody>
          <a:bodyPr rtlCol="0"/>
          <a:lstStyle/>
          <a:p>
            <a:pPr algn="just" rtl="0"/>
            <a:r>
              <a:rPr lang="ru-RU" dirty="0">
                <a:latin typeface="Georgia" panose="02040502050405020303" pitchFamily="18" charset="0"/>
              </a:rPr>
              <a:t>Лофт проект этажи хочет большую посещаемость и известность новым магазинам, открывающимся у них, и огласку проводимых событий , но эта цель трудновыполнима из за малой активности в новостных пабликах проекта. А продвижение от пиар агентства может принести лишь убыток. </a:t>
            </a:r>
          </a:p>
          <a:p>
            <a:pPr algn="just" rtl="0"/>
            <a:r>
              <a:rPr lang="ru-RU" dirty="0">
                <a:latin typeface="Georgia" panose="02040502050405020303" pitchFamily="18" charset="0"/>
              </a:rPr>
              <a:t>Может помочь сотрудничество с нашим приложением, так как взымая плату за продвижение компании в рейтинге, повысится посещаемость из-за появления проекта в рекомендациях у многих пользователей.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C17FB6-927F-EC09-DC69-D836620F0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2000"/>
                    </a14:imgEffect>
                  </a14:imgLayer>
                </a14:imgProps>
              </a:ext>
            </a:extLst>
          </a:blip>
          <a:srcRect l="12932" r="54428"/>
          <a:stretch/>
        </p:blipFill>
        <p:spPr>
          <a:xfrm>
            <a:off x="1" y="0"/>
            <a:ext cx="3576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0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10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8E0A714-732C-09E0-F038-2932D1ADF8A9}"/>
              </a:ext>
            </a:extLst>
          </p:cNvPr>
          <p:cNvGraphicFramePr>
            <a:graphicFrameLocks noGrp="1"/>
          </p:cNvGraphicFramePr>
          <p:nvPr/>
        </p:nvGraphicFramePr>
        <p:xfrm>
          <a:off x="612303" y="273050"/>
          <a:ext cx="11013638" cy="438883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597875">
                  <a:extLst>
                    <a:ext uri="{9D8B030D-6E8A-4147-A177-3AD203B41FA5}">
                      <a16:colId xmlns:a16="http://schemas.microsoft.com/office/drawing/2014/main" val="3119848534"/>
                    </a:ext>
                  </a:extLst>
                </a:gridCol>
                <a:gridCol w="7415763">
                  <a:extLst>
                    <a:ext uri="{9D8B030D-6E8A-4147-A177-3AD203B41FA5}">
                      <a16:colId xmlns:a16="http://schemas.microsoft.com/office/drawing/2014/main" val="1846400494"/>
                    </a:ext>
                  </a:extLst>
                </a:gridCol>
              </a:tblGrid>
              <a:tr h="274641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Кто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Чего хочет?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02318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 dirty="0"/>
                        <a:t>Переезжающие в новый город и желающие его узнать (студенты)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Иметь платформу, через которую можно легко и быстро узнавать о местах, которые ему интересны. В которой любой желающий может оценить и указать любимое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2926"/>
                  </a:ext>
                </a:extLst>
              </a:tr>
              <a:tr h="822670">
                <a:tc>
                  <a:txBody>
                    <a:bodyPr/>
                    <a:lstStyle/>
                    <a:p>
                      <a:r>
                        <a:rPr lang="ru-RU" sz="1700"/>
                        <a:t>Одинокие и скромные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Найти друзей или любовь, но не нарушая свои личные границы – через приложение или сайт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04209"/>
                  </a:ext>
                </a:extLst>
              </a:tr>
              <a:tr h="604436">
                <a:tc>
                  <a:txBody>
                    <a:bodyPr/>
                    <a:lstStyle/>
                    <a:p>
                      <a:r>
                        <a:rPr lang="ru-RU" sz="1700"/>
                        <a:t>Вторые половинки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/>
                        <a:t>Найти идеальное место для свидания так, чтобы при поиске не затрачивалось много времени и сил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52836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/>
                        <a:t>Начинающие эко-энтузиасты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/>
                        <a:t>Найти уютное и доброе место, где сможет быть полезным природе в группе таких же энтузиастов (высадка деревьев, переработка бутылок, сбор мусора на пляже)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18194"/>
                  </a:ext>
                </a:extLst>
              </a:tr>
              <a:tr h="651894">
                <a:tc>
                  <a:txBody>
                    <a:bodyPr/>
                    <a:lstStyle/>
                    <a:p>
                      <a:r>
                        <a:rPr lang="ru-RU" sz="1700" dirty="0"/>
                        <a:t>Поиск единомышленника в группу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Найти тех, кто разделит его интересы (к примеру, собрать людей в музыкальную группу; в поход с палатками; в студию для помощи в дизайне стен красками)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11886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4E7EB2-5D70-02AD-30A2-02AB8035E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3" t="31528" r="83415" b="31501"/>
          <a:stretch/>
        </p:blipFill>
        <p:spPr>
          <a:xfrm>
            <a:off x="304800" y="0"/>
            <a:ext cx="307504" cy="388620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5515425-EFE3-46E5-751E-EFB46514553A}"/>
              </a:ext>
            </a:extLst>
          </p:cNvPr>
          <p:cNvGraphicFramePr>
            <a:graphicFrameLocks noGrp="1"/>
          </p:cNvGraphicFramePr>
          <p:nvPr/>
        </p:nvGraphicFramePr>
        <p:xfrm>
          <a:off x="612303" y="4707890"/>
          <a:ext cx="11013637" cy="179264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633126">
                  <a:extLst>
                    <a:ext uri="{9D8B030D-6E8A-4147-A177-3AD203B41FA5}">
                      <a16:colId xmlns:a16="http://schemas.microsoft.com/office/drawing/2014/main" val="2128984893"/>
                    </a:ext>
                  </a:extLst>
                </a:gridCol>
                <a:gridCol w="7380511">
                  <a:extLst>
                    <a:ext uri="{9D8B030D-6E8A-4147-A177-3AD203B41FA5}">
                      <a16:colId xmlns:a16="http://schemas.microsoft.com/office/drawing/2014/main" val="1054871778"/>
                    </a:ext>
                  </a:extLst>
                </a:gridCol>
              </a:tblGrid>
              <a:tr h="711703">
                <a:tc>
                  <a:txBody>
                    <a:bodyPr/>
                    <a:lstStyle/>
                    <a:p>
                      <a:r>
                        <a:rPr lang="ru-RU" sz="1700" b="0" dirty="0"/>
                        <a:t>Компании с низким показателем повторной посещаемости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/>
                        <a:t>Повысить количество посетителей, тем самым увеличить продажи. Найти недорогую и доступную компанию через которую можно это реализовать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31969"/>
                  </a:ext>
                </a:extLst>
              </a:tr>
              <a:tr h="923966">
                <a:tc>
                  <a:txBody>
                    <a:bodyPr/>
                    <a:lstStyle/>
                    <a:p>
                      <a:r>
                        <a:rPr lang="ru-RU" sz="1700" b="0" dirty="0"/>
                        <a:t>Торговые центры, лофт проекты с низкой популярностью новых магазинов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/>
                        <a:t>Привлечь новых и старых клиентов в открывшиеся магазины, повысив узнаваемость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93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11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51821"/>
            </a:gs>
            <a:gs pos="74000">
              <a:srgbClr val="433443"/>
            </a:gs>
            <a:gs pos="83000">
              <a:srgbClr val="433443"/>
            </a:gs>
            <a:gs pos="100000">
              <a:srgbClr val="47393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462E4B-072E-4C42-BF51-7B779A049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457" y="136525"/>
            <a:ext cx="9993085" cy="892630"/>
          </a:xfrm>
        </p:spPr>
        <p:txBody>
          <a:bodyPr rtlCol="0"/>
          <a:lstStyle/>
          <a:p>
            <a:pPr rtl="0"/>
            <a:r>
              <a:rPr lang="ru-RU" dirty="0"/>
              <a:t>Актуальность выделенных проблем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14E48D9-B460-4807-930C-B2FD99DD4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228" y="1073837"/>
            <a:ext cx="2481945" cy="1116913"/>
          </a:xfrm>
        </p:spPr>
        <p:txBody>
          <a:bodyPr rtlCol="0"/>
          <a:lstStyle/>
          <a:p>
            <a:pPr rtl="0"/>
            <a:r>
              <a:rPr lang="ru-RU" sz="1600" dirty="0"/>
              <a:t>проблема поиска  единомышленников и незнакомый город</a:t>
            </a:r>
          </a:p>
        </p:txBody>
      </p:sp>
      <p:sp>
        <p:nvSpPr>
          <p:cNvPr id="22" name="Подзаголовок 21">
            <a:extLst>
              <a:ext uri="{FF2B5EF4-FFF2-40B4-BE49-F238E27FC236}">
                <a16:creationId xmlns:a16="http://schemas.microsoft.com/office/drawing/2014/main" id="{55719757-528E-45B6-B6AF-D44DC695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02656"/>
            <a:ext cx="2315547" cy="4053694"/>
          </a:xfrm>
        </p:spPr>
        <p:txBody>
          <a:bodyPr rtlCol="0"/>
          <a:lstStyle/>
          <a:p>
            <a:pPr algn="l" rtl="0"/>
            <a:r>
              <a:rPr lang="ru-RU" sz="1600" dirty="0">
                <a:solidFill>
                  <a:schemeClr val="bg1"/>
                </a:solidFill>
              </a:rPr>
              <a:t>По данным Федеральной миграционной службы России, только в 2019 году более 5 миллионов человек переехали в новый город или регион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41BA5E91-1995-47D0-BB5C-58C90377D3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67800" y="1098547"/>
            <a:ext cx="2383972" cy="665284"/>
          </a:xfrm>
        </p:spPr>
        <p:txBody>
          <a:bodyPr rtlCol="0"/>
          <a:lstStyle/>
          <a:p>
            <a:pPr rtl="0"/>
            <a:r>
              <a:rPr lang="ru-RU" sz="1600" dirty="0"/>
              <a:t>помощь окружающему миру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758BA41F-3849-457C-9696-BAB0D3B3AE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01790" y="1966465"/>
            <a:ext cx="2549982" cy="4755009"/>
          </a:xfrm>
        </p:spPr>
        <p:txBody>
          <a:bodyPr rtlCol="0"/>
          <a:lstStyle/>
          <a:p>
            <a:pPr algn="l" rtl="0"/>
            <a:r>
              <a:rPr lang="ru-RU" sz="1600" dirty="0"/>
              <a:t>- Согласно отчету Всемирного фонда дикой природы (WWF), около 40% территории России подвержено серьезным экологическим угрозам.</a:t>
            </a:r>
          </a:p>
          <a:p>
            <a:pPr algn="l" rtl="0"/>
            <a:r>
              <a:rPr lang="ru-RU" sz="1600" dirty="0"/>
              <a:t>- Согласно Минприроды России, только около 12% от общего объема отходов подлежит переработке.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F04BB0-DB84-4BBE-9370-8BA7BC2C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11</a:t>
            </a:fld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3B27638-FA65-8CA3-6904-5AF9628083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13364" y="1073837"/>
            <a:ext cx="2383972" cy="892629"/>
          </a:xfrm>
        </p:spPr>
        <p:txBody>
          <a:bodyPr/>
          <a:lstStyle/>
          <a:p>
            <a:r>
              <a:rPr lang="ru-RU" sz="1600" dirty="0"/>
              <a:t>поиск подходящего места для свидания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32903CF-17C7-3810-8112-3A79933F7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2414" y="2059080"/>
            <a:ext cx="2383972" cy="4479832"/>
          </a:xfrm>
        </p:spPr>
        <p:txBody>
          <a:bodyPr/>
          <a:lstStyle/>
          <a:p>
            <a:pPr algn="l"/>
            <a:r>
              <a:rPr lang="ru-RU" sz="1600" dirty="0"/>
              <a:t>2019 году, около 40% россиян испытывают трудности в поиске подходящего места для свидания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126E609-CD88-2A46-DA13-6BCDCAF741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5999" y="1098547"/>
            <a:ext cx="2383973" cy="464399"/>
          </a:xfrm>
        </p:spPr>
        <p:txBody>
          <a:bodyPr/>
          <a:lstStyle/>
          <a:p>
            <a:r>
              <a:rPr lang="ru-RU" sz="1600" dirty="0"/>
              <a:t>одиночество и стеснение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FB0800A-7626-317F-03BE-B20864732C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6627" y="2056406"/>
            <a:ext cx="2383973" cy="3905562"/>
          </a:xfrm>
        </p:spPr>
        <p:txBody>
          <a:bodyPr/>
          <a:lstStyle/>
          <a:p>
            <a:pPr algn="l"/>
            <a:r>
              <a:rPr lang="ru-RU" sz="1600" dirty="0"/>
              <a:t>- 2020 году, около 20% населения России ощущают себя одинокими. </a:t>
            </a:r>
          </a:p>
          <a:p>
            <a:pPr algn="l"/>
            <a:r>
              <a:rPr lang="ru-RU" sz="1600" dirty="0"/>
              <a:t>- 2019 году, около 30% россиян испытывают стеснение в общении с незнакомыми людьми или в социальных ситуациях.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378A02-AD68-40BB-DC2E-B4D0BBA49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4000"/>
                    </a14:imgEffect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13724" y="3917343"/>
            <a:ext cx="2374260" cy="19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6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2AD9DEF-44B6-FAEE-9BB3-89CFB00F61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4000"/>
                    </a14:imgEffect>
                  </a14:imgLayer>
                </a14:imgProps>
              </a:ext>
            </a:extLst>
          </a:blip>
          <a:srcRect l="19104" r="19303"/>
          <a:stretch/>
        </p:blipFill>
        <p:spPr>
          <a:xfrm>
            <a:off x="6574966" y="0"/>
            <a:ext cx="5617034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462E4B-072E-4C42-BF51-7B779A049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005" y="290349"/>
            <a:ext cx="5728995" cy="892630"/>
          </a:xfrm>
        </p:spPr>
        <p:txBody>
          <a:bodyPr rtlCol="0"/>
          <a:lstStyle/>
          <a:p>
            <a:pPr rtl="0"/>
            <a:r>
              <a:rPr lang="ru-RU" dirty="0"/>
              <a:t>Актуальность выделенных проблем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14E48D9-B460-4807-930C-B2FD99DD4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827" y="1292121"/>
            <a:ext cx="5312233" cy="892630"/>
          </a:xfrm>
        </p:spPr>
        <p:txBody>
          <a:bodyPr rtlCol="0"/>
          <a:lstStyle/>
          <a:p>
            <a:pPr rtl="0"/>
            <a:r>
              <a:rPr lang="ru-RU" sz="1800" dirty="0"/>
              <a:t>редкая повторная посещаемость  и низкая популярность новых магазинов</a:t>
            </a:r>
          </a:p>
        </p:txBody>
      </p:sp>
      <p:sp>
        <p:nvSpPr>
          <p:cNvPr id="22" name="Подзаголовок 21">
            <a:extLst>
              <a:ext uri="{FF2B5EF4-FFF2-40B4-BE49-F238E27FC236}">
                <a16:creationId xmlns:a16="http://schemas.microsoft.com/office/drawing/2014/main" id="{55719757-528E-45B6-B6AF-D44DC695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27" y="2403035"/>
            <a:ext cx="5386491" cy="3605880"/>
          </a:xfrm>
        </p:spPr>
        <p:txBody>
          <a:bodyPr rtlCol="0"/>
          <a:lstStyle/>
          <a:p>
            <a:pPr algn="just" rtl="0"/>
            <a:r>
              <a:rPr lang="ru-RU" sz="2000" dirty="0">
                <a:solidFill>
                  <a:schemeClr val="bg1"/>
                </a:solidFill>
              </a:rPr>
              <a:t>Согласно исследованию Международной ассоциации торговли (International Trade Association), около 20% новых малых бизнесов закрываются в первый год своей деятельности, а более 50% закрываются в первые пять лет. В основном, это связано с низкой выручкой и недостаточной популярностью.</a:t>
            </a:r>
          </a:p>
          <a:p>
            <a:pPr algn="just" rtl="0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F04BB0-DB84-4BBE-9370-8BA7BC2C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20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54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13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1050" y="1418253"/>
            <a:ext cx="8636600" cy="4721290"/>
          </a:xfrm>
          <a:solidFill>
            <a:schemeClr val="bg1">
              <a:lumMod val="85000"/>
              <a:alpha val="86000"/>
            </a:schemeClr>
          </a:solidFill>
          <a:ln w="34925">
            <a:solidFill>
              <a:schemeClr val="bg1"/>
            </a:solidFill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 проблемой одиночества направлены справляться все социальные приложения с функцией общения. С поиском единомышленника помогают приложения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Meetup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ВКонтакте. С поиском подходящего места для свидания - Маяк, карта ИТМО. </a:t>
            </a:r>
          </a:p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России 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BuddiesUp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– первое приложение с возможностью посещения новых или любимых мест бесплатно. После покупки месячной подписки дается возможность посетить место исходя из выбранных интересов. Бесплатно организуются эко-выходы для любых пользователей, взамен активисты получают подписку «Золото. Эко след» на определенный срок. </a:t>
            </a:r>
          </a:p>
          <a:p>
            <a:pPr algn="just" rtl="0">
              <a:lnSpc>
                <a:spcPct val="100000"/>
              </a:lnSpc>
            </a:pP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Приложение может помочь в продвижении проектов компаний за счет общей доступности и низкой цены в сравнении с пиар агентствами и другими каналами продвижения.</a:t>
            </a:r>
          </a:p>
          <a:p>
            <a:pPr algn="just" rtl="0"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BuddiesUp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взял лучшее из существующих приложений и внес новое, чтобы закрыть все перечисленные потребности и проблемы клиентов.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9738" y="319088"/>
            <a:ext cx="5512523" cy="746060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400" dirty="0"/>
              <a:t>Как </a:t>
            </a:r>
            <a:r>
              <a:rPr lang="ru-RU" sz="2400" dirty="0">
                <a:ea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ru-RU" sz="2400" dirty="0"/>
              <a:t> решается проблема.</a:t>
            </a:r>
            <a:br>
              <a:rPr lang="ru-RU" sz="2400" dirty="0"/>
            </a:br>
            <a:r>
              <a:rPr lang="ru-RU" sz="2400" dirty="0"/>
              <a:t>Наше решение.</a:t>
            </a:r>
          </a:p>
        </p:txBody>
      </p:sp>
    </p:spTree>
    <p:extLst>
      <p:ext uri="{BB962C8B-B14F-4D97-AF65-F5344CB8AC3E}">
        <p14:creationId xmlns:p14="http://schemas.microsoft.com/office/powerpoint/2010/main" val="1768733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14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4E7EB2-5D70-02AD-30A2-02AB8035E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3" t="31528" r="83415" b="31501"/>
          <a:stretch/>
        </p:blipFill>
        <p:spPr>
          <a:xfrm>
            <a:off x="2863619" y="1514474"/>
            <a:ext cx="6648450" cy="1914526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Заголовок 10">
            <a:extLst>
              <a:ext uri="{FF2B5EF4-FFF2-40B4-BE49-F238E27FC236}">
                <a16:creationId xmlns:a16="http://schemas.microsoft.com/office/drawing/2014/main" id="{22B071AC-8A84-0D39-2A46-F3156D0FF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8863" y="2080727"/>
            <a:ext cx="5397962" cy="630512"/>
          </a:xfrm>
        </p:spPr>
        <p:txBody>
          <a:bodyPr rtlCol="0"/>
          <a:lstStyle/>
          <a:p>
            <a:pPr algn="ctr" rtl="0"/>
            <a:r>
              <a:rPr lang="ru-RU" sz="2800" dirty="0"/>
              <a:t>описание продукта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686A64-EB14-CF3A-66D8-6003B8A1B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818" y="3777010"/>
            <a:ext cx="2719052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16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4838" y="338230"/>
            <a:ext cx="5397962" cy="624367"/>
          </a:xfrm>
        </p:spPr>
        <p:txBody>
          <a:bodyPr rtlCol="0"/>
          <a:lstStyle/>
          <a:p>
            <a:pPr algn="ctr" rtl="0"/>
            <a:r>
              <a:rPr lang="ru-RU" sz="2800" dirty="0"/>
              <a:t>Как работает </a:t>
            </a:r>
            <a:r>
              <a:rPr lang="en-US" sz="2800" dirty="0"/>
              <a:t>BuddiesUp? 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4C47F3D7-2E0A-4565-95F1-798A78C80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0194" y="1079786"/>
            <a:ext cx="7147250" cy="5524500"/>
          </a:xfrm>
        </p:spPr>
        <p:txBody>
          <a:bodyPr rtlCol="0"/>
          <a:lstStyle/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1. Пользователь регистрируется и создает свой профиль, указывая свои интересы, хобби и любимые места. 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2. На основе этих данных, приложение анализирует профиль и находит других пользователей с похожими интересами. 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3. Пользователь получает список подходящих кандидатов и может начать общение с теми, кто его заинтересовал.</a:t>
            </a:r>
          </a:p>
          <a:p>
            <a:pPr algn="just" rtl="0"/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Но это не все: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Функция поиска групп по интересам, где пользователи могут присоединиться к уже существующим или создать свою собственную группу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Создание событий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Подключение к местным сообществам и организациям</a:t>
            </a:r>
          </a:p>
          <a:p>
            <a:pPr algn="just" rtl="0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- Использование искусственного интеллекта и геолокации</a:t>
            </a:r>
          </a:p>
          <a:p>
            <a:pPr algn="just" rtl="0"/>
            <a:endParaRPr lang="ru-RU" sz="1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15</a:t>
            </a:fld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2AE772-12A4-81C0-E420-F3A2164B9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6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 l="13047" r="16955"/>
          <a:stretch/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01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16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158" y="2033487"/>
            <a:ext cx="6522099" cy="2865084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Georgia" panose="02040502050405020303" pitchFamily="18" charset="0"/>
              </a:rPr>
              <a:t>Пользователи могут отмечать на картах свои любимые места и посещать те, которые отметили другие. Так людям будет проще выбрать подходящее место для встречи с близкими. И приятно поделиться с кем-то впечатлениями от прогулки в группах или в отзывах на место в картах.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516" y="849086"/>
            <a:ext cx="5094517" cy="548521"/>
          </a:xfrm>
        </p:spPr>
        <p:txBody>
          <a:bodyPr/>
          <a:lstStyle/>
          <a:p>
            <a:pPr algn="ctr"/>
            <a:r>
              <a:rPr lang="ru-RU" sz="3200" dirty="0"/>
              <a:t>Карты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3028DB-12AF-1CC3-440F-A4923FD452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644"/>
                    </a14:imgEffect>
                    <a14:imgEffect>
                      <a14:saturation sat="64000"/>
                    </a14:imgEffect>
                    <a14:imgEffect>
                      <a14:brightnessContrast bright="-17000" contrast="-9000"/>
                    </a14:imgEffect>
                  </a14:imgLayer>
                </a14:imgProps>
              </a:ext>
            </a:extLst>
          </a:blip>
          <a:srcRect t="10218" b="-1"/>
          <a:stretch/>
        </p:blipFill>
        <p:spPr>
          <a:xfrm>
            <a:off x="7784610" y="1"/>
            <a:ext cx="4407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67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18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0988" y="630951"/>
            <a:ext cx="6007562" cy="1243012"/>
          </a:xfrm>
        </p:spPr>
        <p:txBody>
          <a:bodyPr rtlCol="0"/>
          <a:lstStyle/>
          <a:p>
            <a:pPr algn="ctr" rtl="0"/>
            <a:r>
              <a:rPr lang="ru-RU" sz="2800" dirty="0"/>
              <a:t>Помощь окружающему миру,</a:t>
            </a:r>
            <a:br>
              <a:rPr lang="ru-RU" sz="2800" dirty="0"/>
            </a:br>
            <a:r>
              <a:rPr lang="ru-RU" sz="2800" dirty="0"/>
              <a:t>Подписка</a:t>
            </a:r>
            <a:br>
              <a:rPr lang="ru-RU" sz="2800" dirty="0"/>
            </a:br>
            <a:r>
              <a:rPr lang="ru-RU" sz="2800" dirty="0"/>
              <a:t>и события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17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0620" y="2303268"/>
            <a:ext cx="6843126" cy="3623777"/>
          </a:xfrm>
        </p:spPr>
        <p:txBody>
          <a:bodyPr/>
          <a:lstStyle/>
          <a:p>
            <a:pPr algn="just"/>
            <a:r>
              <a:rPr lang="ru-RU" sz="2000" dirty="0">
                <a:latin typeface="Georgia" panose="02040502050405020303" pitchFamily="18" charset="0"/>
              </a:rPr>
              <a:t>Приложение сотрудничает с организациями по проведению мероприятий (приложение рекламирует событие, организация предоставляет билеты, место, пропуск).</a:t>
            </a:r>
          </a:p>
          <a:p>
            <a:pPr algn="just"/>
            <a:r>
              <a:rPr lang="ru-RU" sz="2000" dirty="0">
                <a:latin typeface="Georgia" panose="02040502050405020303" pitchFamily="18" charset="0"/>
              </a:rPr>
              <a:t>Бесплатно организуются эко-выходы для любых пользователей, взамен активисты получают подписку «Голд. Эко след» на определенный срок. </a:t>
            </a:r>
          </a:p>
          <a:p>
            <a:pPr algn="just"/>
            <a:endParaRPr lang="ru-RU" sz="2000" dirty="0">
              <a:latin typeface="Georgia" panose="02040502050405020303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47D60E-1AE1-3C8D-C911-61351BC01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86" r="16951"/>
          <a:stretch/>
        </p:blipFill>
        <p:spPr>
          <a:xfrm>
            <a:off x="0" y="0"/>
            <a:ext cx="4124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8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CC2A221-B199-4A29-BC00-83D349B94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9988" y="136525"/>
            <a:ext cx="6007562" cy="601662"/>
          </a:xfrm>
        </p:spPr>
        <p:txBody>
          <a:bodyPr rtlCol="0"/>
          <a:lstStyle/>
          <a:p>
            <a:pPr algn="ctr" rtl="0"/>
            <a:r>
              <a:rPr lang="ru-RU" sz="2800" dirty="0"/>
              <a:t>Подписки и выгода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192C76-963F-40D9-85E5-6FACCA8B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18</a:t>
            </a:fld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AA8F73E-2F9C-D163-2184-5F3C15A3C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6668" y="766762"/>
            <a:ext cx="7994201" cy="5772150"/>
          </a:xfrm>
        </p:spPr>
        <p:txBody>
          <a:bodyPr/>
          <a:lstStyle/>
          <a:p>
            <a:r>
              <a:rPr lang="ru-RU" sz="1600" dirty="0">
                <a:latin typeface="Georgia" panose="02040502050405020303" pitchFamily="18" charset="0"/>
              </a:rPr>
              <a:t>- Серебро 200р. Предоставляется возможность пользоваться картой мест, неограниченное кол-во групп для входа и общения. Розыгрыш 1 билета по 1 из выбранных групп (гарантировано каждому 50 </a:t>
            </a:r>
            <a:r>
              <a:rPr lang="ru-RU" sz="1600" dirty="0" err="1">
                <a:latin typeface="Georgia" panose="02040502050405020303" pitchFamily="18" charset="0"/>
              </a:rPr>
              <a:t>му</a:t>
            </a:r>
            <a:r>
              <a:rPr lang="ru-RU" sz="1600" dirty="0">
                <a:latin typeface="Georgia" panose="02040502050405020303" pitchFamily="18" charset="0"/>
              </a:rPr>
              <a:t> участнику).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- Золото 1000р. Поход в музей или на концерт стоимость которого до 1500р (гарантированно каждому) + возможности серебряного уровня.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- Платина 10 000р. Открываются все возможности + билеты на более дорогие и редкие концерты, постановки театра, чемпионат по футболу и </a:t>
            </a:r>
            <a:r>
              <a:rPr lang="ru-RU" sz="1600" dirty="0" err="1">
                <a:latin typeface="Georgia" panose="02040502050405020303" pitchFamily="18" charset="0"/>
              </a:rPr>
              <a:t>др</a:t>
            </a:r>
            <a:r>
              <a:rPr lang="ru-RU" sz="1600" dirty="0">
                <a:latin typeface="Georgia" panose="02040502050405020303" pitchFamily="18" charset="0"/>
              </a:rPr>
              <a:t> (гарантированно каждому от 1 билета) + скидка в рестораны-партнеры 15%</a:t>
            </a:r>
          </a:p>
          <a:p>
            <a:endParaRPr lang="ru-RU" sz="1600" dirty="0">
              <a:latin typeface="Georgia" panose="02040502050405020303" pitchFamily="18" charset="0"/>
            </a:endParaRPr>
          </a:p>
          <a:p>
            <a:r>
              <a:rPr lang="ru-RU" sz="1600" dirty="0">
                <a:latin typeface="Georgia" panose="02040502050405020303" pitchFamily="18" charset="0"/>
              </a:rPr>
              <a:t>При подписке «золото» или «платина» разыгрываются билеты от 1-10шт на человека. «Испытай удачу».</a:t>
            </a:r>
          </a:p>
          <a:p>
            <a:r>
              <a:rPr lang="ru-RU" sz="1600" dirty="0">
                <a:latin typeface="Georgia" panose="02040502050405020303" pitchFamily="18" charset="0"/>
              </a:rPr>
              <a:t>Также розыгрыш вип билетов среди оформивших подписку.</a:t>
            </a:r>
          </a:p>
          <a:p>
            <a:endParaRPr lang="ru-RU" sz="1600" dirty="0">
              <a:latin typeface="Georgia" panose="02040502050405020303" pitchFamily="18" charset="0"/>
            </a:endParaRPr>
          </a:p>
          <a:p>
            <a:r>
              <a:rPr lang="ru-RU" sz="1600" dirty="0">
                <a:latin typeface="Georgia" panose="02040502050405020303" pitchFamily="18" charset="0"/>
              </a:rPr>
              <a:t>А в дальнейшем -  для организаций-партнеров повышение в списке рейтинга мероприятий, купивших место. Для нас: быстрая и большая прибыль, постоянных доход, компании будут соревноваться за лучшее размещение себя на платформе и платить за это.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D67A33-8D66-6CC5-0182-3236D0D8E4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132"/>
                    </a14:imgEffect>
                    <a14:imgEffect>
                      <a14:brightnessContrast bright="-41000"/>
                    </a14:imgEffect>
                  </a14:imgLayer>
                </a14:imgProps>
              </a:ext>
            </a:extLst>
          </a:blip>
          <a:srcRect r="67361"/>
          <a:stretch/>
        </p:blipFill>
        <p:spPr>
          <a:xfrm>
            <a:off x="0" y="0"/>
            <a:ext cx="3581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9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1615856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8852" y="981608"/>
            <a:ext cx="5057197" cy="545148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Как уже решается проблема</a:t>
            </a:r>
          </a:p>
        </p:txBody>
      </p:sp>
      <p:sp>
        <p:nvSpPr>
          <p:cNvPr id="159" name="Текст 158">
            <a:extLst>
              <a:ext uri="{FF2B5EF4-FFF2-40B4-BE49-F238E27FC236}">
                <a16:creationId xmlns:a16="http://schemas.microsoft.com/office/drawing/2014/main" id="{09F80EB9-BCE9-48D9-8939-69A689D60C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0930" y="421158"/>
            <a:ext cx="8935893" cy="2679238"/>
          </a:xfrm>
        </p:spPr>
        <p:txBody>
          <a:bodyPr rtlCol="0"/>
          <a:lstStyle/>
          <a:p>
            <a:pPr rtl="0"/>
            <a:r>
              <a:rPr lang="ru-RU" sz="9600" dirty="0"/>
              <a:t>Конкуренты</a:t>
            </a:r>
            <a:endParaRPr lang="ru-RU" sz="1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19</a:t>
            </a:fld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1113F9E-D4CA-B9FA-6D1C-DD2D073C7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351319"/>
              </p:ext>
            </p:extLst>
          </p:nvPr>
        </p:nvGraphicFramePr>
        <p:xfrm>
          <a:off x="740930" y="1893844"/>
          <a:ext cx="10868024" cy="4670501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252643">
                  <a:extLst>
                    <a:ext uri="{9D8B030D-6E8A-4147-A177-3AD203B41FA5}">
                      <a16:colId xmlns:a16="http://schemas.microsoft.com/office/drawing/2014/main" val="690627094"/>
                    </a:ext>
                  </a:extLst>
                </a:gridCol>
                <a:gridCol w="3512002">
                  <a:extLst>
                    <a:ext uri="{9D8B030D-6E8A-4147-A177-3AD203B41FA5}">
                      <a16:colId xmlns:a16="http://schemas.microsoft.com/office/drawing/2014/main" val="3090947643"/>
                    </a:ext>
                  </a:extLst>
                </a:gridCol>
                <a:gridCol w="5103379">
                  <a:extLst>
                    <a:ext uri="{9D8B030D-6E8A-4147-A177-3AD203B41FA5}">
                      <a16:colId xmlns:a16="http://schemas.microsoft.com/office/drawing/2014/main" val="1525536467"/>
                    </a:ext>
                  </a:extLst>
                </a:gridCol>
              </a:tblGrid>
              <a:tr h="620096">
                <a:tc>
                  <a:txBody>
                    <a:bodyPr/>
                    <a:lstStyle/>
                    <a:p>
                      <a:r>
                        <a:rPr lang="ru-RU" sz="1400" dirty="0"/>
                        <a:t>Конкуренты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Чем схожи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BuddiesUp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61798"/>
                  </a:ext>
                </a:extLst>
              </a:tr>
              <a:tr h="291570">
                <a:tc>
                  <a:txBody>
                    <a:bodyPr/>
                    <a:lstStyle/>
                    <a:p>
                      <a:r>
                        <a:rPr lang="ru-RU" sz="1400" dirty="0"/>
                        <a:t>Полные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51471"/>
                  </a:ext>
                </a:extLst>
              </a:tr>
              <a:tr h="620096">
                <a:tc>
                  <a:txBody>
                    <a:bodyPr/>
                    <a:lstStyle/>
                    <a:p>
                      <a:r>
                        <a:rPr lang="en-US" sz="1400" dirty="0"/>
                        <a:t> Meetup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dirty="0"/>
                        <a:t>Платформы для организации знакомств, встреч и мероприятий по интересам. Они позволяют пользователям создавать и присоединяться к группам, где они могут общаться и встречаться с людьми, у которых есть общие интересы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sz="1500" dirty="0"/>
                        <a:t>В </a:t>
                      </a:r>
                      <a:r>
                        <a:rPr lang="en-US" sz="1500" dirty="0"/>
                        <a:t>BuddiesUp</a:t>
                      </a:r>
                      <a:r>
                        <a:rPr lang="ru-RU" sz="1500" dirty="0"/>
                        <a:t> можно не только найти романтический интерес (как в </a:t>
                      </a:r>
                      <a:r>
                        <a:rPr lang="en-US" sz="1500" dirty="0"/>
                        <a:t>Tinder</a:t>
                      </a:r>
                      <a:r>
                        <a:rPr lang="ru-RU" sz="1500" dirty="0"/>
                        <a:t>), но и пообщаться с единомышленниками, разделяющими общий интерес благодаря группам внутри приложения. Возможность отмечать на картах любимые места и посещать те, которые отметили другие. Сотрудничество с различными партнерами-организациями, что позволяет находить и встречаться с людьми, которые имеют схожие интересы в реальной жизни. Поддержка эко-энтузиастов. Стоит отметить, что наши прямые конкуренты не популярны в России, так как изначально приложения не были нацелены на наш рынок. Поэтому и появилась идея о продукте </a:t>
                      </a:r>
                      <a:r>
                        <a:rPr lang="en-US" sz="1500" dirty="0"/>
                        <a:t>BuddiesUp</a:t>
                      </a:r>
                      <a:r>
                        <a:rPr lang="ru-RU" sz="1500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01875"/>
                  </a:ext>
                </a:extLst>
              </a:tr>
              <a:tr h="394984">
                <a:tc>
                  <a:txBody>
                    <a:bodyPr/>
                    <a:lstStyle/>
                    <a:p>
                      <a:r>
                        <a:rPr lang="en-US" sz="1400" dirty="0"/>
                        <a:t>Bumble BFF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38820"/>
                  </a:ext>
                </a:extLst>
              </a:tr>
              <a:tr h="332880">
                <a:tc>
                  <a:txBody>
                    <a:bodyPr/>
                    <a:lstStyle/>
                    <a:p>
                      <a:r>
                        <a:rPr lang="ru-RU" sz="1400" dirty="0"/>
                        <a:t>Косвенные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00015"/>
                  </a:ext>
                </a:extLst>
              </a:tr>
              <a:tr h="424927">
                <a:tc>
                  <a:txBody>
                    <a:bodyPr/>
                    <a:lstStyle/>
                    <a:p>
                      <a:r>
                        <a:rPr lang="en-US" sz="1400" dirty="0"/>
                        <a:t>Facebook Groups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57291"/>
                  </a:ext>
                </a:extLst>
              </a:tr>
              <a:tr h="1947285">
                <a:tc>
                  <a:txBody>
                    <a:bodyPr/>
                    <a:lstStyle/>
                    <a:p>
                      <a:r>
                        <a:rPr lang="en-US" sz="1400" dirty="0"/>
                        <a:t>Tinder Social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Платформа для общения в сети и дальнейших встреч, имеет как бесплатную так и платную подписку, работает на основе алгоритмов, возможность заполнить профиль по интересам, имеет функцию «геопозиция».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1400" dirty="0"/>
                        <a:t>Однако в </a:t>
                      </a:r>
                      <a:r>
                        <a:rPr lang="en-US" sz="1400" dirty="0"/>
                        <a:t>BuddiesUp</a:t>
                      </a:r>
                      <a:r>
                        <a:rPr lang="ru-RU" sz="1400" dirty="0"/>
                        <a:t> можно не только найти романтический интерес (как в </a:t>
                      </a:r>
                      <a:r>
                        <a:rPr lang="en-US" sz="1400" dirty="0"/>
                        <a:t>Tinder</a:t>
                      </a:r>
                      <a:r>
                        <a:rPr lang="ru-RU" sz="1400" dirty="0"/>
                        <a:t>), но и пообщаться с единомышленниками, разделяющими общий интерес благодаря группам внутри приложения. Возможность </a:t>
                      </a:r>
                      <a:endParaRPr lang="en-US" sz="1400" dirty="0"/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71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021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1615856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8852" y="981608"/>
            <a:ext cx="5057197" cy="545148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Как уже решается проблема</a:t>
            </a:r>
          </a:p>
        </p:txBody>
      </p:sp>
      <p:sp>
        <p:nvSpPr>
          <p:cNvPr id="159" name="Текст 158">
            <a:extLst>
              <a:ext uri="{FF2B5EF4-FFF2-40B4-BE49-F238E27FC236}">
                <a16:creationId xmlns:a16="http://schemas.microsoft.com/office/drawing/2014/main" id="{09F80EB9-BCE9-48D9-8939-69A689D60C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0930" y="421158"/>
            <a:ext cx="8935893" cy="2679238"/>
          </a:xfrm>
        </p:spPr>
        <p:txBody>
          <a:bodyPr rtlCol="0"/>
          <a:lstStyle/>
          <a:p>
            <a:pPr rtl="0"/>
            <a:r>
              <a:rPr lang="ru-RU" sz="9600" dirty="0"/>
              <a:t>Конкуренты</a:t>
            </a:r>
            <a:endParaRPr lang="ru-RU" sz="1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20</a:t>
            </a:fld>
            <a:endParaRPr lang="ru-RU"/>
          </a:p>
        </p:txBody>
      </p:sp>
      <p:sp>
        <p:nvSpPr>
          <p:cNvPr id="6" name="Подзаголовок 11">
            <a:extLst>
              <a:ext uri="{FF2B5EF4-FFF2-40B4-BE49-F238E27FC236}">
                <a16:creationId xmlns:a16="http://schemas.microsoft.com/office/drawing/2014/main" id="{C331568A-5AE9-8A49-8DAB-D37F471517C5}"/>
              </a:ext>
            </a:extLst>
          </p:cNvPr>
          <p:cNvSpPr txBox="1">
            <a:spLocks/>
          </p:cNvSpPr>
          <p:nvPr/>
        </p:nvSpPr>
        <p:spPr>
          <a:xfrm>
            <a:off x="2166872" y="2037014"/>
            <a:ext cx="8201156" cy="4186174"/>
          </a:xfrm>
          <a:prstGeom prst="rect">
            <a:avLst/>
          </a:prstGeom>
          <a:solidFill>
            <a:srgbClr val="47393C">
              <a:alpha val="41000"/>
            </a:srgbClr>
          </a:solidFill>
          <a:ln w="38100">
            <a:solidFill>
              <a:schemeClr val="accent6">
                <a:lumMod val="90000"/>
                <a:lumOff val="10000"/>
              </a:schemeClr>
            </a:solidFill>
          </a:ln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latin typeface="Georgia" panose="02040502050405020303" pitchFamily="18" charset="0"/>
              </a:rPr>
              <a:t>"Топ квестов", "Лофт проект этажи" и "Food </a:t>
            </a:r>
            <a:r>
              <a:rPr lang="ru-RU" sz="2400" dirty="0" err="1">
                <a:latin typeface="Georgia" panose="02040502050405020303" pitchFamily="18" charset="0"/>
              </a:rPr>
              <a:t>retail</a:t>
            </a:r>
            <a:r>
              <a:rPr lang="ru-RU" sz="2400" dirty="0">
                <a:latin typeface="Georgia" panose="02040502050405020303" pitchFamily="18" charset="0"/>
              </a:rPr>
              <a:t> </a:t>
            </a:r>
            <a:r>
              <a:rPr lang="ru-RU" sz="2400" dirty="0" err="1">
                <a:latin typeface="Georgia" panose="02040502050405020303" pitchFamily="18" charset="0"/>
              </a:rPr>
              <a:t>group</a:t>
            </a:r>
            <a:r>
              <a:rPr lang="ru-RU" sz="2400" dirty="0">
                <a:latin typeface="Georgia" panose="02040502050405020303" pitchFamily="18" charset="0"/>
              </a:rPr>
              <a:t>" со </a:t>
            </a:r>
            <a:r>
              <a:rPr lang="ru-RU" sz="2400" dirty="0" err="1">
                <a:latin typeface="Georgia" panose="02040502050405020303" pitchFamily="18" charset="0"/>
              </a:rPr>
              <a:t>своми</a:t>
            </a:r>
            <a:r>
              <a:rPr lang="ru-RU" sz="2400" dirty="0">
                <a:latin typeface="Georgia" panose="02040502050405020303" pitchFamily="18" charset="0"/>
              </a:rPr>
              <a:t> проблемами малой посещаемости пытались обратиться в пиар агентство в </a:t>
            </a:r>
            <a:r>
              <a:rPr lang="ru-RU" sz="2400" dirty="0" err="1">
                <a:latin typeface="Georgia" panose="02040502050405020303" pitchFamily="18" charset="0"/>
              </a:rPr>
              <a:t>NechaevStudio</a:t>
            </a:r>
            <a:r>
              <a:rPr lang="ru-RU" sz="2400" dirty="0">
                <a:latin typeface="Georgia" panose="02040502050405020303" pitchFamily="18" charset="0"/>
              </a:rPr>
              <a:t>, но был велик риск не окупаемости рекламы, так как стоимость услуг агентств варьируется от 3000$-10000$, реклама популярных блоггеров начинает свою стоимость от полумиллиона, а агентство </a:t>
            </a:r>
            <a:r>
              <a:rPr lang="ru-RU" sz="2400" dirty="0" err="1">
                <a:latin typeface="Georgia" panose="02040502050405020303" pitchFamily="18" charset="0"/>
              </a:rPr>
              <a:t>YourBrend</a:t>
            </a:r>
            <a:r>
              <a:rPr lang="ru-RU" sz="2400" dirty="0">
                <a:latin typeface="Georgia" panose="02040502050405020303" pitchFamily="18" charset="0"/>
              </a:rPr>
              <a:t> Agency просит за свои услуги 12000$ , им на помощь приходит наше приложения, где во вкладке " Помощь разработчикам" Компания может за условные 50000 рублей продвинуть свои проекты в рекомендации многим пользователям"</a:t>
            </a:r>
          </a:p>
        </p:txBody>
      </p:sp>
    </p:spTree>
    <p:extLst>
      <p:ext uri="{BB962C8B-B14F-4D97-AF65-F5344CB8AC3E}">
        <p14:creationId xmlns:p14="http://schemas.microsoft.com/office/powerpoint/2010/main" val="612035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E79EE1-4003-EBBA-E822-000069262E55}"/>
              </a:ext>
            </a:extLst>
          </p:cNvPr>
          <p:cNvSpPr/>
          <p:nvPr/>
        </p:nvSpPr>
        <p:spPr>
          <a:xfrm>
            <a:off x="0" y="-6130"/>
            <a:ext cx="12192000" cy="737459"/>
          </a:xfrm>
          <a:prstGeom prst="rect">
            <a:avLst/>
          </a:prstGeom>
          <a:solidFill>
            <a:srgbClr val="4334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DD343D-FFFF-49FD-B58D-FEB0901AC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2553" y="-85405"/>
            <a:ext cx="6186198" cy="745706"/>
          </a:xfrm>
        </p:spPr>
        <p:txBody>
          <a:bodyPr rtlCol="0"/>
          <a:lstStyle/>
          <a:p>
            <a:pPr algn="ctr" rtl="0"/>
            <a:r>
              <a:rPr lang="ru-RU" sz="2000" dirty="0">
                <a:solidFill>
                  <a:schemeClr val="bg1"/>
                </a:solidFill>
              </a:rPr>
              <a:t>Инициатива: </a:t>
            </a:r>
            <a:r>
              <a:rPr lang="en-US" sz="2000" dirty="0">
                <a:solidFill>
                  <a:schemeClr val="bg1"/>
                </a:solidFill>
              </a:rPr>
              <a:t>BuddiesUp</a:t>
            </a:r>
            <a:r>
              <a:rPr lang="ru-RU" sz="2000" dirty="0">
                <a:solidFill>
                  <a:schemeClr val="bg1"/>
                </a:solidFill>
              </a:rPr>
              <a:t>-приложение для поиска единомышленников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21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F739201-4D5C-02B9-3A67-ADFE099BAC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385861"/>
              </p:ext>
            </p:extLst>
          </p:nvPr>
        </p:nvGraphicFramePr>
        <p:xfrm>
          <a:off x="180975" y="810604"/>
          <a:ext cx="11830050" cy="59901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2125">
                  <a:extLst>
                    <a:ext uri="{9D8B030D-6E8A-4147-A177-3AD203B41FA5}">
                      <a16:colId xmlns:a16="http://schemas.microsoft.com/office/drawing/2014/main" val="4236254930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48733696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128321212"/>
                    </a:ext>
                  </a:extLst>
                </a:gridCol>
                <a:gridCol w="992454">
                  <a:extLst>
                    <a:ext uri="{9D8B030D-6E8A-4147-A177-3AD203B41FA5}">
                      <a16:colId xmlns:a16="http://schemas.microsoft.com/office/drawing/2014/main" val="3676958726"/>
                    </a:ext>
                  </a:extLst>
                </a:gridCol>
                <a:gridCol w="2927739">
                  <a:extLst>
                    <a:ext uri="{9D8B030D-6E8A-4147-A177-3AD203B41FA5}">
                      <a16:colId xmlns:a16="http://schemas.microsoft.com/office/drawing/2014/main" val="2904779388"/>
                    </a:ext>
                  </a:extLst>
                </a:gridCol>
                <a:gridCol w="1994832">
                  <a:extLst>
                    <a:ext uri="{9D8B030D-6E8A-4147-A177-3AD203B41FA5}">
                      <a16:colId xmlns:a16="http://schemas.microsoft.com/office/drawing/2014/main" val="1469136390"/>
                    </a:ext>
                  </a:extLst>
                </a:gridCol>
              </a:tblGrid>
              <a:tr h="2268985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"Газпром арена" (владелец Зенит Арены и организатор концертов и спортивных матчей на данной площадке)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Министерства культуры Российской Федерации по городу Санкт-Петербург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"Лофт проект Этажи" (много вариантов для свиданий, так же «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гиковские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группы по интересам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"Food Retail Group" (холдинг в который входит «Маза парк»)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"Топ квестов" (холдинг по квест румам в СПб)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Ключевые действия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Привлечение новых пользователей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Постоянное расширение вовлечённых холдингов для сотрудничества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Постоянное обновление приложения для улучшения оптимизации и работоспособности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Расширение территории влияния, запуск приложения в других городах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Поддержка обратной связи с пользователями для улучшения приложения</a:t>
                      </a: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Ценностные предложения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BuddiesUp появился в ответ на растущую потребность людей в нахождении подходящих друзей с общими интересами, желания избавиться от чувства одиночества или трудности в нахождении единомышленников, в долгом поиске подходящего места для свидания, в исследованиях незнакомого города, в незнании как помочь окружающему миру - BuddiesUp предлагает решение, которое поможет людям найти друзей и создать поддерживающие связи в своем кругу.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Взаимоотношения с клиентом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Используем различные каналы привлечения: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Опросы клиентов в приложении, разрешение жалоб и предложений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Организация мероприятий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Скидки  и акции на подписку «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голд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в особые дни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Поддержка эко-энтузиастов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228600" indent="-22860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AutoNum type="arabicPeriod"/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Сегменты потребителей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Переезжающие в новый город и желающие его узнать (по работе или студенты)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Одинокие и скромные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Вторые половинки, которые хотят устроить романтическую прогулку или вечер любимому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Начинающие эко-энтузиасты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Поиск единомышленника в группу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Люди с малым количеством времени на организацию встречи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Те, кто желает поделится на большую аудиторию любимым местом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7178294"/>
                  </a:ext>
                </a:extLst>
              </a:tr>
              <a:tr h="15000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Ключевые ресурсы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Аналитические данные запросов клиентов, чтобы предложить интересующее их событие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Договора с социально-развлекательными организациями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Интернет,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пк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программа написания на языке Python, сай для создания приложений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e-legion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специалисты, маркетологи, аналитики, дизайнеры</a:t>
                      </a:r>
                    </a:p>
                  </a:txBody>
                  <a:tcPr marL="68580" marR="68580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Каналы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Веб-сайт и приложение «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Страницы 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разных социальных сайтах (ВК и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где публикуется свежая информация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Ютуб,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твич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-блогеры, телеграмм каналы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Нанять амбассадора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BuddiesUp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среди популярных личностей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на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КиноПоиск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OKKO </a:t>
                      </a: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ИВИ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84129"/>
                  </a:ext>
                </a:extLst>
              </a:tr>
              <a:tr h="983182">
                <a:tc gridSpan="3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Структура расходов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Реклама: 3 000 000р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З\п работникам: 1 200 000р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Содержание приложения на площадке: 25 000р в </a:t>
                      </a:r>
                      <a:r>
                        <a:rPr lang="ru-RU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Налоги: 20% на ООО + 13% подоходных налог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аутсорсинг (дизайн приложения): 150 000р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Потоки выручки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Подписки: Серебро 200р, Золото 1000р, Платина 10 000 р.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чел.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Партнеры рестораны, квесты и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500 000р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в приложении (вернуть «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свайп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и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): 1 000 000р в мес.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Возможно акции\облигации в дальнейшем: 1 000 0000р в </a:t>
                      </a:r>
                      <a:r>
                        <a:rPr lang="ru-RU" sz="11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01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871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50B9E8-4584-ADDF-6D6B-C06086ACE905}"/>
              </a:ext>
            </a:extLst>
          </p:cNvPr>
          <p:cNvSpPr/>
          <p:nvPr/>
        </p:nvSpPr>
        <p:spPr>
          <a:xfrm>
            <a:off x="1494753" y="969931"/>
            <a:ext cx="9457353" cy="5576342"/>
          </a:xfrm>
          <a:prstGeom prst="rect">
            <a:avLst/>
          </a:prstGeom>
          <a:solidFill>
            <a:srgbClr val="433443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22</a:t>
            </a:fld>
            <a:endParaRPr lang="ru-RU"/>
          </a:p>
        </p:txBody>
      </p:sp>
      <p:sp>
        <p:nvSpPr>
          <p:cNvPr id="26" name="Заголовок 16">
            <a:extLst>
              <a:ext uri="{FF2B5EF4-FFF2-40B4-BE49-F238E27FC236}">
                <a16:creationId xmlns:a16="http://schemas.microsoft.com/office/drawing/2014/main" id="{DC0B39F8-F1B7-BE32-222D-0A12B06E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8475" y="154274"/>
            <a:ext cx="6115049" cy="542924"/>
          </a:xfr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800" dirty="0"/>
              <a:t>Расчеты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878FD84-09B9-C64E-9EE6-A00C28FDD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7327"/>
              </p:ext>
            </p:extLst>
          </p:nvPr>
        </p:nvGraphicFramePr>
        <p:xfrm>
          <a:off x="2159430" y="1310031"/>
          <a:ext cx="8128000" cy="194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5516079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55873732"/>
                    </a:ext>
                  </a:extLst>
                </a:gridCol>
              </a:tblGrid>
              <a:tr h="47705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Цена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7 млн руб., на создание приложения и запуск рекламы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848090"/>
                  </a:ext>
                </a:extLst>
              </a:tr>
              <a:tr h="823406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Ожидаемая выручка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В первый год – 10 млн руб., пятый – 538 млн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892305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Срок окупаемости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От 12 до 40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мес</a:t>
                      </a:r>
                      <a:endParaRPr lang="ru-RU" b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270557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7CFDD0F-C830-F525-F2E7-2BA80FEDB54E}"/>
              </a:ext>
            </a:extLst>
          </p:cNvPr>
          <p:cNvGraphicFramePr>
            <a:graphicFrameLocks noGrp="1"/>
          </p:cNvGraphicFramePr>
          <p:nvPr/>
        </p:nvGraphicFramePr>
        <p:xfrm>
          <a:off x="2159430" y="3262745"/>
          <a:ext cx="8128000" cy="29502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456094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65510640"/>
                    </a:ext>
                  </a:extLst>
                </a:gridCol>
              </a:tblGrid>
              <a:tr h="2950269"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Структура расходов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Реклама: 3 000 000р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З\п работникам: 1 200 000р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Содержание приложения на площадке: 25 000р в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Налоги: 20% на ООО + 13% подоходных налог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аутсорсинг (дизайн приложения): 150 000р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Потоки выручки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Подписки: Серебро 200р, Золото 1000р, Платина 10 000 р.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чел.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Партнеры рестораны, квесты и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500 000р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1 партнера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Реклама в приложении (вернуть «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свайп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и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): 1 000 000р в мес.</a:t>
                      </a:r>
                    </a:p>
                    <a:p>
                      <a:pPr marL="85725" indent="0"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Возможно акции\облигации в дальнейшем: 1 000 0000р в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5899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0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23</a:t>
            </a:fld>
            <a:endParaRPr lang="ru-RU"/>
          </a:p>
        </p:txBody>
      </p:sp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017C9166-776A-630A-1EA4-D0591A6B8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2638" y="204918"/>
            <a:ext cx="5397962" cy="624367"/>
          </a:xfrm>
        </p:spPr>
        <p:txBody>
          <a:bodyPr rtlCol="0"/>
          <a:lstStyle/>
          <a:p>
            <a:pPr algn="ctr" rtl="0"/>
            <a:r>
              <a:rPr lang="ru-RU" sz="3200" dirty="0">
                <a:solidFill>
                  <a:schemeClr val="tx1"/>
                </a:solidFill>
              </a:rPr>
              <a:t>Финансы</a:t>
            </a:r>
          </a:p>
        </p:txBody>
      </p:sp>
      <p:sp>
        <p:nvSpPr>
          <p:cNvPr id="3" name="Google Shape;180;p12">
            <a:extLst>
              <a:ext uri="{FF2B5EF4-FFF2-40B4-BE49-F238E27FC236}">
                <a16:creationId xmlns:a16="http://schemas.microsoft.com/office/drawing/2014/main" id="{7C3FFC93-4FBA-DF08-D43B-1752A4D3C0D4}"/>
              </a:ext>
            </a:extLst>
          </p:cNvPr>
          <p:cNvSpPr/>
          <p:nvPr/>
        </p:nvSpPr>
        <p:spPr>
          <a:xfrm>
            <a:off x="4789055" y="1796093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81;p12">
            <a:extLst>
              <a:ext uri="{FF2B5EF4-FFF2-40B4-BE49-F238E27FC236}">
                <a16:creationId xmlns:a16="http://schemas.microsoft.com/office/drawing/2014/main" id="{2C05F0F9-827E-00BD-1EBC-5E4A7E51A92F}"/>
              </a:ext>
            </a:extLst>
          </p:cNvPr>
          <p:cNvSpPr/>
          <p:nvPr/>
        </p:nvSpPr>
        <p:spPr>
          <a:xfrm>
            <a:off x="7903991" y="1773373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2;p12">
            <a:extLst>
              <a:ext uri="{FF2B5EF4-FFF2-40B4-BE49-F238E27FC236}">
                <a16:creationId xmlns:a16="http://schemas.microsoft.com/office/drawing/2014/main" id="{2FD7F2E1-9803-3CB0-64C0-F6259EEFBF89}"/>
              </a:ext>
            </a:extLst>
          </p:cNvPr>
          <p:cNvSpPr/>
          <p:nvPr/>
        </p:nvSpPr>
        <p:spPr>
          <a:xfrm>
            <a:off x="3938614" y="4085397"/>
            <a:ext cx="1790365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83;p12">
            <a:extLst>
              <a:ext uri="{FF2B5EF4-FFF2-40B4-BE49-F238E27FC236}">
                <a16:creationId xmlns:a16="http://schemas.microsoft.com/office/drawing/2014/main" id="{3AC105C5-43AB-580F-D9BB-19662C9418D2}"/>
              </a:ext>
            </a:extLst>
          </p:cNvPr>
          <p:cNvSpPr/>
          <p:nvPr/>
        </p:nvSpPr>
        <p:spPr>
          <a:xfrm>
            <a:off x="6095999" y="4077042"/>
            <a:ext cx="1976233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84;p12">
            <a:extLst>
              <a:ext uri="{FF2B5EF4-FFF2-40B4-BE49-F238E27FC236}">
                <a16:creationId xmlns:a16="http://schemas.microsoft.com/office/drawing/2014/main" id="{7E404579-EEE6-53CD-6BB4-36045BFEABF2}"/>
              </a:ext>
            </a:extLst>
          </p:cNvPr>
          <p:cNvSpPr/>
          <p:nvPr/>
        </p:nvSpPr>
        <p:spPr>
          <a:xfrm>
            <a:off x="8299394" y="4069934"/>
            <a:ext cx="2187599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5;p12">
            <a:extLst>
              <a:ext uri="{FF2B5EF4-FFF2-40B4-BE49-F238E27FC236}">
                <a16:creationId xmlns:a16="http://schemas.microsoft.com/office/drawing/2014/main" id="{1E47D2BE-FCBA-6059-6F5B-CD697087DAE3}"/>
              </a:ext>
            </a:extLst>
          </p:cNvPr>
          <p:cNvSpPr/>
          <p:nvPr/>
        </p:nvSpPr>
        <p:spPr>
          <a:xfrm>
            <a:off x="1517520" y="4070012"/>
            <a:ext cx="1960933" cy="1097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86;p12">
            <a:extLst>
              <a:ext uri="{FF2B5EF4-FFF2-40B4-BE49-F238E27FC236}">
                <a16:creationId xmlns:a16="http://schemas.microsoft.com/office/drawing/2014/main" id="{133CD69B-7C6E-BA89-E466-67A390329A27}"/>
              </a:ext>
            </a:extLst>
          </p:cNvPr>
          <p:cNvSpPr/>
          <p:nvPr/>
        </p:nvSpPr>
        <p:spPr>
          <a:xfrm>
            <a:off x="1761284" y="1795389"/>
            <a:ext cx="2187600" cy="114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54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87;p12">
            <a:extLst>
              <a:ext uri="{FF2B5EF4-FFF2-40B4-BE49-F238E27FC236}">
                <a16:creationId xmlns:a16="http://schemas.microsoft.com/office/drawing/2014/main" id="{7F68E8D5-5B3B-1021-4485-061F8243AD82}"/>
              </a:ext>
            </a:extLst>
          </p:cNvPr>
          <p:cNvSpPr txBox="1"/>
          <p:nvPr/>
        </p:nvSpPr>
        <p:spPr>
          <a:xfrm>
            <a:off x="1950998" y="1854100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%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4" name="Google Shape;188;p12">
            <a:extLst>
              <a:ext uri="{FF2B5EF4-FFF2-40B4-BE49-F238E27FC236}">
                <a16:creationId xmlns:a16="http://schemas.microsoft.com/office/drawing/2014/main" id="{F8E9CCA3-38C0-91D9-15ED-73EBE16A3673}"/>
              </a:ext>
            </a:extLst>
          </p:cNvPr>
          <p:cNvSpPr txBox="1"/>
          <p:nvPr/>
        </p:nvSpPr>
        <p:spPr>
          <a:xfrm>
            <a:off x="1929525" y="2345623"/>
            <a:ext cx="1851000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Текущая или ожидаемая 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конверсия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в клиента / первую покупку (С1)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189;p12">
            <a:extLst>
              <a:ext uri="{FF2B5EF4-FFF2-40B4-BE49-F238E27FC236}">
                <a16:creationId xmlns:a16="http://schemas.microsoft.com/office/drawing/2014/main" id="{0E32B995-2680-7CAC-38EE-42B5C4941A1B}"/>
              </a:ext>
            </a:extLst>
          </p:cNvPr>
          <p:cNvSpPr txBox="1"/>
          <p:nvPr/>
        </p:nvSpPr>
        <p:spPr>
          <a:xfrm>
            <a:off x="4957355" y="1868500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300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6" name="Google Shape;190;p12">
            <a:extLst>
              <a:ext uri="{FF2B5EF4-FFF2-40B4-BE49-F238E27FC236}">
                <a16:creationId xmlns:a16="http://schemas.microsoft.com/office/drawing/2014/main" id="{8F3DB1E6-C789-422B-5D20-C67DB2B0250A}"/>
              </a:ext>
            </a:extLst>
          </p:cNvPr>
          <p:cNvSpPr txBox="1"/>
          <p:nvPr/>
        </p:nvSpPr>
        <p:spPr>
          <a:xfrm>
            <a:off x="8072233" y="1866692"/>
            <a:ext cx="1851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3 600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91;p12">
            <a:extLst>
              <a:ext uri="{FF2B5EF4-FFF2-40B4-BE49-F238E27FC236}">
                <a16:creationId xmlns:a16="http://schemas.microsoft.com/office/drawing/2014/main" id="{457783F0-B3B0-CB06-5498-C9F4837DF66D}"/>
              </a:ext>
            </a:extLst>
          </p:cNvPr>
          <p:cNvSpPr txBox="1"/>
          <p:nvPr/>
        </p:nvSpPr>
        <p:spPr>
          <a:xfrm>
            <a:off x="4957433" y="2346327"/>
            <a:ext cx="1851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Стоимость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привлечения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клиента (САС)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92;p12">
            <a:extLst>
              <a:ext uri="{FF2B5EF4-FFF2-40B4-BE49-F238E27FC236}">
                <a16:creationId xmlns:a16="http://schemas.microsoft.com/office/drawing/2014/main" id="{662E7AE6-57FA-F22B-C0A5-2C08D4FA6217}"/>
              </a:ext>
            </a:extLst>
          </p:cNvPr>
          <p:cNvSpPr txBox="1"/>
          <p:nvPr/>
        </p:nvSpPr>
        <p:spPr>
          <a:xfrm>
            <a:off x="8072233" y="2323607"/>
            <a:ext cx="1851000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Средняя выручка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за время жизни клиента (AMPPU или LTV)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Google Shape;193;p12">
            <a:extLst>
              <a:ext uri="{FF2B5EF4-FFF2-40B4-BE49-F238E27FC236}">
                <a16:creationId xmlns:a16="http://schemas.microsoft.com/office/drawing/2014/main" id="{4A098CB2-A860-4AE5-4D5D-32581BC27DF4}"/>
              </a:ext>
            </a:extLst>
          </p:cNvPr>
          <p:cNvSpPr txBox="1"/>
          <p:nvPr/>
        </p:nvSpPr>
        <p:spPr>
          <a:xfrm>
            <a:off x="1393569" y="4133601"/>
            <a:ext cx="214613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,5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0" name="Google Shape;194;p12">
            <a:extLst>
              <a:ext uri="{FF2B5EF4-FFF2-40B4-BE49-F238E27FC236}">
                <a16:creationId xmlns:a16="http://schemas.microsoft.com/office/drawing/2014/main" id="{BF95AC02-5AC4-0139-4390-4629498791C4}"/>
              </a:ext>
            </a:extLst>
          </p:cNvPr>
          <p:cNvSpPr txBox="1"/>
          <p:nvPr/>
        </p:nvSpPr>
        <p:spPr>
          <a:xfrm>
            <a:off x="1704785" y="4654732"/>
            <a:ext cx="15237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Валовая прибыль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195;p12">
            <a:extLst>
              <a:ext uri="{FF2B5EF4-FFF2-40B4-BE49-F238E27FC236}">
                <a16:creationId xmlns:a16="http://schemas.microsoft.com/office/drawing/2014/main" id="{52148131-3A5A-5FDF-4C0A-FF584E49B3A3}"/>
              </a:ext>
            </a:extLst>
          </p:cNvPr>
          <p:cNvSpPr txBox="1"/>
          <p:nvPr/>
        </p:nvSpPr>
        <p:spPr>
          <a:xfrm>
            <a:off x="3980028" y="4133601"/>
            <a:ext cx="1827254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2" name="Google Shape;196;p12">
            <a:extLst>
              <a:ext uri="{FF2B5EF4-FFF2-40B4-BE49-F238E27FC236}">
                <a16:creationId xmlns:a16="http://schemas.microsoft.com/office/drawing/2014/main" id="{DDFBE718-BD1B-0868-6976-9F590994B68F}"/>
              </a:ext>
            </a:extLst>
          </p:cNvPr>
          <p:cNvSpPr txBox="1"/>
          <p:nvPr/>
        </p:nvSpPr>
        <p:spPr>
          <a:xfrm>
            <a:off x="6048868" y="4069934"/>
            <a:ext cx="202336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4,6 млн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3" name="Google Shape;197;p12">
            <a:extLst>
              <a:ext uri="{FF2B5EF4-FFF2-40B4-BE49-F238E27FC236}">
                <a16:creationId xmlns:a16="http://schemas.microsoft.com/office/drawing/2014/main" id="{19565DB2-F10D-5063-CA5D-F7A6A9072222}"/>
              </a:ext>
            </a:extLst>
          </p:cNvPr>
          <p:cNvSpPr txBox="1"/>
          <p:nvPr/>
        </p:nvSpPr>
        <p:spPr>
          <a:xfrm>
            <a:off x="3980625" y="4561917"/>
            <a:ext cx="1748354" cy="669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Расходы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на привлечение (Acquisition Costs)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" name="Google Shape;198;p12">
            <a:extLst>
              <a:ext uri="{FF2B5EF4-FFF2-40B4-BE49-F238E27FC236}">
                <a16:creationId xmlns:a16="http://schemas.microsoft.com/office/drawing/2014/main" id="{A3181DD2-0FCB-0559-0E09-3741FF102680}"/>
              </a:ext>
            </a:extLst>
          </p:cNvPr>
          <p:cNvSpPr txBox="1"/>
          <p:nvPr/>
        </p:nvSpPr>
        <p:spPr>
          <a:xfrm>
            <a:off x="6226216" y="4664238"/>
            <a:ext cx="15237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Постоянные расходы</a:t>
            </a:r>
            <a:endParaRPr sz="105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(Fix Costs)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199;p12">
            <a:extLst>
              <a:ext uri="{FF2B5EF4-FFF2-40B4-BE49-F238E27FC236}">
                <a16:creationId xmlns:a16="http://schemas.microsoft.com/office/drawing/2014/main" id="{3671A85D-4577-6116-8FA4-242FECB8D175}"/>
              </a:ext>
            </a:extLst>
          </p:cNvPr>
          <p:cNvSpPr txBox="1"/>
          <p:nvPr/>
        </p:nvSpPr>
        <p:spPr>
          <a:xfrm>
            <a:off x="8360949" y="4121087"/>
            <a:ext cx="203099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599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3200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935 тыс</a:t>
            </a:r>
            <a:r>
              <a:rPr lang="ru" sz="3200" b="0" i="0" u="none" strike="noStrike" cap="none" dirty="0">
                <a:solidFill>
                  <a:srgbClr val="48544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₽</a:t>
            </a:r>
            <a:endParaRPr sz="3200" b="0" i="0" u="none" strike="noStrike" cap="none" dirty="0">
              <a:solidFill>
                <a:srgbClr val="48544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" name="Google Shape;200;p12">
            <a:extLst>
              <a:ext uri="{FF2B5EF4-FFF2-40B4-BE49-F238E27FC236}">
                <a16:creationId xmlns:a16="http://schemas.microsoft.com/office/drawing/2014/main" id="{A2CDCDE3-CA48-911A-1CCD-FC0CB00F0168}"/>
              </a:ext>
            </a:extLst>
          </p:cNvPr>
          <p:cNvSpPr txBox="1"/>
          <p:nvPr/>
        </p:nvSpPr>
        <p:spPr>
          <a:xfrm>
            <a:off x="8631343" y="4723500"/>
            <a:ext cx="15237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1050" b="0" i="0" u="none" strike="noStrike" cap="non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Прибыль</a:t>
            </a:r>
            <a:r>
              <a:rPr lang="ru" sz="10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(Net Profit)</a:t>
            </a:r>
            <a:endParaRPr sz="105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" name="Google Shape;201;p12">
            <a:extLst>
              <a:ext uri="{FF2B5EF4-FFF2-40B4-BE49-F238E27FC236}">
                <a16:creationId xmlns:a16="http://schemas.microsoft.com/office/drawing/2014/main" id="{4B4AE515-50B8-2740-B3FC-0762F14BCB8C}"/>
              </a:ext>
            </a:extLst>
          </p:cNvPr>
          <p:cNvSpPr txBox="1">
            <a:spLocks/>
          </p:cNvSpPr>
          <p:nvPr/>
        </p:nvSpPr>
        <p:spPr>
          <a:xfrm>
            <a:off x="1653120" y="1267546"/>
            <a:ext cx="243368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900"/>
              </a:spcAft>
              <a:buSzPts val="1800"/>
            </a:pPr>
            <a:r>
              <a:rPr lang="ru-RU" sz="20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один юнит</a:t>
            </a:r>
            <a:endParaRPr lang="ru-RU" sz="20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" name="Google Shape;202;p12">
            <a:extLst>
              <a:ext uri="{FF2B5EF4-FFF2-40B4-BE49-F238E27FC236}">
                <a16:creationId xmlns:a16="http://schemas.microsoft.com/office/drawing/2014/main" id="{1ED6085A-2A9A-1B7B-93FF-CB60FFC32A7D}"/>
              </a:ext>
            </a:extLst>
          </p:cNvPr>
          <p:cNvSpPr txBox="1">
            <a:spLocks/>
          </p:cNvSpPr>
          <p:nvPr/>
        </p:nvSpPr>
        <p:spPr>
          <a:xfrm>
            <a:off x="1405807" y="3420498"/>
            <a:ext cx="243368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900"/>
              </a:spcAft>
              <a:buSzPts val="1800"/>
            </a:pPr>
            <a:r>
              <a:rPr lang="ru-RU" sz="20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 месяц/год</a:t>
            </a:r>
            <a:endParaRPr lang="ru-RU" sz="2000" b="1" dirty="0">
              <a:solidFill>
                <a:srgbClr val="0C0C0C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89684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04F712A-CCB3-0415-4449-40E9621C2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7064" y="230975"/>
            <a:ext cx="2481943" cy="542246"/>
          </a:xfrm>
        </p:spPr>
        <p:txBody>
          <a:bodyPr/>
          <a:lstStyle/>
          <a:p>
            <a:pPr algn="ctr"/>
            <a:r>
              <a:rPr lang="ru-RU" sz="3200" dirty="0"/>
              <a:t>Финансы</a:t>
            </a:r>
          </a:p>
        </p:txBody>
      </p:sp>
      <p:sp>
        <p:nvSpPr>
          <p:cNvPr id="16" name="Подзаголовок 15">
            <a:extLst>
              <a:ext uri="{FF2B5EF4-FFF2-40B4-BE49-F238E27FC236}">
                <a16:creationId xmlns:a16="http://schemas.microsoft.com/office/drawing/2014/main" id="{E507756E-A859-EA7E-EB21-1173A6A40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972" y="961478"/>
            <a:ext cx="11243387" cy="560413"/>
          </a:xfrm>
        </p:spPr>
        <p:txBody>
          <a:bodyPr/>
          <a:lstStyle/>
          <a:p>
            <a:r>
              <a:rPr lang="ru-RU" dirty="0"/>
              <a:t>- Текущая или ожидаемая конверсия в клиента / первую покупку (С1): </a:t>
            </a:r>
            <a:r>
              <a:rPr lang="ru-RU" sz="2000" b="1" dirty="0"/>
              <a:t>5%</a:t>
            </a:r>
            <a:endParaRPr lang="ru-RU" b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695A0D-F447-8CEB-D889-BB2B28B36B9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 rtl="0"/>
            <a:r>
              <a:rPr lang="ru-RU" noProof="0"/>
              <a:t>03/08/20ГГ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EFF8F1-B663-7217-5E1B-CF9ED917813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99394E-41CA-8D53-8B44-62CF56D2A36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24</a:t>
            </a:fld>
            <a:endParaRPr lang="ru-RU" noProof="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ADBA7B-661B-7C30-5D11-903D9A986D5B}"/>
              </a:ext>
            </a:extLst>
          </p:cNvPr>
          <p:cNvSpPr txBox="1"/>
          <p:nvPr/>
        </p:nvSpPr>
        <p:spPr>
          <a:xfrm>
            <a:off x="6707931" y="2299167"/>
            <a:ext cx="2502477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Перешли в раздел с подписками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CBAD58-CE2A-375D-2714-A18B856B460C}"/>
              </a:ext>
            </a:extLst>
          </p:cNvPr>
          <p:cNvSpPr txBox="1"/>
          <p:nvPr/>
        </p:nvSpPr>
        <p:spPr>
          <a:xfrm>
            <a:off x="6707931" y="3003296"/>
            <a:ext cx="2740868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Кликнули на информацию о подписках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E19AC7-2ABE-E78E-1D87-25262AA9B41B}"/>
              </a:ext>
            </a:extLst>
          </p:cNvPr>
          <p:cNvSpPr txBox="1"/>
          <p:nvPr/>
        </p:nvSpPr>
        <p:spPr>
          <a:xfrm>
            <a:off x="6707931" y="3646320"/>
            <a:ext cx="3069914" cy="3146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Оформили подписку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BBE3FC-43C8-E16B-B44C-115BA5E9BCCC}"/>
              </a:ext>
            </a:extLst>
          </p:cNvPr>
          <p:cNvSpPr txBox="1"/>
          <p:nvPr/>
        </p:nvSpPr>
        <p:spPr>
          <a:xfrm>
            <a:off x="6707931" y="1666463"/>
            <a:ext cx="1957415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Пришли в приложение</a:t>
            </a:r>
          </a:p>
        </p:txBody>
      </p:sp>
      <p:sp>
        <p:nvSpPr>
          <p:cNvPr id="42" name="Подзаголовок 15">
            <a:extLst>
              <a:ext uri="{FF2B5EF4-FFF2-40B4-BE49-F238E27FC236}">
                <a16:creationId xmlns:a16="http://schemas.microsoft.com/office/drawing/2014/main" id="{8F98DD97-2111-47FB-B1C6-01B0B145AAB9}"/>
              </a:ext>
            </a:extLst>
          </p:cNvPr>
          <p:cNvSpPr txBox="1">
            <a:spLocks/>
          </p:cNvSpPr>
          <p:nvPr/>
        </p:nvSpPr>
        <p:spPr>
          <a:xfrm>
            <a:off x="546149" y="1058425"/>
            <a:ext cx="6161782" cy="2031326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r>
              <a:rPr lang="ru-RU" dirty="0"/>
              <a:t>- Стоимость привлечения клиента (САС):</a:t>
            </a:r>
          </a:p>
          <a:p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САС=                                          = </a:t>
            </a:r>
            <a:r>
              <a:rPr lang="ru-RU" sz="1600" u="sng" dirty="0"/>
              <a:t>3 000 000</a:t>
            </a:r>
            <a:r>
              <a:rPr lang="ru-RU" sz="1600" dirty="0"/>
              <a:t>  </a:t>
            </a:r>
            <a:r>
              <a:rPr lang="ru-RU" dirty="0"/>
              <a:t>= </a:t>
            </a:r>
            <a:r>
              <a:rPr lang="ru-RU" b="1" dirty="0"/>
              <a:t>300 руб</a:t>
            </a:r>
            <a:endParaRPr lang="ru-RU" dirty="0"/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endParaRPr lang="ru-RU" b="1" dirty="0"/>
          </a:p>
          <a:p>
            <a:endParaRPr lang="ru-RU" dirty="0"/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:a16="http://schemas.microsoft.com/office/drawing/2014/main" id="{08718B0A-0EA3-93CC-F06D-8D6AB6F92786}"/>
              </a:ext>
            </a:extLst>
          </p:cNvPr>
          <p:cNvSpPr/>
          <p:nvPr/>
        </p:nvSpPr>
        <p:spPr>
          <a:xfrm rot="10800000">
            <a:off x="8206305" y="1421530"/>
            <a:ext cx="3468413" cy="3163531"/>
          </a:xfrm>
          <a:prstGeom prst="triangle">
            <a:avLst>
              <a:gd name="adj" fmla="val 47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BDAC430-6714-C282-A88E-00F1EC43FA7D}"/>
              </a:ext>
            </a:extLst>
          </p:cNvPr>
          <p:cNvCxnSpPr>
            <a:cxnSpLocks/>
          </p:cNvCxnSpPr>
          <p:nvPr/>
        </p:nvCxnSpPr>
        <p:spPr>
          <a:xfrm>
            <a:off x="9424798" y="3526516"/>
            <a:ext cx="11871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357B797-B326-1492-C344-442BD831FA7C}"/>
              </a:ext>
            </a:extLst>
          </p:cNvPr>
          <p:cNvCxnSpPr>
            <a:cxnSpLocks/>
          </p:cNvCxnSpPr>
          <p:nvPr/>
        </p:nvCxnSpPr>
        <p:spPr>
          <a:xfrm>
            <a:off x="8643256" y="2228814"/>
            <a:ext cx="25955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F6089E8-2AE5-5309-3B1D-3204FBC7788C}"/>
              </a:ext>
            </a:extLst>
          </p:cNvPr>
          <p:cNvCxnSpPr>
            <a:cxnSpLocks/>
            <a:stCxn id="19" idx="5"/>
            <a:endCxn id="19" idx="1"/>
          </p:cNvCxnSpPr>
          <p:nvPr/>
        </p:nvCxnSpPr>
        <p:spPr>
          <a:xfrm>
            <a:off x="9120162" y="3003295"/>
            <a:ext cx="17342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770B94C-E877-D1A3-107F-05042620B0C7}"/>
              </a:ext>
            </a:extLst>
          </p:cNvPr>
          <p:cNvSpPr txBox="1"/>
          <p:nvPr/>
        </p:nvSpPr>
        <p:spPr>
          <a:xfrm>
            <a:off x="8453007" y="1607659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200 000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F377D6-4E8D-8C09-BF2B-AD7B070C2808}"/>
              </a:ext>
            </a:extLst>
          </p:cNvPr>
          <p:cNvSpPr txBox="1"/>
          <p:nvPr/>
        </p:nvSpPr>
        <p:spPr>
          <a:xfrm>
            <a:off x="8512640" y="2319391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100 000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694E4-8C33-C09E-C3F7-8CB1BCF3F945}"/>
              </a:ext>
            </a:extLst>
          </p:cNvPr>
          <p:cNvSpPr txBox="1"/>
          <p:nvPr/>
        </p:nvSpPr>
        <p:spPr>
          <a:xfrm>
            <a:off x="8552223" y="3013616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80 000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22DE23-8FC3-6B73-A6E2-6F6EEF1570D7}"/>
              </a:ext>
            </a:extLst>
          </p:cNvPr>
          <p:cNvSpPr txBox="1"/>
          <p:nvPr/>
        </p:nvSpPr>
        <p:spPr>
          <a:xfrm>
            <a:off x="8543727" y="3629561"/>
            <a:ext cx="2949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10 000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2E5D00-54F3-B82C-3D42-AD6D421A98D3}"/>
              </a:ext>
            </a:extLst>
          </p:cNvPr>
          <p:cNvSpPr txBox="1"/>
          <p:nvPr/>
        </p:nvSpPr>
        <p:spPr>
          <a:xfrm>
            <a:off x="11340959" y="2112423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E2E542-1A18-B514-19A2-593DA3A40ABF}"/>
              </a:ext>
            </a:extLst>
          </p:cNvPr>
          <p:cNvSpPr txBox="1"/>
          <p:nvPr/>
        </p:nvSpPr>
        <p:spPr>
          <a:xfrm>
            <a:off x="11020912" y="2879493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0119139-94A7-EFD1-D9AB-7E86FAD38DF3}"/>
              </a:ext>
            </a:extLst>
          </p:cNvPr>
          <p:cNvSpPr txBox="1"/>
          <p:nvPr/>
        </p:nvSpPr>
        <p:spPr>
          <a:xfrm>
            <a:off x="10665557" y="3614891"/>
            <a:ext cx="835916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12,5%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6C3632-5ED2-7A7E-3C84-1D21642F75E8}"/>
              </a:ext>
            </a:extLst>
          </p:cNvPr>
          <p:cNvSpPr txBox="1"/>
          <p:nvPr/>
        </p:nvSpPr>
        <p:spPr>
          <a:xfrm>
            <a:off x="10291860" y="4293794"/>
            <a:ext cx="640094" cy="369332"/>
          </a:xfrm>
          <a:prstGeom prst="rect">
            <a:avLst/>
          </a:prstGeom>
          <a:solidFill>
            <a:srgbClr val="611E24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15224F-4136-D744-F5C7-C2032D6855DC}"/>
              </a:ext>
            </a:extLst>
          </p:cNvPr>
          <p:cNvSpPr txBox="1"/>
          <p:nvPr/>
        </p:nvSpPr>
        <p:spPr>
          <a:xfrm>
            <a:off x="1572687" y="1745201"/>
            <a:ext cx="2398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l">
              <a:buNone/>
            </a:pP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траты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рекламные компании</a:t>
            </a:r>
          </a:p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З/п специалистам</a:t>
            </a:r>
          </a:p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Прочие расходы</a:t>
            </a:r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A8A68C3-67F7-98B2-306F-CA5F6997DDB0}"/>
              </a:ext>
            </a:extLst>
          </p:cNvPr>
          <p:cNvCxnSpPr>
            <a:cxnSpLocks/>
          </p:cNvCxnSpPr>
          <p:nvPr/>
        </p:nvCxnSpPr>
        <p:spPr>
          <a:xfrm>
            <a:off x="1720005" y="2391532"/>
            <a:ext cx="2320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114C9D1-F736-924C-917A-F8C44A032987}"/>
              </a:ext>
            </a:extLst>
          </p:cNvPr>
          <p:cNvSpPr txBox="1"/>
          <p:nvPr/>
        </p:nvSpPr>
        <p:spPr>
          <a:xfrm>
            <a:off x="1543762" y="2422277"/>
            <a:ext cx="37315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l">
              <a:buNone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10 000 клиентов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97C770-A292-3F73-7E4A-F1037E5FF075}"/>
              </a:ext>
            </a:extLst>
          </p:cNvPr>
          <p:cNvSpPr txBox="1"/>
          <p:nvPr/>
        </p:nvSpPr>
        <p:spPr>
          <a:xfrm>
            <a:off x="558799" y="2919324"/>
            <a:ext cx="63033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Средняя выручка за время жизни клиента: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LTV = средний чек * покупки в месяц * среднее время сотрудничества = ((200+1000)/2) * 1 * 6 =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3 600 рублей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54D6A21-1287-CC9B-DEDC-DE3EDF86833F}"/>
              </a:ext>
            </a:extLst>
          </p:cNvPr>
          <p:cNvSpPr txBox="1"/>
          <p:nvPr/>
        </p:nvSpPr>
        <p:spPr>
          <a:xfrm>
            <a:off x="4439552" y="2293171"/>
            <a:ext cx="832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10 000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AA3925B-E6F4-6290-F172-2F27A56640B2}"/>
              </a:ext>
            </a:extLst>
          </p:cNvPr>
          <p:cNvSpPr txBox="1"/>
          <p:nvPr/>
        </p:nvSpPr>
        <p:spPr>
          <a:xfrm>
            <a:off x="517281" y="4293794"/>
            <a:ext cx="8272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Валовая прибыль: выручка – себестоимость = 600 руб*10 000 пользователей +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+ 500 000 руб партнеры + 1 000 000 руб реклама - 5 000 000 себестоимость =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2 500 000 рублей</a:t>
            </a:r>
          </a:p>
        </p:txBody>
      </p:sp>
      <p:sp>
        <p:nvSpPr>
          <p:cNvPr id="74" name="Подзаголовок 7">
            <a:extLst>
              <a:ext uri="{FF2B5EF4-FFF2-40B4-BE49-F238E27FC236}">
                <a16:creationId xmlns:a16="http://schemas.microsoft.com/office/drawing/2014/main" id="{353A19CE-A01E-8D6F-3847-B30853294D7D}"/>
              </a:ext>
            </a:extLst>
          </p:cNvPr>
          <p:cNvSpPr txBox="1">
            <a:spLocks/>
          </p:cNvSpPr>
          <p:nvPr/>
        </p:nvSpPr>
        <p:spPr>
          <a:xfrm>
            <a:off x="502659" y="5403628"/>
            <a:ext cx="10109247" cy="1170243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- Прибыль (</a:t>
            </a:r>
            <a:r>
              <a:rPr lang="en-US" dirty="0">
                <a:solidFill>
                  <a:schemeClr val="bg1"/>
                </a:solidFill>
              </a:rPr>
              <a:t>Net Profit):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Чистая прибыль = выручка компании — все расходы компании = 7 500 000 - 6 565 000 =</a:t>
            </a:r>
          </a:p>
          <a:p>
            <a:r>
              <a:rPr lang="ru-RU" dirty="0">
                <a:solidFill>
                  <a:schemeClr val="bg1"/>
                </a:solidFill>
              </a:rPr>
              <a:t>= 935 000 рублей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11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4C374C-2C50-2522-FDA1-8A540B34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6357DA-28E9-40D3-918C-4D14E8263D81}" type="slidenum">
              <a:rPr lang="ru-RU" noProof="0" smtClean="0"/>
              <a:pPr rtl="0"/>
              <a:t>25</a:t>
            </a:fld>
            <a:endParaRPr lang="ru-RU" noProof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236DD5-94AD-9085-7A26-7BDE4DDBE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9022" y="257427"/>
            <a:ext cx="3684814" cy="488663"/>
          </a:xfrm>
        </p:spPr>
        <p:txBody>
          <a:bodyPr/>
          <a:lstStyle/>
          <a:p>
            <a:pPr algn="ctr"/>
            <a:r>
              <a:rPr lang="ru-RU" sz="3200" dirty="0"/>
              <a:t>Финансы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CC1464E4-AFAF-62E2-3F11-E164D67BB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811763"/>
            <a:ext cx="5257800" cy="7271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Расходы на привлечение (</a:t>
            </a:r>
            <a:r>
              <a:rPr lang="ru-RU" sz="1800" dirty="0" err="1">
                <a:solidFill>
                  <a:schemeClr val="bg1"/>
                </a:solidFill>
              </a:rPr>
              <a:t>Acquisition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Costs</a:t>
            </a:r>
            <a:r>
              <a:rPr lang="ru-RU" sz="1800" dirty="0">
                <a:solidFill>
                  <a:schemeClr val="bg1"/>
                </a:solidFill>
              </a:rPr>
              <a:t>): 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3 000 000 рублей</a:t>
            </a: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A77BA503-91A7-04DB-47A3-13E30EAB9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8606"/>
              </p:ext>
            </p:extLst>
          </p:nvPr>
        </p:nvGraphicFramePr>
        <p:xfrm>
          <a:off x="838199" y="1558394"/>
          <a:ext cx="5043230" cy="4198595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382380">
                  <a:extLst>
                    <a:ext uri="{9D8B030D-6E8A-4147-A177-3AD203B41FA5}">
                      <a16:colId xmlns:a16="http://schemas.microsoft.com/office/drawing/2014/main" val="641161616"/>
                    </a:ext>
                  </a:extLst>
                </a:gridCol>
                <a:gridCol w="1660850">
                  <a:extLst>
                    <a:ext uri="{9D8B030D-6E8A-4147-A177-3AD203B41FA5}">
                      <a16:colId xmlns:a16="http://schemas.microsoft.com/office/drawing/2014/main" val="1577506940"/>
                    </a:ext>
                  </a:extLst>
                </a:gridCol>
              </a:tblGrid>
              <a:tr h="1225803">
                <a:tc>
                  <a:txBody>
                    <a:bodyPr/>
                    <a:lstStyle/>
                    <a:p>
                      <a:r>
                        <a:rPr lang="ru-RU" b="0" dirty="0"/>
                        <a:t>Страницы  BuddiesUp на разных социальных сайтах (ВК и </a:t>
                      </a:r>
                      <a:r>
                        <a:rPr lang="ru-RU" b="0" dirty="0" err="1"/>
                        <a:t>др</a:t>
                      </a:r>
                      <a:r>
                        <a:rPr lang="ru-RU" b="0" dirty="0"/>
                        <a:t>), где публикуется свежая информация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60 000 (копирайтер)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723792"/>
                  </a:ext>
                </a:extLst>
              </a:tr>
              <a:tr h="660048">
                <a:tc>
                  <a:txBody>
                    <a:bodyPr/>
                    <a:lstStyle/>
                    <a:p>
                      <a:r>
                        <a:rPr lang="ru-RU" b="0" dirty="0"/>
                        <a:t>Ютуб, </a:t>
                      </a:r>
                      <a:r>
                        <a:rPr lang="ru-RU" b="0" dirty="0" err="1"/>
                        <a:t>твич</a:t>
                      </a:r>
                      <a:r>
                        <a:rPr lang="ru-RU" b="0" dirty="0"/>
                        <a:t>-блогеры, телеграмм каналы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70813"/>
                  </a:ext>
                </a:extLst>
              </a:tr>
              <a:tr h="1046430">
                <a:tc>
                  <a:txBody>
                    <a:bodyPr/>
                    <a:lstStyle/>
                    <a:p>
                      <a:r>
                        <a:rPr lang="ru-RU" b="0" dirty="0"/>
                        <a:t>Амбассадор BuddiesUp среди популярных личностей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445748"/>
                  </a:ext>
                </a:extLst>
              </a:tr>
              <a:tr h="660048">
                <a:tc>
                  <a:txBody>
                    <a:bodyPr/>
                    <a:lstStyle/>
                    <a:p>
                      <a:r>
                        <a:rPr lang="ru-RU" b="0" dirty="0"/>
                        <a:t>Реклама на других платформах (Ютуб, </a:t>
                      </a:r>
                      <a:r>
                        <a:rPr lang="ru-RU" b="0" dirty="0" err="1"/>
                        <a:t>ТикТок</a:t>
                      </a:r>
                      <a:r>
                        <a:rPr lang="ru-RU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400 000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82804"/>
                  </a:ext>
                </a:extLst>
              </a:tr>
              <a:tr h="606266">
                <a:tc>
                  <a:txBody>
                    <a:bodyPr/>
                    <a:lstStyle/>
                    <a:p>
                      <a:r>
                        <a:rPr lang="ru-RU" b="0" dirty="0"/>
                        <a:t>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5083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141E38-E26D-E9C7-5EE4-8C342F14B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827" t="27211" r="15280" b="39184"/>
          <a:stretch/>
        </p:blipFill>
        <p:spPr>
          <a:xfrm>
            <a:off x="54428" y="0"/>
            <a:ext cx="718458" cy="3872204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9B5807D-B677-93D1-CA4C-E9BDBF722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869565"/>
              </p:ext>
            </p:extLst>
          </p:nvPr>
        </p:nvGraphicFramePr>
        <p:xfrm>
          <a:off x="6439711" y="1538954"/>
          <a:ext cx="4914090" cy="502514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457045">
                  <a:extLst>
                    <a:ext uri="{9D8B030D-6E8A-4147-A177-3AD203B41FA5}">
                      <a16:colId xmlns:a16="http://schemas.microsoft.com/office/drawing/2014/main" val="3246849856"/>
                    </a:ext>
                  </a:extLst>
                </a:gridCol>
                <a:gridCol w="2457045">
                  <a:extLst>
                    <a:ext uri="{9D8B030D-6E8A-4147-A177-3AD203B41FA5}">
                      <a16:colId xmlns:a16="http://schemas.microsoft.com/office/drawing/2014/main" val="427912552"/>
                    </a:ext>
                  </a:extLst>
                </a:gridCol>
              </a:tblGrid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Реклама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3 000 000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83024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З\п работникам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1 200 000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11501"/>
                  </a:ext>
                </a:extLst>
              </a:tr>
              <a:tr h="865021">
                <a:tc>
                  <a:txBody>
                    <a:bodyPr/>
                    <a:lstStyle/>
                    <a:p>
                      <a:r>
                        <a:rPr lang="ru-RU" b="0" dirty="0"/>
                        <a:t>Содержание приложения на площадках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42995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Налоги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20% на ООО + 13% подоходных налог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07827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Аутсорсинг (дизайн приложения)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4806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Аренда офиса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70 000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92792"/>
                  </a:ext>
                </a:extLst>
              </a:tr>
              <a:tr h="605515">
                <a:tc>
                  <a:txBody>
                    <a:bodyPr/>
                    <a:lstStyle/>
                    <a:p>
                      <a:r>
                        <a:rPr lang="ru-RU" b="0" dirty="0"/>
                        <a:t>Амортизационные отчисления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97954"/>
                  </a:ext>
                </a:extLst>
              </a:tr>
              <a:tr h="547625">
                <a:tc>
                  <a:txBody>
                    <a:bodyPr/>
                    <a:lstStyle/>
                    <a:p>
                      <a:r>
                        <a:rPr lang="ru-RU" b="0" dirty="0"/>
                        <a:t>Ремонт техники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59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01F43AD-015F-9C00-1147-7E8DA5A435A8}"/>
              </a:ext>
            </a:extLst>
          </p:cNvPr>
          <p:cNvSpPr txBox="1"/>
          <p:nvPr/>
        </p:nvSpPr>
        <p:spPr>
          <a:xfrm>
            <a:off x="6439711" y="830422"/>
            <a:ext cx="4914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Постоянные расходы (</a:t>
            </a:r>
            <a:r>
              <a:rPr lang="ru-RU" sz="1800" dirty="0" err="1">
                <a:solidFill>
                  <a:schemeClr val="bg1"/>
                </a:solidFill>
              </a:rPr>
              <a:t>Fix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Costs</a:t>
            </a:r>
            <a:r>
              <a:rPr lang="ru-RU" sz="1800" dirty="0">
                <a:solidFill>
                  <a:schemeClr val="bg1"/>
                </a:solidFill>
              </a:rPr>
              <a:t>): </a:t>
            </a:r>
          </a:p>
          <a:p>
            <a:r>
              <a:rPr lang="ru-RU" sz="1800" dirty="0">
                <a:solidFill>
                  <a:schemeClr val="bg1"/>
                </a:solidFill>
              </a:rPr>
              <a:t>4 565 000 рублей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00B12D19-A425-8252-89C9-F4B90B1D5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771551"/>
              </p:ext>
            </p:extLst>
          </p:nvPr>
        </p:nvGraphicFramePr>
        <p:xfrm>
          <a:off x="838199" y="5756989"/>
          <a:ext cx="5043230" cy="777912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382380">
                  <a:extLst>
                    <a:ext uri="{9D8B030D-6E8A-4147-A177-3AD203B41FA5}">
                      <a16:colId xmlns:a16="http://schemas.microsoft.com/office/drawing/2014/main" val="2054264067"/>
                    </a:ext>
                  </a:extLst>
                </a:gridCol>
                <a:gridCol w="1660850">
                  <a:extLst>
                    <a:ext uri="{9D8B030D-6E8A-4147-A177-3AD203B41FA5}">
                      <a16:colId xmlns:a16="http://schemas.microsoft.com/office/drawing/2014/main" val="3415393858"/>
                    </a:ext>
                  </a:extLst>
                </a:gridCol>
              </a:tblGrid>
              <a:tr h="777912">
                <a:tc>
                  <a:txBody>
                    <a:bodyPr/>
                    <a:lstStyle/>
                    <a:p>
                      <a:r>
                        <a:rPr lang="ru-RU" b="0" dirty="0"/>
                        <a:t>Договора с организациями-партнерами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790 000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49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34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3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26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2" y="2310963"/>
            <a:ext cx="5038116" cy="4227950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Приложение активно привлекает граждан, заинтересованных в поддержании экологичности, сотрудничает с соответствующими организациями, устраивает бесплатные выходы (сбор мусора, сортировка пластика, участие в переработке материалов и </a:t>
            </a:r>
            <a:r>
              <a:rPr lang="ru-RU" sz="1800" dirty="0" err="1">
                <a:solidFill>
                  <a:schemeClr val="bg1"/>
                </a:solidFill>
                <a:latin typeface="Georgia" panose="02040502050405020303" pitchFamily="18" charset="0"/>
              </a:rPr>
              <a:t>др</a:t>
            </a:r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). Взамен участвующий получает бесплатную подписку «Золото. Эко-след» на определенный срок, что создает дополнительную ценность для пользователей.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6428" y="319087"/>
            <a:ext cx="6219144" cy="733425"/>
          </a:xfrm>
        </p:spPr>
        <p:txBody>
          <a:bodyPr/>
          <a:lstStyle/>
          <a:p>
            <a:pPr algn="ctr"/>
            <a:r>
              <a:rPr lang="ru-RU" sz="2800" dirty="0"/>
              <a:t>Стратегия выхода на рынок</a:t>
            </a:r>
          </a:p>
        </p:txBody>
      </p:sp>
      <p:sp>
        <p:nvSpPr>
          <p:cNvPr id="4" name="Заголовок 10">
            <a:extLst>
              <a:ext uri="{FF2B5EF4-FFF2-40B4-BE49-F238E27FC236}">
                <a16:creationId xmlns:a16="http://schemas.microsoft.com/office/drawing/2014/main" id="{53CD5B28-6B7E-2EE6-F682-9553C0A451D1}"/>
              </a:ext>
            </a:extLst>
          </p:cNvPr>
          <p:cNvSpPr txBox="1">
            <a:spLocks/>
          </p:cNvSpPr>
          <p:nvPr/>
        </p:nvSpPr>
        <p:spPr>
          <a:xfrm>
            <a:off x="647702" y="1459487"/>
            <a:ext cx="5038116" cy="601662"/>
          </a:xfrm>
          <a:prstGeom prst="rect">
            <a:avLst/>
          </a:prstGeom>
        </p:spPr>
        <p:txBody>
          <a:bodyPr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/>
              <a:t>Бесплатное посещение мероприятий для эко-энтузиастов </a:t>
            </a:r>
          </a:p>
        </p:txBody>
      </p:sp>
      <p:sp>
        <p:nvSpPr>
          <p:cNvPr id="6" name="Подзаголовок 20">
            <a:extLst>
              <a:ext uri="{FF2B5EF4-FFF2-40B4-BE49-F238E27FC236}">
                <a16:creationId xmlns:a16="http://schemas.microsoft.com/office/drawing/2014/main" id="{D7A8C5C6-4CDF-17D3-4A59-9BC94A9A4B5B}"/>
              </a:ext>
            </a:extLst>
          </p:cNvPr>
          <p:cNvSpPr txBox="1">
            <a:spLocks/>
          </p:cNvSpPr>
          <p:nvPr/>
        </p:nvSpPr>
        <p:spPr>
          <a:xfrm>
            <a:off x="6252659" y="2310963"/>
            <a:ext cx="5038116" cy="4227950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spc="100" baseline="0">
                <a:solidFill>
                  <a:schemeClr val="accent6">
                    <a:lumMod val="10000"/>
                    <a:lumOff val="9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>
                <a:solidFill>
                  <a:schemeClr val="bg1"/>
                </a:solidFill>
                <a:latin typeface="Georgia" panose="02040502050405020303" pitchFamily="18" charset="0"/>
              </a:rPr>
              <a:t>Розыгрыши билетов среди оформивших подписки на концерты, игры, фестивали и другие мероприятия  привлекут внимание пользователей и создадут ощущение уникальных возможностей. Каждая подписка имеет уникальные возможности, а главное – выиграть билет, на некоторых уровнях от 1 до 10 за месяц. Что может стимулировать пользователей подписываться на платные уровни.</a:t>
            </a:r>
          </a:p>
        </p:txBody>
      </p:sp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6925A49-4722-BDDB-E2F7-0B865554445F}"/>
              </a:ext>
            </a:extLst>
          </p:cNvPr>
          <p:cNvSpPr txBox="1">
            <a:spLocks/>
          </p:cNvSpPr>
          <p:nvPr/>
        </p:nvSpPr>
        <p:spPr>
          <a:xfrm>
            <a:off x="6252659" y="1459487"/>
            <a:ext cx="5038116" cy="601662"/>
          </a:xfrm>
          <a:prstGeom prst="rect">
            <a:avLst/>
          </a:prstGeom>
        </p:spPr>
        <p:txBody>
          <a:bodyPr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«Испытай удачу»</a:t>
            </a:r>
          </a:p>
        </p:txBody>
      </p:sp>
    </p:spTree>
    <p:extLst>
      <p:ext uri="{BB962C8B-B14F-4D97-AF65-F5344CB8AC3E}">
        <p14:creationId xmlns:p14="http://schemas.microsoft.com/office/powerpoint/2010/main" val="759816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7CA603AC-5F09-4172-B827-21ECEF31D2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-1057275" y="835751"/>
            <a:ext cx="12144375" cy="1066716"/>
          </a:xfrm>
        </p:spPr>
        <p:txBody>
          <a:bodyPr rtlCol="0"/>
          <a:lstStyle/>
          <a:p>
            <a:pPr rtl="0"/>
            <a:r>
              <a:rPr lang="ru-RU" sz="16800" dirty="0"/>
              <a:t>Коллектив</a:t>
            </a: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E42B77E8-86D2-4C4A-92F3-FA50CA29A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2744" y="688794"/>
            <a:ext cx="6324194" cy="639955"/>
          </a:xfrm>
        </p:spPr>
        <p:txBody>
          <a:bodyPr rtlCol="0"/>
          <a:lstStyle/>
          <a:p>
            <a:pPr rtl="0"/>
            <a:r>
              <a:rPr lang="ru-RU" dirty="0"/>
              <a:t>Наша команда</a:t>
            </a:r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id="{2C543B95-CC2A-43AF-8E80-69D99489FB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7302" y="3277920"/>
            <a:ext cx="2330873" cy="442298"/>
          </a:xfrm>
        </p:spPr>
        <p:txBody>
          <a:bodyPr rtlCol="0"/>
          <a:lstStyle/>
          <a:p>
            <a:pPr rtl="0"/>
            <a:r>
              <a:rPr lang="ru-RU" dirty="0"/>
              <a:t>Булаенко Виктория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BF343B15-3257-4407-B434-31E6EC4A23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34809" y="3615737"/>
            <a:ext cx="2330873" cy="442298"/>
          </a:xfrm>
        </p:spPr>
        <p:txBody>
          <a:bodyPr rtlCol="0"/>
          <a:lstStyle/>
          <a:p>
            <a:pPr rtl="0"/>
            <a:r>
              <a:rPr lang="ru-RU" dirty="0"/>
              <a:t>Директор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A9C39F70-1E74-46B7-8760-8ECC824DF6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96047" y="3277920"/>
            <a:ext cx="2330874" cy="442298"/>
          </a:xfrm>
        </p:spPr>
        <p:txBody>
          <a:bodyPr rtlCol="0"/>
          <a:lstStyle/>
          <a:p>
            <a:pPr rtl="0"/>
            <a:r>
              <a:rPr lang="ru-RU" dirty="0"/>
              <a:t>Немтина Мария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9634001A-D9D3-4692-AE2E-FE9492A7AAA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10668" y="3610764"/>
            <a:ext cx="2330874" cy="442298"/>
          </a:xfrm>
        </p:spPr>
        <p:txBody>
          <a:bodyPr rtlCol="0"/>
          <a:lstStyle/>
          <a:p>
            <a:pPr rtl="0"/>
            <a:r>
              <a:rPr lang="ru-RU" dirty="0"/>
              <a:t>Топ менеджер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66064C23-F139-481C-9260-C19ED014FC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02511" y="3240780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Савастеева Ксения</a:t>
            </a:r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E48ADAD9-E74B-4C48-9036-93E316E3102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3727" y="3610764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Главный разработчик</a:t>
            </a:r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id="{D137D290-EF9E-4CB2-91B3-F0B2E05665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08853" y="5700869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Шутов Фёдор</a:t>
            </a:r>
          </a:p>
        </p:txBody>
      </p:sp>
      <p:sp>
        <p:nvSpPr>
          <p:cNvPr id="48" name="Текст 47">
            <a:extLst>
              <a:ext uri="{FF2B5EF4-FFF2-40B4-BE49-F238E27FC236}">
                <a16:creationId xmlns:a16="http://schemas.microsoft.com/office/drawing/2014/main" id="{844B24B6-CE9D-4120-AAD8-258A2C00FD7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34807" y="6040739"/>
            <a:ext cx="2330875" cy="442298"/>
          </a:xfrm>
        </p:spPr>
        <p:txBody>
          <a:bodyPr rtlCol="0"/>
          <a:lstStyle/>
          <a:p>
            <a:pPr rtl="0"/>
            <a:r>
              <a:rPr lang="ru-RU" dirty="0"/>
              <a:t>Маркетолог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A78CDB-2571-4835-84A4-38387764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27</a:t>
            </a:fld>
            <a:endParaRPr lang="ru-RU" dirty="0"/>
          </a:p>
        </p:txBody>
      </p:sp>
      <p:sp>
        <p:nvSpPr>
          <p:cNvPr id="6" name="Текст 46">
            <a:extLst>
              <a:ext uri="{FF2B5EF4-FFF2-40B4-BE49-F238E27FC236}">
                <a16:creationId xmlns:a16="http://schemas.microsoft.com/office/drawing/2014/main" id="{4EE4E890-3687-DE94-E2F2-1670FB2D8AF3}"/>
              </a:ext>
            </a:extLst>
          </p:cNvPr>
          <p:cNvSpPr txBox="1">
            <a:spLocks/>
          </p:cNvSpPr>
          <p:nvPr/>
        </p:nvSpPr>
        <p:spPr>
          <a:xfrm>
            <a:off x="5975919" y="570257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Мартынов Александр</a:t>
            </a:r>
          </a:p>
        </p:txBody>
      </p:sp>
      <p:sp>
        <p:nvSpPr>
          <p:cNvPr id="7" name="Текст 47">
            <a:extLst>
              <a:ext uri="{FF2B5EF4-FFF2-40B4-BE49-F238E27FC236}">
                <a16:creationId xmlns:a16="http://schemas.microsoft.com/office/drawing/2014/main" id="{DCB3376E-2888-C914-3453-AE64ED6BD135}"/>
              </a:ext>
            </a:extLst>
          </p:cNvPr>
          <p:cNvSpPr txBox="1">
            <a:spLocks/>
          </p:cNvSpPr>
          <p:nvPr/>
        </p:nvSpPr>
        <p:spPr>
          <a:xfrm>
            <a:off x="5975919" y="604073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Тестировщик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859F6F-9859-D60F-E2E1-E6282D1A30B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00" b="100"/>
          <a:stretch>
            <a:fillRect/>
          </a:stretch>
        </p:blipFill>
        <p:spPr>
          <a:xfrm>
            <a:off x="6435737" y="1610948"/>
            <a:ext cx="1451493" cy="14622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E1EE0C-4E36-06E5-F2D8-019B9F93B4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133" b="24132"/>
          <a:stretch/>
        </p:blipFill>
        <p:spPr>
          <a:xfrm>
            <a:off x="3891690" y="1572222"/>
            <a:ext cx="1589840" cy="14622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461AF6F-7B66-655A-6590-E999E4F9B4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529" t="22716" r="42566" b="58386"/>
          <a:stretch/>
        </p:blipFill>
        <p:spPr>
          <a:xfrm>
            <a:off x="1340847" y="1590561"/>
            <a:ext cx="1596636" cy="142554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AE2DA09-CA85-77EC-5E0D-0DD1446624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64" t="10140" r="-788" b="17083"/>
          <a:stretch/>
        </p:blipFill>
        <p:spPr>
          <a:xfrm>
            <a:off x="3851997" y="4100011"/>
            <a:ext cx="1444588" cy="14255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CCD3120-2DB3-3EEC-DBC5-EF98E768A7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04" t="4027" r="55476" b="19722"/>
          <a:stretch/>
        </p:blipFill>
        <p:spPr>
          <a:xfrm>
            <a:off x="6480205" y="4086914"/>
            <a:ext cx="1362556" cy="145173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4B5D42D-08F4-4485-C503-ED0CDF94810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800" t="22040" r="1041" b="11133"/>
          <a:stretch/>
        </p:blipFill>
        <p:spPr>
          <a:xfrm>
            <a:off x="8971307" y="1621436"/>
            <a:ext cx="1362556" cy="1451737"/>
          </a:xfrm>
          <a:prstGeom prst="rect">
            <a:avLst/>
          </a:prstGeom>
        </p:spPr>
      </p:pic>
      <p:sp>
        <p:nvSpPr>
          <p:cNvPr id="31" name="Текст 46">
            <a:extLst>
              <a:ext uri="{FF2B5EF4-FFF2-40B4-BE49-F238E27FC236}">
                <a16:creationId xmlns:a16="http://schemas.microsoft.com/office/drawing/2014/main" id="{F112BF01-2C37-E86E-23D4-98329DF2A0DD}"/>
              </a:ext>
            </a:extLst>
          </p:cNvPr>
          <p:cNvSpPr txBox="1">
            <a:spLocks/>
          </p:cNvSpPr>
          <p:nvPr/>
        </p:nvSpPr>
        <p:spPr>
          <a:xfrm>
            <a:off x="8569384" y="324078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Стрижаков Артём</a:t>
            </a:r>
          </a:p>
        </p:txBody>
      </p:sp>
      <p:sp>
        <p:nvSpPr>
          <p:cNvPr id="32" name="Текст 47">
            <a:extLst>
              <a:ext uri="{FF2B5EF4-FFF2-40B4-BE49-F238E27FC236}">
                <a16:creationId xmlns:a16="http://schemas.microsoft.com/office/drawing/2014/main" id="{4D57D31A-07E6-6AA6-5DD0-240D3E97FBB7}"/>
              </a:ext>
            </a:extLst>
          </p:cNvPr>
          <p:cNvSpPr txBox="1">
            <a:spLocks/>
          </p:cNvSpPr>
          <p:nvPr/>
        </p:nvSpPr>
        <p:spPr>
          <a:xfrm>
            <a:off x="8484005" y="3586352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Аналитик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9D734-5B56-C41E-08B2-3DAF48D0F1E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338" t="36617" r="34916" b="40237"/>
          <a:stretch/>
        </p:blipFill>
        <p:spPr>
          <a:xfrm>
            <a:off x="1385299" y="4100011"/>
            <a:ext cx="1457445" cy="1456298"/>
          </a:xfrm>
          <a:prstGeom prst="rect">
            <a:avLst/>
          </a:prstGeom>
        </p:spPr>
      </p:pic>
      <p:sp>
        <p:nvSpPr>
          <p:cNvPr id="3" name="Текст 46">
            <a:extLst>
              <a:ext uri="{FF2B5EF4-FFF2-40B4-BE49-F238E27FC236}">
                <a16:creationId xmlns:a16="http://schemas.microsoft.com/office/drawing/2014/main" id="{70728C30-6059-6862-3BE6-2425DA9DE5E4}"/>
              </a:ext>
            </a:extLst>
          </p:cNvPr>
          <p:cNvSpPr txBox="1">
            <a:spLocks/>
          </p:cNvSpPr>
          <p:nvPr/>
        </p:nvSpPr>
        <p:spPr>
          <a:xfrm>
            <a:off x="1002512" y="5702570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Селиванова Алина</a:t>
            </a:r>
          </a:p>
        </p:txBody>
      </p:sp>
      <p:sp>
        <p:nvSpPr>
          <p:cNvPr id="5" name="Текст 47">
            <a:extLst>
              <a:ext uri="{FF2B5EF4-FFF2-40B4-BE49-F238E27FC236}">
                <a16:creationId xmlns:a16="http://schemas.microsoft.com/office/drawing/2014/main" id="{E701B1DB-C0B3-F5AB-62ED-D78414BFC2AF}"/>
              </a:ext>
            </a:extLst>
          </p:cNvPr>
          <p:cNvSpPr txBox="1">
            <a:spLocks/>
          </p:cNvSpPr>
          <p:nvPr/>
        </p:nvSpPr>
        <p:spPr>
          <a:xfrm>
            <a:off x="976556" y="6022249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Дизайнер (аутсорсинг)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1C9A26-57C8-6ABC-7234-4CD126DE4F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1307" y="4064329"/>
            <a:ext cx="1496906" cy="1496906"/>
          </a:xfrm>
          <a:prstGeom prst="rect">
            <a:avLst/>
          </a:prstGeom>
        </p:spPr>
      </p:pic>
      <p:sp>
        <p:nvSpPr>
          <p:cNvPr id="9" name="Текст 44">
            <a:extLst>
              <a:ext uri="{FF2B5EF4-FFF2-40B4-BE49-F238E27FC236}">
                <a16:creationId xmlns:a16="http://schemas.microsoft.com/office/drawing/2014/main" id="{CBE5AF95-239C-6E2F-3227-4B3FB9B811B3}"/>
              </a:ext>
            </a:extLst>
          </p:cNvPr>
          <p:cNvSpPr txBox="1">
            <a:spLocks/>
          </p:cNvSpPr>
          <p:nvPr/>
        </p:nvSpPr>
        <p:spPr>
          <a:xfrm>
            <a:off x="8545815" y="5640794"/>
            <a:ext cx="2330875" cy="44229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1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Мандрикин Антон</a:t>
            </a:r>
          </a:p>
        </p:txBody>
      </p:sp>
      <p:sp>
        <p:nvSpPr>
          <p:cNvPr id="10" name="Текст 45">
            <a:extLst>
              <a:ext uri="{FF2B5EF4-FFF2-40B4-BE49-F238E27FC236}">
                <a16:creationId xmlns:a16="http://schemas.microsoft.com/office/drawing/2014/main" id="{7C04C3FA-4914-C084-EBE6-2A49E8BCBB18}"/>
              </a:ext>
            </a:extLst>
          </p:cNvPr>
          <p:cNvSpPr txBox="1">
            <a:spLocks/>
          </p:cNvSpPr>
          <p:nvPr/>
        </p:nvSpPr>
        <p:spPr>
          <a:xfrm>
            <a:off x="8517031" y="6010778"/>
            <a:ext cx="2330875" cy="442298"/>
          </a:xfrm>
          <a:prstGeom prst="rect">
            <a:avLst/>
          </a:prstGeom>
        </p:spPr>
        <p:txBody>
          <a:bodyPr rtlCol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cap="none" spc="1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Менеджер по клиентскому обслуживанию</a:t>
            </a:r>
          </a:p>
        </p:txBody>
      </p:sp>
    </p:spTree>
    <p:extLst>
      <p:ext uri="{BB962C8B-B14F-4D97-AF65-F5344CB8AC3E}">
        <p14:creationId xmlns:p14="http://schemas.microsoft.com/office/powerpoint/2010/main" val="4151769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19B032-9B39-4E33-A8E4-7843247F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28</a:t>
            </a:fld>
            <a:endParaRPr lang="ru-RU"/>
          </a:p>
        </p:txBody>
      </p:sp>
      <p:sp>
        <p:nvSpPr>
          <p:cNvPr id="21" name="Подзаголовок 20">
            <a:extLst>
              <a:ext uri="{FF2B5EF4-FFF2-40B4-BE49-F238E27FC236}">
                <a16:creationId xmlns:a16="http://schemas.microsoft.com/office/drawing/2014/main" id="{98147E91-6FC5-DCB6-994F-F29AFCE19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3451" y="1143001"/>
            <a:ext cx="7153274" cy="5467349"/>
          </a:xfrm>
        </p:spPr>
        <p:txBody>
          <a:bodyPr/>
          <a:lstStyle/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Сумма реализации: 7 000 000 рублей на 2 года.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Реклама: 3 000 000р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З\п работникам: 1 200 000р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Содержание приложения на площадке: 25 000р в </a:t>
            </a:r>
            <a:r>
              <a:rPr lang="ru-RU" sz="1700" dirty="0" err="1">
                <a:solidFill>
                  <a:schemeClr val="bg1"/>
                </a:solidFill>
                <a:latin typeface="Georgia" panose="02040502050405020303" pitchFamily="18" charset="0"/>
              </a:rPr>
              <a:t>мес</a:t>
            </a:r>
            <a:endParaRPr lang="ru-RU" sz="17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Налоги: 20% на ООО + 13% подоходных налог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Аутсорсинг (дизайн приложения): 200 000р 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Прочие расходы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Метрики: 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Анализ конкурентов, рынка, потенциальных организаций-партнеров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Формирование группы работников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Запуск рекламы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Создание, тестирование и запуск приложения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- Договора с организациями-партнерами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Georgia" panose="02040502050405020303" pitchFamily="18" charset="0"/>
              </a:rPr>
              <a:t>Доля инвестора: 50%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081BE33-5DE2-CEF2-E1A9-EC7DD3DA9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2" y="136525"/>
            <a:ext cx="6219144" cy="806668"/>
          </a:xfrm>
        </p:spPr>
        <p:txBody>
          <a:bodyPr/>
          <a:lstStyle/>
          <a:p>
            <a:pPr algn="ctr"/>
            <a:r>
              <a:rPr lang="ru-RU" sz="2800"/>
              <a:t>Инвестиционный запрос</a:t>
            </a:r>
            <a:endParaRPr 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EBE088-EFBA-1630-A33A-0F6930940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1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</a:extLst>
          </a:blip>
          <a:srcRect l="12468" r="52911"/>
          <a:stretch/>
        </p:blipFill>
        <p:spPr>
          <a:xfrm>
            <a:off x="0" y="0"/>
            <a:ext cx="4343400" cy="686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52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50B9E8-4584-ADDF-6D6B-C06086ACE905}"/>
              </a:ext>
            </a:extLst>
          </p:cNvPr>
          <p:cNvSpPr/>
          <p:nvPr/>
        </p:nvSpPr>
        <p:spPr>
          <a:xfrm>
            <a:off x="2019300" y="1190625"/>
            <a:ext cx="8258175" cy="4924425"/>
          </a:xfrm>
          <a:prstGeom prst="rect">
            <a:avLst/>
          </a:prstGeom>
          <a:solidFill>
            <a:srgbClr val="48544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DC327-9994-42EA-95A4-1EB6423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29</a:t>
            </a:fld>
            <a:endParaRPr lang="ru-RU"/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2D981E8D-B721-0281-2304-E14E6EF44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90306" y="1683927"/>
            <a:ext cx="6516161" cy="3905980"/>
          </a:xfrm>
          <a:solidFill>
            <a:schemeClr val="bg1">
              <a:lumMod val="95000"/>
              <a:alpha val="74000"/>
            </a:schemeClr>
          </a:solidFill>
          <a:ln w="34925">
            <a:noFill/>
          </a:ln>
          <a:effectLst>
            <a:outerShdw blurRad="50800" dist="38100" algn="ctr" rotWithShape="0">
              <a:srgbClr val="000000">
                <a:alpha val="0"/>
              </a:srgbClr>
            </a:outerShdw>
          </a:effectLst>
        </p:spPr>
        <p:txBody>
          <a:bodyPr rtlCol="0"/>
          <a:lstStyle/>
          <a:p>
            <a:pPr algn="just" rtl="0"/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Присоединяйтесь к BuddiesUp - вашему идеальному спутнику в мир путешествий, интересных знакомств и новых открытий! Начните уже сегодня и откройте для себя возможности и незабываемые впечатления. Скачайте приложение BuddiesUp прямо сейчас!</a:t>
            </a:r>
          </a:p>
        </p:txBody>
      </p:sp>
      <p:sp>
        <p:nvSpPr>
          <p:cNvPr id="3" name="Заголовок 16">
            <a:extLst>
              <a:ext uri="{FF2B5EF4-FFF2-40B4-BE49-F238E27FC236}">
                <a16:creationId xmlns:a16="http://schemas.microsoft.com/office/drawing/2014/main" id="{A5E27646-C0E9-9C68-105E-CF176EEF0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7843" y="385365"/>
            <a:ext cx="3736313" cy="456407"/>
          </a:xfrm>
          <a:solidFill>
            <a:schemeClr val="bg1">
              <a:lumMod val="85000"/>
              <a:alpha val="77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/>
          <a:p>
            <a:pPr algn="ctr" rtl="0"/>
            <a:r>
              <a:rPr lang="ru-RU" sz="2400">
                <a:solidFill>
                  <a:schemeClr val="tx1"/>
                </a:solidFill>
              </a:rPr>
              <a:t>Контакты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Google Shape;321;p17">
            <a:extLst>
              <a:ext uri="{FF2B5EF4-FFF2-40B4-BE49-F238E27FC236}">
                <a16:creationId xmlns:a16="http://schemas.microsoft.com/office/drawing/2014/main" id="{916F703C-FAF1-C22F-FD8D-6E45AAA2FA0F}"/>
              </a:ext>
            </a:extLst>
          </p:cNvPr>
          <p:cNvSpPr txBox="1"/>
          <p:nvPr/>
        </p:nvSpPr>
        <p:spPr>
          <a:xfrm>
            <a:off x="3043613" y="4664596"/>
            <a:ext cx="3000000" cy="74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1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Звоните</a:t>
            </a:r>
            <a:endParaRPr sz="1400" b="1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+7(984)148-046-0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Google Shape;322;p17">
            <a:extLst>
              <a:ext uri="{FF2B5EF4-FFF2-40B4-BE49-F238E27FC236}">
                <a16:creationId xmlns:a16="http://schemas.microsoft.com/office/drawing/2014/main" id="{0B1C0E42-B5B3-7403-4B54-561DF699D5E4}"/>
              </a:ext>
            </a:extLst>
          </p:cNvPr>
          <p:cNvSpPr txBox="1"/>
          <p:nvPr/>
        </p:nvSpPr>
        <p:spPr>
          <a:xfrm>
            <a:off x="5187334" y="4664595"/>
            <a:ext cx="3000000" cy="74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1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Пишите</a:t>
            </a:r>
            <a:endParaRPr sz="1400" b="1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4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example@gmail.com</a:t>
            </a:r>
            <a:endParaRPr sz="14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" name="Google Shape;320;p17">
            <a:extLst>
              <a:ext uri="{FF2B5EF4-FFF2-40B4-BE49-F238E27FC236}">
                <a16:creationId xmlns:a16="http://schemas.microsoft.com/office/drawing/2014/main" id="{AA1C72F7-6739-478D-FA36-9763762D7825}"/>
              </a:ext>
            </a:extLst>
          </p:cNvPr>
          <p:cNvSpPr txBox="1">
            <a:spLocks/>
          </p:cNvSpPr>
          <p:nvPr/>
        </p:nvSpPr>
        <p:spPr>
          <a:xfrm>
            <a:off x="3043613" y="4230273"/>
            <a:ext cx="5868955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ts val="1800"/>
              <a:buFont typeface="Arial" panose="020B0604020202020204" pitchFamily="34" charset="0"/>
              <a:buNone/>
            </a:pPr>
            <a:r>
              <a:rPr lang="ru-RU" sz="14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Мандрикин Антон (менеджер по клиентскому обслуживанию)</a:t>
            </a:r>
            <a:endParaRPr lang="ru-RU" sz="11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266844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D284643B-288B-4193-AFF3-324BA95A7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6039" y="1990784"/>
            <a:ext cx="3058885" cy="1111250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</a:t>
            </a:r>
          </a:p>
        </p:txBody>
      </p:sp>
      <p:pic>
        <p:nvPicPr>
          <p:cNvPr id="8" name="Рисунок 7" descr="Овощи крупным планом">
            <a:extLst>
              <a:ext uri="{FF2B5EF4-FFF2-40B4-BE49-F238E27FC236}">
                <a16:creationId xmlns:a16="http://schemas.microsoft.com/office/drawing/2014/main" id="{553FC3EB-D4C2-4C52-9AAB-3A4530ED79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677150" cy="6858000"/>
          </a:xfrm>
        </p:spPr>
      </p:pic>
      <p:sp>
        <p:nvSpPr>
          <p:cNvPr id="2" name="Дата 1">
            <a:extLst>
              <a:ext uri="{FF2B5EF4-FFF2-40B4-BE49-F238E27FC236}">
                <a16:creationId xmlns:a16="http://schemas.microsoft.com/office/drawing/2014/main" id="{59D1294D-3F13-4F4B-8004-41165CEA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03/08/20ГГ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CBFDB8-719B-42E9-9967-BDF0B7AF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156857" cy="365125"/>
          </a:xfrm>
        </p:spPr>
        <p:txBody>
          <a:bodyPr rtlCol="0"/>
          <a:lstStyle/>
          <a:p>
            <a:pPr rtl="0"/>
            <a:r>
              <a:rPr lang="ru-RU"/>
              <a:t>НАБОР СЛАЙДОВ ДЛЯ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5E6C65-AC3A-49C1-A182-26B5AA40C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4F6357DA-28E9-40D3-918C-4D14E8263D81}" type="slidenum">
              <a:rPr lang="ru-RU" smtClean="0"/>
              <a:pPr rtl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457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4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B0CB8A-E5AF-D766-17AF-5466FA01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8" y="0"/>
            <a:ext cx="10239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775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1">
      <a:dk1>
        <a:sysClr val="windowText" lastClr="000000"/>
      </a:dk1>
      <a:lt1>
        <a:sysClr val="window" lastClr="FFFFFF"/>
      </a:lt1>
      <a:dk2>
        <a:srgbClr val="E3C375"/>
      </a:dk2>
      <a:lt2>
        <a:srgbClr val="E7E6E6"/>
      </a:lt2>
      <a:accent1>
        <a:srgbClr val="485441"/>
      </a:accent1>
      <a:accent2>
        <a:srgbClr val="EBFFE4"/>
      </a:accent2>
      <a:accent3>
        <a:srgbClr val="AAC59E"/>
      </a:accent3>
      <a:accent4>
        <a:srgbClr val="7C4B79"/>
      </a:accent4>
      <a:accent5>
        <a:srgbClr val="C59EC3"/>
      </a:accent5>
      <a:accent6>
        <a:srgbClr val="302030"/>
      </a:accent6>
      <a:hlink>
        <a:srgbClr val="0563C1"/>
      </a:hlink>
      <a:folHlink>
        <a:srgbClr val="954F72"/>
      </a:folHlink>
    </a:clrScheme>
    <a:fontScheme name="Custom 74">
      <a:majorFont>
        <a:latin typeface="Avenir Next LT Pro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1977_TF16411246_Win32" id="{2BD89117-A0B3-495A-8DB2-8C139F5796E8}" vid="{72690631-4DA7-4FF2-8E5E-E197584AC81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416BC72-0158-4AB8-9F35-F365C88D29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9A09C-A249-4D30-8888-26F183AD8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CF18AE-D61A-46A3-9130-AB96E808872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ресторана</Template>
  <TotalTime>7136</TotalTime>
  <Words>3433</Words>
  <Application>Microsoft Office PowerPoint</Application>
  <PresentationFormat>Широкоэкранный</PresentationFormat>
  <Paragraphs>411</Paragraphs>
  <Slides>31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Calibri</vt:lpstr>
      <vt:lpstr>Calisto MT</vt:lpstr>
      <vt:lpstr>Century Gothic</vt:lpstr>
      <vt:lpstr>Courier New</vt:lpstr>
      <vt:lpstr>Georgia</vt:lpstr>
      <vt:lpstr>Inter</vt:lpstr>
      <vt:lpstr>Inter SemiBold</vt:lpstr>
      <vt:lpstr>Kunstler Script</vt:lpstr>
      <vt:lpstr>Times New Roman</vt:lpstr>
      <vt:lpstr>Тема Office</vt:lpstr>
      <vt:lpstr>Презентация PowerPoint</vt:lpstr>
      <vt:lpstr>BuddiesUp Приложение для поиска единомышленников</vt:lpstr>
      <vt:lpstr>Презентация PowerPoint</vt:lpstr>
      <vt:lpstr>Целевая аудитория</vt:lpstr>
      <vt:lpstr>Проблемы</vt:lpstr>
      <vt:lpstr>Пользователь и проблема</vt:lpstr>
      <vt:lpstr>Пользователь и проблема</vt:lpstr>
      <vt:lpstr>Пользователь и проблема</vt:lpstr>
      <vt:lpstr>Пользователь и проблема</vt:lpstr>
      <vt:lpstr>Презентация PowerPoint</vt:lpstr>
      <vt:lpstr>Актуальность выделенных проблем</vt:lpstr>
      <vt:lpstr>Актуальность выделенных проблем</vt:lpstr>
      <vt:lpstr>Как уже решается проблема. Наше решение.</vt:lpstr>
      <vt:lpstr>описание продукта</vt:lpstr>
      <vt:lpstr>Как работает BuddiesUp? </vt:lpstr>
      <vt:lpstr>Карты</vt:lpstr>
      <vt:lpstr>Помощь окружающему миру, Подписка и события</vt:lpstr>
      <vt:lpstr>Подписки и выгода</vt:lpstr>
      <vt:lpstr>Как уже решается проблема</vt:lpstr>
      <vt:lpstr>Как уже решается проблема</vt:lpstr>
      <vt:lpstr>Инициатива: BuddiesUp-приложение для поиска единомышленников</vt:lpstr>
      <vt:lpstr>Расчеты</vt:lpstr>
      <vt:lpstr>Финансы</vt:lpstr>
      <vt:lpstr>Финансы</vt:lpstr>
      <vt:lpstr>Финансы</vt:lpstr>
      <vt:lpstr>Стратегия выхода на рынок</vt:lpstr>
      <vt:lpstr>Наша команда</vt:lpstr>
      <vt:lpstr>Инвестиционный запрос</vt:lpstr>
      <vt:lpstr>Контакты</vt:lpstr>
      <vt:lpstr>Спасибо за внимание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BuddiesUp Приложение для поиска единомышленников</dc:title>
  <dc:creator>Булаенко Виктория Викторовна</dc:creator>
  <cp:lastModifiedBy>Булаенко Виктория Викторовна</cp:lastModifiedBy>
  <cp:revision>236</cp:revision>
  <dcterms:created xsi:type="dcterms:W3CDTF">2023-11-08T14:02:07Z</dcterms:created>
  <dcterms:modified xsi:type="dcterms:W3CDTF">2023-11-20T14:09:46Z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