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4" r:id="rId6"/>
    <p:sldId id="266" r:id="rId7"/>
    <p:sldId id="267" r:id="rId8"/>
    <p:sldId id="259" r:id="rId9"/>
    <p:sldId id="268" r:id="rId10"/>
    <p:sldId id="269" r:id="rId11"/>
    <p:sldId id="260" r:id="rId12"/>
    <p:sldId id="270" r:id="rId13"/>
    <p:sldId id="261" r:id="rId14"/>
    <p:sldId id="263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49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63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1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2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791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98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036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7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85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0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207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86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C052F-1FF0-4EAE-AD58-B9E75BEC3349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5DFA0-2952-4FE3-A82B-A21EB12A3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29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6443" y="1946186"/>
            <a:ext cx="7902146" cy="1918194"/>
          </a:xfrm>
        </p:spPr>
        <p:txBody>
          <a:bodyPr>
            <a:noAutofit/>
          </a:bodyPr>
          <a:lstStyle/>
          <a:p>
            <a:r>
              <a:rPr lang="ru-RU" sz="4100" dirty="0" smtClean="0"/>
              <a:t>Миниатюрные цилиндрические </a:t>
            </a:r>
            <a:r>
              <a:rPr lang="ru-RU" sz="4100" dirty="0" smtClean="0"/>
              <a:t>конденсаторы, встраиваемые в переходные отверстия</a:t>
            </a:r>
            <a:endParaRPr lang="ru-RU" sz="4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962178"/>
            <a:ext cx="9144000" cy="500405"/>
          </a:xfrm>
        </p:spPr>
        <p:txBody>
          <a:bodyPr/>
          <a:lstStyle/>
          <a:p>
            <a:r>
              <a:rPr lang="ru-RU" dirty="0" smtClean="0"/>
              <a:t>Афанасьев Семён (Б23-В71) 2025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9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28" y="368196"/>
            <a:ext cx="7070407" cy="4512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059" y="1601812"/>
            <a:ext cx="6730582" cy="49273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9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выступления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Как родилась концепция</a:t>
            </a:r>
          </a:p>
          <a:p>
            <a:r>
              <a:rPr lang="ru-RU" sz="3500" dirty="0" smtClean="0"/>
              <a:t>Какие даёт преимущества</a:t>
            </a:r>
          </a:p>
          <a:p>
            <a:r>
              <a:rPr lang="ru-RU" sz="3500" dirty="0" smtClean="0"/>
              <a:t>Расчёт ёмкости прикидочной конструкции</a:t>
            </a:r>
          </a:p>
          <a:p>
            <a:r>
              <a:rPr lang="ru-RU" sz="3500" dirty="0" smtClean="0"/>
              <a:t>О роли редкоземельных диэлектриков</a:t>
            </a:r>
            <a:endParaRPr lang="en-US" sz="3500" dirty="0"/>
          </a:p>
          <a:p>
            <a:r>
              <a:rPr lang="ru-RU" sz="3500" dirty="0" smtClean="0"/>
              <a:t>Возможные недостатки технологии</a:t>
            </a:r>
          </a:p>
          <a:p>
            <a:r>
              <a:rPr lang="ru-RU" sz="3500" dirty="0" smtClean="0"/>
              <a:t>Оценка рынка</a:t>
            </a:r>
          </a:p>
          <a:p>
            <a:r>
              <a:rPr lang="ru-RU" sz="3500" dirty="0" smtClean="0"/>
              <a:t>Расчёт бюджета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363"/>
          </a:xfrm>
        </p:spPr>
        <p:txBody>
          <a:bodyPr/>
          <a:lstStyle/>
          <a:p>
            <a:r>
              <a:rPr lang="ru-RU" dirty="0"/>
              <a:t>Как родилась концепция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3165"/>
            <a:ext cx="10515600" cy="2154459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Требование близкого расположения конденсаторов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вблизи силовых входов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dirty="0" smtClean="0"/>
              <a:t>Пример: </a:t>
            </a:r>
          </a:p>
          <a:p>
            <a:pPr marL="0" indent="0">
              <a:buNone/>
            </a:pPr>
            <a:r>
              <a:rPr lang="en-US" sz="2400" dirty="0" smtClean="0"/>
              <a:t>Application Note AN1325</a:t>
            </a:r>
            <a:br>
              <a:rPr lang="en-US" sz="2400" dirty="0" smtClean="0"/>
            </a:br>
            <a:r>
              <a:rPr lang="ru-RU" sz="2400" dirty="0" smtClean="0"/>
              <a:t>от </a:t>
            </a:r>
            <a:r>
              <a:rPr lang="en-US" sz="2400" dirty="0" smtClean="0"/>
              <a:t>RENESAS</a:t>
            </a:r>
            <a:r>
              <a:rPr lang="ru-RU" sz="2400" dirty="0" smtClean="0"/>
              <a:t>, стр.6.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005" y="2088776"/>
            <a:ext cx="7337998" cy="458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4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363"/>
          </a:xfrm>
        </p:spPr>
        <p:txBody>
          <a:bodyPr/>
          <a:lstStyle/>
          <a:p>
            <a:r>
              <a:rPr lang="ru-RU" dirty="0"/>
              <a:t>Как родилась концепция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87388"/>
            <a:ext cx="10515600" cy="1210236"/>
          </a:xfrm>
        </p:spPr>
        <p:txBody>
          <a:bodyPr/>
          <a:lstStyle/>
          <a:p>
            <a:pPr marL="0" indent="0">
              <a:buNone/>
            </a:pPr>
            <a:r>
              <a:rPr lang="ru-RU" sz="3300" dirty="0" smtClean="0">
                <a:solidFill>
                  <a:srgbClr val="FF0000"/>
                </a:solidFill>
              </a:rPr>
              <a:t>Дорожка на плате вблизи силового входа – это антенна</a:t>
            </a:r>
            <a:r>
              <a:rPr lang="ru-RU" sz="3300" dirty="0" smtClean="0"/>
              <a:t>.</a:t>
            </a:r>
          </a:p>
          <a:p>
            <a:pPr marL="0" indent="0">
              <a:buNone/>
            </a:pPr>
            <a:r>
              <a:rPr lang="ru-RU" sz="3300" dirty="0" smtClean="0"/>
              <a:t>Роль развязывающего конденсатора.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659" y="3397624"/>
            <a:ext cx="477202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7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363"/>
          </a:xfrm>
        </p:spPr>
        <p:txBody>
          <a:bodyPr/>
          <a:lstStyle/>
          <a:p>
            <a:r>
              <a:rPr lang="ru-RU" dirty="0"/>
              <a:t>Как родилась концепция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3165"/>
            <a:ext cx="10515600" cy="1138085"/>
          </a:xfrm>
        </p:spPr>
        <p:txBody>
          <a:bodyPr/>
          <a:lstStyle/>
          <a:p>
            <a:pPr marL="0" indent="0">
              <a:buNone/>
            </a:pPr>
            <a:r>
              <a:rPr lang="ru-RU" sz="3300" dirty="0" smtClean="0">
                <a:solidFill>
                  <a:srgbClr val="FF0000"/>
                </a:solidFill>
              </a:rPr>
              <a:t>Некоторые корпуса не позволяют удобно </a:t>
            </a:r>
            <a:br>
              <a:rPr lang="ru-RU" sz="3300" dirty="0" smtClean="0">
                <a:solidFill>
                  <a:srgbClr val="FF0000"/>
                </a:solidFill>
              </a:rPr>
            </a:br>
            <a:r>
              <a:rPr lang="ru-RU" sz="3300" dirty="0" smtClean="0">
                <a:solidFill>
                  <a:srgbClr val="FF0000"/>
                </a:solidFill>
              </a:rPr>
              <a:t>размещать развязывающие конденсаторы</a:t>
            </a:r>
            <a:r>
              <a:rPr lang="ru-RU" sz="3300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638" y="2381250"/>
            <a:ext cx="3367087" cy="39199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774362"/>
            <a:ext cx="4943475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3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363"/>
          </a:xfrm>
        </p:spPr>
        <p:txBody>
          <a:bodyPr/>
          <a:lstStyle/>
          <a:p>
            <a:r>
              <a:rPr lang="ru-RU" dirty="0"/>
              <a:t>Как родилась концепция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3165"/>
            <a:ext cx="10515600" cy="1138085"/>
          </a:xfrm>
        </p:spPr>
        <p:txBody>
          <a:bodyPr/>
          <a:lstStyle/>
          <a:p>
            <a:pPr marL="0" indent="0">
              <a:buNone/>
            </a:pPr>
            <a:r>
              <a:rPr lang="ru-RU" sz="3300" dirty="0" smtClean="0">
                <a:solidFill>
                  <a:srgbClr val="FF0000"/>
                </a:solidFill>
              </a:rPr>
              <a:t>Некоторые корпуса не позволяют удобно </a:t>
            </a:r>
            <a:br>
              <a:rPr lang="ru-RU" sz="3300" dirty="0" smtClean="0">
                <a:solidFill>
                  <a:srgbClr val="FF0000"/>
                </a:solidFill>
              </a:rPr>
            </a:br>
            <a:r>
              <a:rPr lang="ru-RU" sz="3300" dirty="0" smtClean="0">
                <a:solidFill>
                  <a:srgbClr val="FF0000"/>
                </a:solidFill>
              </a:rPr>
              <a:t>размещать развязывающие конденсаторы</a:t>
            </a:r>
            <a:r>
              <a:rPr lang="ru-RU" sz="3300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737" y="2300072"/>
            <a:ext cx="6486525" cy="421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89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71649"/>
            <a:ext cx="9153525" cy="47152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927"/>
          </a:xfrm>
        </p:spPr>
        <p:txBody>
          <a:bodyPr/>
          <a:lstStyle/>
          <a:p>
            <a:r>
              <a:rPr lang="ru-RU" dirty="0"/>
              <a:t>Какие даёт преимущества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97730"/>
            <a:ext cx="7953375" cy="9453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Делает входное питание сверхчистым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3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927"/>
          </a:xfrm>
        </p:spPr>
        <p:txBody>
          <a:bodyPr/>
          <a:lstStyle/>
          <a:p>
            <a:r>
              <a:rPr lang="ru-RU" dirty="0"/>
              <a:t>Какие даёт преимущества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97730"/>
            <a:ext cx="7953375" cy="9453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Экономия места на плате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1670428"/>
            <a:ext cx="7696200" cy="477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1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927"/>
          </a:xfrm>
        </p:spPr>
        <p:txBody>
          <a:bodyPr/>
          <a:lstStyle/>
          <a:p>
            <a:r>
              <a:rPr lang="ru-RU" dirty="0"/>
              <a:t>Какие даёт преимущества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97730"/>
            <a:ext cx="7953375" cy="9453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Особая фиксирующаяся конструкция предотвращает смыв компонентов 0201 (0,6х0,3 мм) и менее паяльной пастой и облегчает позиционирование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96613"/>
            <a:ext cx="4319588" cy="18420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138" y="2738258"/>
            <a:ext cx="4395788" cy="255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7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031891" cy="1321572"/>
          </a:xfrm>
        </p:spPr>
        <p:txBody>
          <a:bodyPr/>
          <a:lstStyle/>
          <a:p>
            <a:r>
              <a:rPr lang="ru-RU" dirty="0"/>
              <a:t>Расчёт ёмкости прикидочной конструкции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38200" y="1686698"/>
            <a:ext cx="10515600" cy="663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Для расчёта развернул цилиндрический конденсатор в плоский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22" y="2349888"/>
            <a:ext cx="5225278" cy="3973555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456405" y="2389917"/>
            <a:ext cx="5430795" cy="403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Геометрические размеры:</a:t>
            </a:r>
          </a:p>
          <a:p>
            <a:pPr marL="0" indent="0">
              <a:buNone/>
            </a:pPr>
            <a:r>
              <a:rPr lang="ru-RU" dirty="0" smtClean="0"/>
              <a:t>Толщина платы (высота конденсатора) = 1,5 мм</a:t>
            </a:r>
          </a:p>
          <a:p>
            <a:pPr marL="0" indent="0">
              <a:buNone/>
            </a:pPr>
            <a:r>
              <a:rPr lang="ru-RU" dirty="0" smtClean="0"/>
              <a:t>Диаметр отверстия = 0,3 … 0,6 мм</a:t>
            </a:r>
          </a:p>
          <a:p>
            <a:pPr marL="0" indent="0">
              <a:buNone/>
            </a:pPr>
            <a:r>
              <a:rPr lang="ru-RU" dirty="0" smtClean="0"/>
              <a:t>Количество слоёв = 10</a:t>
            </a:r>
          </a:p>
          <a:p>
            <a:pPr marL="0" indent="0">
              <a:buNone/>
            </a:pPr>
            <a:r>
              <a:rPr lang="ru-RU" dirty="0" smtClean="0"/>
              <a:t>Толщина диэлектрика = 2 мкм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514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031891" cy="1321572"/>
          </a:xfrm>
        </p:spPr>
        <p:txBody>
          <a:bodyPr/>
          <a:lstStyle/>
          <a:p>
            <a:r>
              <a:rPr lang="ru-RU" dirty="0"/>
              <a:t>Расчёт ёмкости прикидочной конструкции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38200" y="1686698"/>
            <a:ext cx="10515600" cy="663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Диапазоны возможных ёмкостей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386733"/>
              </p:ext>
            </p:extLst>
          </p:nvPr>
        </p:nvGraphicFramePr>
        <p:xfrm>
          <a:off x="914400" y="2349887"/>
          <a:ext cx="10799807" cy="3698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5350">
                  <a:extLst>
                    <a:ext uri="{9D8B030D-6E8A-4147-A177-3AD203B41FA5}">
                      <a16:colId xmlns:a16="http://schemas.microsoft.com/office/drawing/2014/main" val="2165284779"/>
                    </a:ext>
                  </a:extLst>
                </a:gridCol>
                <a:gridCol w="1682598">
                  <a:extLst>
                    <a:ext uri="{9D8B030D-6E8A-4147-A177-3AD203B41FA5}">
                      <a16:colId xmlns:a16="http://schemas.microsoft.com/office/drawing/2014/main" val="417876814"/>
                    </a:ext>
                  </a:extLst>
                </a:gridCol>
                <a:gridCol w="1567063">
                  <a:extLst>
                    <a:ext uri="{9D8B030D-6E8A-4147-A177-3AD203B41FA5}">
                      <a16:colId xmlns:a16="http://schemas.microsoft.com/office/drawing/2014/main" val="590392834"/>
                    </a:ext>
                  </a:extLst>
                </a:gridCol>
                <a:gridCol w="772987">
                  <a:extLst>
                    <a:ext uri="{9D8B030D-6E8A-4147-A177-3AD203B41FA5}">
                      <a16:colId xmlns:a16="http://schemas.microsoft.com/office/drawing/2014/main" val="4107012618"/>
                    </a:ext>
                  </a:extLst>
                </a:gridCol>
                <a:gridCol w="1689934">
                  <a:extLst>
                    <a:ext uri="{9D8B030D-6E8A-4147-A177-3AD203B41FA5}">
                      <a16:colId xmlns:a16="http://schemas.microsoft.com/office/drawing/2014/main" val="2090195616"/>
                    </a:ext>
                  </a:extLst>
                </a:gridCol>
                <a:gridCol w="1696353">
                  <a:extLst>
                    <a:ext uri="{9D8B030D-6E8A-4147-A177-3AD203B41FA5}">
                      <a16:colId xmlns:a16="http://schemas.microsoft.com/office/drawing/2014/main" val="3026776"/>
                    </a:ext>
                  </a:extLst>
                </a:gridCol>
                <a:gridCol w="1705522">
                  <a:extLst>
                    <a:ext uri="{9D8B030D-6E8A-4147-A177-3AD203B41FA5}">
                      <a16:colId xmlns:a16="http://schemas.microsoft.com/office/drawing/2014/main" val="2468571135"/>
                    </a:ext>
                  </a:extLst>
                </a:gridCol>
              </a:tblGrid>
              <a:tr h="82254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Диаметр отверстия = 0,3 мм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Диаметр отверстия = 0,6 мм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86320"/>
                  </a:ext>
                </a:extLst>
              </a:tr>
              <a:tr h="10289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Класс материалов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Диэлектрическая проницаемость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Диапазон ёмкостей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Класс материалов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Диэлектрическая проницаемость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Диапазон ёмкостей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03087"/>
                  </a:ext>
                </a:extLst>
              </a:tr>
              <a:tr h="8136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Стандартные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 – 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 – 5 нФ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Стандартные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 – 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 – 6 нФ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337647"/>
                  </a:ext>
                </a:extLst>
              </a:tr>
              <a:tr h="10333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Редкоземельные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200 – 10000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 нФ – 0,5 мкФ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Редкоземельные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200 – 10000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25 </a:t>
                      </a:r>
                      <a:r>
                        <a:rPr lang="ru-RU" sz="1600" dirty="0" err="1">
                          <a:effectLst/>
                        </a:rPr>
                        <a:t>нФ</a:t>
                      </a:r>
                      <a:r>
                        <a:rPr lang="ru-RU" sz="1600" dirty="0">
                          <a:effectLst/>
                        </a:rPr>
                        <a:t> – 1,25 мкФ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3184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76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959812" cy="1543993"/>
          </a:xfrm>
        </p:spPr>
        <p:txBody>
          <a:bodyPr/>
          <a:lstStyle/>
          <a:p>
            <a:r>
              <a:rPr lang="ru-RU" dirty="0"/>
              <a:t>О роли редкоземельных диэлектриков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72108"/>
              </p:ext>
            </p:extLst>
          </p:nvPr>
        </p:nvGraphicFramePr>
        <p:xfrm>
          <a:off x="838197" y="1909119"/>
          <a:ext cx="10953752" cy="46250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8264">
                  <a:extLst>
                    <a:ext uri="{9D8B030D-6E8A-4147-A177-3AD203B41FA5}">
                      <a16:colId xmlns:a16="http://schemas.microsoft.com/office/drawing/2014/main" val="1273101544"/>
                    </a:ext>
                  </a:extLst>
                </a:gridCol>
                <a:gridCol w="1723872">
                  <a:extLst>
                    <a:ext uri="{9D8B030D-6E8A-4147-A177-3AD203B41FA5}">
                      <a16:colId xmlns:a16="http://schemas.microsoft.com/office/drawing/2014/main" val="3199034311"/>
                    </a:ext>
                  </a:extLst>
                </a:gridCol>
                <a:gridCol w="1723872">
                  <a:extLst>
                    <a:ext uri="{9D8B030D-6E8A-4147-A177-3AD203B41FA5}">
                      <a16:colId xmlns:a16="http://schemas.microsoft.com/office/drawing/2014/main" val="3113473337"/>
                    </a:ext>
                  </a:extLst>
                </a:gridCol>
                <a:gridCol w="1723872">
                  <a:extLst>
                    <a:ext uri="{9D8B030D-6E8A-4147-A177-3AD203B41FA5}">
                      <a16:colId xmlns:a16="http://schemas.microsoft.com/office/drawing/2014/main" val="3687731260"/>
                    </a:ext>
                  </a:extLst>
                </a:gridCol>
                <a:gridCol w="1723872">
                  <a:extLst>
                    <a:ext uri="{9D8B030D-6E8A-4147-A177-3AD203B41FA5}">
                      <a16:colId xmlns:a16="http://schemas.microsoft.com/office/drawing/2014/main" val="2605171450"/>
                    </a:ext>
                  </a:extLst>
                </a:gridCol>
              </a:tblGrid>
              <a:tr h="8294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Тип диэлектрика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Диэлектрическая проницаемость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Россия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Мир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</a:rPr>
                        <a:t>Китай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2767228"/>
                  </a:ext>
                </a:extLst>
              </a:tr>
              <a:tr h="546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Спечённая керамика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10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+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+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+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92019352"/>
                  </a:ext>
                </a:extLst>
              </a:tr>
              <a:tr h="5374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Продвинутая керамика, титанат бария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50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+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+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+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8601857"/>
                  </a:ext>
                </a:extLst>
              </a:tr>
              <a:tr h="543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Модифицированный титанат стронция-бария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200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+ –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+ –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+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9539249"/>
                  </a:ext>
                </a:extLst>
              </a:tr>
              <a:tr h="10838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Сегнетоэлектрические составы на основе цирконата-титаната свинца </a:t>
                      </a:r>
                      <a:r>
                        <a:rPr lang="en-US" sz="1700">
                          <a:effectLst/>
                        </a:rPr>
                        <a:t>PZT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2000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–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(лабораторные образцы)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+ –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+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2554484"/>
                  </a:ext>
                </a:extLst>
              </a:tr>
              <a:tr h="10838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Передовые материалы, тонкоплёночные структуры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10 000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–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(теоретические исследования)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+ –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+ –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51538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28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108093" cy="1460499"/>
          </a:xfrm>
        </p:spPr>
        <p:txBody>
          <a:bodyPr/>
          <a:lstStyle/>
          <a:p>
            <a:r>
              <a:rPr lang="ru-RU" dirty="0"/>
              <a:t>Возможные </a:t>
            </a:r>
            <a:r>
              <a:rPr lang="ru-RU" dirty="0" smtClean="0"/>
              <a:t>недостатки технологии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19325"/>
            <a:ext cx="8429625" cy="3957638"/>
          </a:xfrm>
        </p:spPr>
        <p:txBody>
          <a:bodyPr/>
          <a:lstStyle/>
          <a:p>
            <a:r>
              <a:rPr lang="ru-RU" dirty="0" smtClean="0"/>
              <a:t>Недостаток широкодоступных редкоземельных материалов</a:t>
            </a:r>
            <a:br>
              <a:rPr lang="ru-RU" dirty="0" smtClean="0"/>
            </a:br>
            <a:r>
              <a:rPr lang="ru-RU" dirty="0" smtClean="0"/>
              <a:t>(нужно дружить с Китаем)</a:t>
            </a:r>
          </a:p>
          <a:p>
            <a:r>
              <a:rPr lang="ru-RU" dirty="0" smtClean="0"/>
              <a:t>Затекание припоя внутрь отверстия</a:t>
            </a:r>
            <a:br>
              <a:rPr lang="ru-RU" dirty="0" smtClean="0"/>
            </a:br>
            <a:r>
              <a:rPr lang="ru-RU" dirty="0" smtClean="0"/>
              <a:t>(лечится плотной резьбовой закупоркой по центру)</a:t>
            </a:r>
          </a:p>
          <a:p>
            <a:r>
              <a:rPr lang="ru-RU" dirty="0" smtClean="0"/>
              <a:t>Механические повреждения при установке</a:t>
            </a:r>
            <a:br>
              <a:rPr lang="ru-RU" dirty="0" smtClean="0"/>
            </a:br>
            <a:r>
              <a:rPr lang="ru-RU" dirty="0" smtClean="0"/>
              <a:t>(контроль допусков и посадок монтажных отверстий)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1575" y="1955262"/>
            <a:ext cx="3400425" cy="413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2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108093" cy="1460499"/>
          </a:xfrm>
        </p:spPr>
        <p:txBody>
          <a:bodyPr/>
          <a:lstStyle/>
          <a:p>
            <a:r>
              <a:rPr lang="ru-RU" dirty="0" smtClean="0"/>
              <a:t>Оценка рынка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19325"/>
            <a:ext cx="10993395" cy="3957638"/>
          </a:xfrm>
        </p:spPr>
        <p:txBody>
          <a:bodyPr/>
          <a:lstStyle/>
          <a:p>
            <a:r>
              <a:rPr lang="ru-RU" dirty="0" smtClean="0"/>
              <a:t>Объём рынка электронных компонентов в 2024 году – 356·10</a:t>
            </a:r>
            <a:r>
              <a:rPr lang="ru-RU" baseline="30000" dirty="0" smtClean="0"/>
              <a:t>9</a:t>
            </a:r>
            <a:r>
              <a:rPr lang="ru-RU" dirty="0" smtClean="0"/>
              <a:t> </a:t>
            </a:r>
            <a:r>
              <a:rPr lang="en-US" dirty="0" smtClean="0"/>
              <a:t>$</a:t>
            </a:r>
            <a:endParaRPr lang="ru-RU" dirty="0" smtClean="0"/>
          </a:p>
          <a:p>
            <a:r>
              <a:rPr lang="ru-RU" dirty="0" smtClean="0"/>
              <a:t>Танталовые конденсаторы – 2,64</a:t>
            </a:r>
            <a:r>
              <a:rPr lang="ru-RU" dirty="0"/>
              <a:t>·</a:t>
            </a:r>
            <a:r>
              <a:rPr lang="ru-RU" dirty="0" smtClean="0"/>
              <a:t>10</a:t>
            </a:r>
            <a:r>
              <a:rPr lang="ru-RU" baseline="30000" dirty="0" smtClean="0"/>
              <a:t>9</a:t>
            </a:r>
            <a:r>
              <a:rPr lang="ru-RU" dirty="0" smtClean="0"/>
              <a:t> </a:t>
            </a:r>
            <a:r>
              <a:rPr lang="en-US" dirty="0" smtClean="0"/>
              <a:t>$</a:t>
            </a:r>
            <a:endParaRPr lang="ru-RU" dirty="0" smtClean="0"/>
          </a:p>
          <a:p>
            <a:r>
              <a:rPr lang="ru-RU" dirty="0" smtClean="0"/>
              <a:t>Оценка рынка - 10·10</a:t>
            </a:r>
            <a:r>
              <a:rPr lang="ru-RU" baseline="30000" dirty="0" smtClean="0"/>
              <a:t>9</a:t>
            </a:r>
            <a:r>
              <a:rPr lang="ru-RU" dirty="0" smtClean="0"/>
              <a:t> </a:t>
            </a:r>
            <a:r>
              <a:rPr lang="en-US" dirty="0"/>
              <a:t>$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108093" cy="1460499"/>
          </a:xfrm>
        </p:spPr>
        <p:txBody>
          <a:bodyPr/>
          <a:lstStyle/>
          <a:p>
            <a:r>
              <a:rPr lang="ru-RU" dirty="0" smtClean="0"/>
              <a:t>Расчёт бюджета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37270"/>
            <a:ext cx="8478795" cy="453969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ФОТ (руководитель, технолог, конструктор) – по 100 тысяч х 18 месяцев = 5,4 млн рублей.</a:t>
            </a:r>
          </a:p>
          <a:p>
            <a:r>
              <a:rPr lang="ru-RU" dirty="0" smtClean="0"/>
              <a:t>Оборудование и материалы (закупка редкоземельных материалов, лабораторное оборудование, производство оснастки, измерительное оборудование) = 3,5 млн рублей.</a:t>
            </a:r>
          </a:p>
          <a:p>
            <a:r>
              <a:rPr lang="ru-RU" dirty="0" smtClean="0"/>
              <a:t>Операционные расходы (аренда офиса, лаборатории, коммунальные услуги, налоги на ФОТ, юридические услуги, патентные пошлины, командировки, маркетинг, непредвиденные расходы) = 5,7 млн рублей.</a:t>
            </a:r>
          </a:p>
          <a:p>
            <a:pPr marL="0" indent="0">
              <a:buNone/>
            </a:pPr>
            <a:r>
              <a:rPr lang="ru-RU" dirty="0" smtClean="0"/>
              <a:t>Итого сводный бюджет на 18 месяцев = </a:t>
            </a:r>
            <a:r>
              <a:rPr lang="ru-RU" b="1" dirty="0" smtClean="0"/>
              <a:t>16-17 млн рублей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91" y="355448"/>
            <a:ext cx="2844114" cy="15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8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3095</TotalTime>
  <Words>401</Words>
  <Application>Microsoft Office PowerPoint</Application>
  <PresentationFormat>Широкоэкранный</PresentationFormat>
  <Paragraphs>106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Миниатюрные цилиндрические конденсаторы, встраиваемые в переходные отверстия</vt:lpstr>
      <vt:lpstr>Презентация PowerPoint</vt:lpstr>
      <vt:lpstr>План выступления</vt:lpstr>
      <vt:lpstr>Как родилась концепция</vt:lpstr>
      <vt:lpstr>Как родилась концепция</vt:lpstr>
      <vt:lpstr>Как родилась концепция</vt:lpstr>
      <vt:lpstr>Как родилась концепция</vt:lpstr>
      <vt:lpstr>Какие даёт преимущества</vt:lpstr>
      <vt:lpstr>Какие даёт преимущества</vt:lpstr>
      <vt:lpstr>Какие даёт преимущества</vt:lpstr>
      <vt:lpstr>Расчёт ёмкости прикидочной конструкции</vt:lpstr>
      <vt:lpstr>Расчёт ёмкости прикидочной конструкции</vt:lpstr>
      <vt:lpstr>О роли редкоземельных диэлектриков</vt:lpstr>
      <vt:lpstr>Возможные недостатки технологии</vt:lpstr>
      <vt:lpstr>Оценка рынка</vt:lpstr>
      <vt:lpstr>Расчёт бюджета</vt:lpstr>
    </vt:vector>
  </TitlesOfParts>
  <Company>DSOL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расчёте дросселя</dc:title>
  <dc:creator>Афанасьев Семен</dc:creator>
  <cp:lastModifiedBy>Афанасьев Семен</cp:lastModifiedBy>
  <cp:revision>64</cp:revision>
  <dcterms:created xsi:type="dcterms:W3CDTF">2025-07-28T09:58:27Z</dcterms:created>
  <dcterms:modified xsi:type="dcterms:W3CDTF">2025-10-21T09:41:19Z</dcterms:modified>
</cp:coreProperties>
</file>