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3" r:id="rId7"/>
    <p:sldId id="268" r:id="rId8"/>
    <p:sldId id="266" r:id="rId9"/>
    <p:sldId id="262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7" autoAdjust="0"/>
    <p:restoredTop sz="89066" autoAdjust="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84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9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829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8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7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36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69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90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1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25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9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9026A-A12E-4220-98F4-DC6437CF05A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153AC-6C31-4D00-852E-D00A64AF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81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-3291683" y="4285191"/>
            <a:ext cx="6120000" cy="612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0560" y="174234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6700" b="1" dirty="0">
                <a:solidFill>
                  <a:srgbClr val="00B0F0"/>
                </a:solidFill>
                <a:latin typeface="Arial Nova" panose="020B0504020202020204" pitchFamily="34" charset="0"/>
                <a:cs typeface="Aharoni" panose="02010803020104030203" pitchFamily="2" charset="-79"/>
              </a:rPr>
              <a:t>Разведывательный робот трансформер паук «Пузырёк»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78282" y="4604514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latin typeface="Arial Nova" panose="020B0504020202020204" pitchFamily="34" charset="0"/>
              </a:rPr>
              <a:t>Команда К-56:</a:t>
            </a:r>
          </a:p>
          <a:p>
            <a:pPr algn="r"/>
            <a:r>
              <a:rPr lang="ru-RU" sz="2800" dirty="0">
                <a:solidFill>
                  <a:srgbClr val="00B0F0"/>
                </a:solidFill>
                <a:latin typeface="Arial Nova" panose="020B0504020202020204" pitchFamily="34" charset="0"/>
              </a:rPr>
              <a:t>Воробьев </a:t>
            </a:r>
            <a:r>
              <a:rPr lang="ru-RU" sz="28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Артем </a:t>
            </a:r>
            <a:r>
              <a:rPr lang="ru-RU" sz="28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(лидер, инженер-конструктор)</a:t>
            </a:r>
            <a:endParaRPr lang="ru-RU" sz="28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r"/>
            <a:r>
              <a:rPr lang="ru-RU" sz="2800" dirty="0">
                <a:solidFill>
                  <a:srgbClr val="00B0F0"/>
                </a:solidFill>
                <a:latin typeface="Arial Nova" panose="020B0504020202020204" pitchFamily="34" charset="0"/>
              </a:rPr>
              <a:t>Петров </a:t>
            </a:r>
            <a:r>
              <a:rPr lang="ru-RU" sz="28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Михаил </a:t>
            </a:r>
            <a:r>
              <a:rPr lang="ru-RU" sz="28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(инженер-программист)</a:t>
            </a:r>
            <a:endParaRPr lang="ru-RU" sz="28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10" name="Овал 9"/>
          <p:cNvSpPr>
            <a:spLocks/>
          </p:cNvSpPr>
          <p:nvPr/>
        </p:nvSpPr>
        <p:spPr>
          <a:xfrm>
            <a:off x="10979084" y="-641021"/>
            <a:ext cx="1800000" cy="180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158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7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9353"/>
            <a:ext cx="1112561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B0F0"/>
                </a:solidFill>
                <a:latin typeface="Arial Nova" panose="020B0504020202020204" pitchFamily="34" charset="0"/>
              </a:rPr>
              <a:t>Основная проблема целевой аудитории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38201" y="1932298"/>
            <a:ext cx="705889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На сегодняшний день </a:t>
            </a: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6 из 10</a:t>
            </a: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связистов </a:t>
            </a: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не возвращаются</a:t>
            </a: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с заданий по ремонту обрыва линии связи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endParaRPr lang="ru-RU" alt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Труднодоступные </a:t>
            </a: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для человека</a:t>
            </a: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 места</a:t>
            </a: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земельных участков </a:t>
            </a: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на 37% замедляют </a:t>
            </a: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процесс выполнения кадастровыми инженерами своей работы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7" name="Умножение 6"/>
          <p:cNvSpPr/>
          <p:nvPr/>
        </p:nvSpPr>
        <p:spPr>
          <a:xfrm>
            <a:off x="8342646" y="1615420"/>
            <a:ext cx="5400000" cy="5400000"/>
          </a:xfrm>
          <a:prstGeom prst="mathMultiply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727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rot="19647183">
            <a:off x="9254334" y="5903814"/>
            <a:ext cx="785192" cy="2189972"/>
          </a:xfrm>
          <a:prstGeom prst="rect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Arial Nova" panose="020B0504020202020204" pitchFamily="34" charset="0"/>
              </a:rPr>
              <a:t>Предлагаемые решения проблемы ЦА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336"/>
            <a:ext cx="3918527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Связисты</a:t>
            </a:r>
          </a:p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Для нахождения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места обрыва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, осмотра близлежащей территории на наличие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засад 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и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 диверсионных групп противника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и отправки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точных координат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места ремонта военные связисты будут использовать нашего робота</a:t>
            </a:r>
            <a:endParaRPr lang="ru-RU" sz="2400" dirty="0">
              <a:solidFill>
                <a:srgbClr val="00B0F0"/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564582" y="1831686"/>
            <a:ext cx="37892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Clr>
                <a:srgbClr val="00B0F0"/>
              </a:buClr>
              <a:buNone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Кадастровые </a:t>
            </a:r>
          </a:p>
          <a:p>
            <a:pPr marL="0" lvl="0" indent="0" algn="ctr">
              <a:buClr>
                <a:srgbClr val="00B0F0"/>
              </a:buClr>
              <a:buNone/>
            </a:pPr>
            <a:r>
              <a:rPr lang="ru-RU" alt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инженеры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  <a:p>
            <a:pPr lvl="0"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Для установки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специальных меток 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в 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труднодоступных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для человека 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местах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земельного участка кадастровые инженеры будут использовать нашего робота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904701">
            <a:off x="10961201" y="3456858"/>
            <a:ext cx="785192" cy="5219153"/>
          </a:xfrm>
          <a:prstGeom prst="rect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68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Arial Nova" panose="020B0504020202020204" pitchFamily="34" charset="0"/>
              </a:rPr>
              <a:t>Основные конкуренты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336"/>
            <a:ext cx="7871692" cy="4351338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В настоящий момент Минобороны КНР активно ведет разработки роботов / дронов с применением в их конструкции элементов живой природы (наподобие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дронов-стрекоз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 для слежки и квадрокоптеров – вездеходов с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паучьими лапами 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для посадки)</a:t>
            </a:r>
          </a:p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Связисты пользуются ручными рефлектометрами и программно-аппаратным комплексом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«Алмаз-Сенсор»</a:t>
            </a:r>
          </a:p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Аналогов в сфере кадастрового инжиниринга у данного проекта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не существует</a:t>
            </a:r>
          </a:p>
        </p:txBody>
      </p:sp>
      <p:sp>
        <p:nvSpPr>
          <p:cNvPr id="5" name="5-конечная звезда 4"/>
          <p:cNvSpPr/>
          <p:nvPr/>
        </p:nvSpPr>
        <p:spPr>
          <a:xfrm>
            <a:off x="9190298" y="2650603"/>
            <a:ext cx="4834861" cy="4509919"/>
          </a:xfrm>
          <a:prstGeom prst="star5">
            <a:avLst/>
          </a:prstGeom>
          <a:noFill/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85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9618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Arial Nova" panose="020B0504020202020204" pitchFamily="34" charset="0"/>
              </a:rPr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336"/>
            <a:ext cx="7871692" cy="4351338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На сегодняшний день данный проект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не имеет </a:t>
            </a:r>
            <a:r>
              <a:rPr lang="ru-RU" sz="2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прямых </a:t>
            </a:r>
            <a:r>
              <a:rPr lang="ru-RU" sz="24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конкурентов</a:t>
            </a:r>
            <a:r>
              <a:rPr lang="ru-RU" sz="2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 и </a:t>
            </a:r>
            <a:r>
              <a:rPr lang="ru-RU" sz="24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аналогов</a:t>
            </a:r>
            <a:r>
              <a:rPr lang="ru-RU" sz="2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на рынке за счет свей </a:t>
            </a:r>
            <a:r>
              <a:rPr lang="ru-RU" sz="24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уникальной</a:t>
            </a:r>
            <a:r>
              <a:rPr lang="ru-RU" sz="2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 конструкции 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и </a:t>
            </a:r>
            <a:r>
              <a:rPr lang="ru-RU" sz="2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сфер применения</a:t>
            </a:r>
            <a:endParaRPr lang="ru-RU" sz="24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>
              <a:buClr>
                <a:srgbClr val="00B0F0"/>
              </a:buClr>
            </a:pP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В последствии данный проект будет подвергаться </a:t>
            </a:r>
            <a:r>
              <a:rPr lang="ru-RU" sz="2400" dirty="0">
                <a:solidFill>
                  <a:srgbClr val="00B0F0"/>
                </a:solidFill>
                <a:latin typeface="Arial Nova" panose="020B0504020202020204" pitchFamily="34" charset="0"/>
              </a:rPr>
              <a:t>многократным модификациям</a:t>
            </a:r>
            <a:r>
              <a:rPr 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, что значительно повлияет на рынок: </a:t>
            </a:r>
          </a:p>
          <a:p>
            <a:pPr lvl="1">
              <a:buClr>
                <a:srgbClr val="00B0F0"/>
              </a:buClr>
            </a:pPr>
            <a:r>
              <a:rPr lang="ru-RU" sz="2000" dirty="0">
                <a:solidFill>
                  <a:schemeClr val="bg1"/>
                </a:solidFill>
                <a:latin typeface="Arial Nova" panose="020B0504020202020204" pitchFamily="34" charset="0"/>
              </a:rPr>
              <a:t>Обильность предлагаемого </a:t>
            </a:r>
            <a:r>
              <a:rPr lang="ru-RU" sz="20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продукта (</a:t>
            </a:r>
            <a:r>
              <a:rPr lang="ru-RU" sz="2000" dirty="0">
                <a:solidFill>
                  <a:srgbClr val="00B0F0"/>
                </a:solidFill>
                <a:latin typeface="Arial Nova" panose="020B0504020202020204" pitchFamily="34" charset="0"/>
              </a:rPr>
              <a:t>множество моделей</a:t>
            </a:r>
            <a:r>
              <a:rPr lang="ru-RU" sz="2000" dirty="0">
                <a:solidFill>
                  <a:schemeClr val="bg1"/>
                </a:solidFill>
                <a:latin typeface="Arial Nova" panose="020B0504020202020204" pitchFamily="34" charset="0"/>
              </a:rPr>
              <a:t>)</a:t>
            </a:r>
          </a:p>
          <a:p>
            <a:pPr lvl="1">
              <a:buClr>
                <a:srgbClr val="00B0F0"/>
              </a:buClr>
            </a:pPr>
            <a:r>
              <a:rPr lang="ru-RU" sz="20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Предназначение (</a:t>
            </a:r>
            <a:r>
              <a:rPr lang="ru-RU" sz="2000" dirty="0">
                <a:solidFill>
                  <a:schemeClr val="bg1"/>
                </a:solidFill>
                <a:latin typeface="Arial Nova" panose="020B0504020202020204" pitchFamily="34" charset="0"/>
              </a:rPr>
              <a:t>как </a:t>
            </a:r>
            <a:r>
              <a:rPr lang="ru-RU" sz="2000" dirty="0">
                <a:solidFill>
                  <a:srgbClr val="00B0F0"/>
                </a:solidFill>
                <a:latin typeface="Arial Nova" panose="020B0504020202020204" pitchFamily="34" charset="0"/>
              </a:rPr>
              <a:t>военное</a:t>
            </a:r>
            <a:r>
              <a:rPr lang="ru-RU" sz="2000" dirty="0">
                <a:solidFill>
                  <a:schemeClr val="bg1"/>
                </a:solidFill>
                <a:latin typeface="Arial Nova" panose="020B0504020202020204" pitchFamily="34" charset="0"/>
              </a:rPr>
              <a:t>, так и </a:t>
            </a:r>
            <a:r>
              <a:rPr lang="ru-RU" sz="2000" dirty="0">
                <a:solidFill>
                  <a:srgbClr val="00B0F0"/>
                </a:solidFill>
                <a:latin typeface="Arial Nova" panose="020B0504020202020204" pitchFamily="34" charset="0"/>
              </a:rPr>
              <a:t>гражданское</a:t>
            </a:r>
            <a:r>
              <a:rPr lang="ru-RU" sz="2000" dirty="0">
                <a:solidFill>
                  <a:schemeClr val="bg1"/>
                </a:solidFill>
                <a:latin typeface="Arial Nova" panose="020B0504020202020204" pitchFamily="34" charset="0"/>
              </a:rPr>
              <a:t>)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9144000" y="4156855"/>
            <a:ext cx="2811892" cy="1016000"/>
          </a:xfrm>
          <a:prstGeom prst="rightArrow">
            <a:avLst/>
          </a:prstGeom>
          <a:noFill/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9676435" y="5295322"/>
            <a:ext cx="4181802" cy="1016000"/>
          </a:xfrm>
          <a:prstGeom prst="rightArrow">
            <a:avLst/>
          </a:prstGeom>
          <a:noFill/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985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099377" y="229663"/>
            <a:ext cx="411535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Бизнес</a:t>
            </a:r>
            <a:r>
              <a:rPr kumimoji="0" lang="ru-RU" altLang="ru-RU" b="1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 модель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520" y="1291046"/>
            <a:ext cx="2072640" cy="391087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Ключевые партнёры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Производители комплектующих (плат управления и связи, видео передатчиков, камер и т.д.)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56257" y="1290912"/>
            <a:ext cx="2657032" cy="186871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Ключевые действия</a:t>
            </a:r>
          </a:p>
          <a:p>
            <a:pPr algn="just"/>
            <a:endParaRPr lang="ru-RU" sz="1600" dirty="0" smtClean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Производство корпусов, сборка роботов из готовых комплектующих, их настройка и отправка клиентам)  </a:t>
            </a:r>
            <a:endParaRPr lang="ru-RU" sz="14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64681" y="3312027"/>
            <a:ext cx="2657032" cy="188976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Ключевые ресурсы</a:t>
            </a:r>
          </a:p>
          <a:p>
            <a:pPr algn="just"/>
            <a:endParaRPr lang="ru-RU" sz="1600" dirty="0" smtClean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Производство запчастей корпуса по технологии 3</a:t>
            </a:r>
            <a:r>
              <a:rPr lang="en-US" sz="1400" dirty="0" smtClean="0">
                <a:latin typeface="Arial Nova" panose="020B0504020202020204" pitchFamily="34" charset="0"/>
              </a:rPr>
              <a:t>D </a:t>
            </a:r>
            <a:r>
              <a:rPr lang="ru-RU" sz="1400" dirty="0" smtClean="0">
                <a:latin typeface="Arial Nova" panose="020B0504020202020204" pitchFamily="34" charset="0"/>
              </a:rPr>
              <a:t>печати</a:t>
            </a: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Патент товара</a:t>
            </a:r>
            <a:endParaRPr lang="ru-RU" sz="14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3520" y="5323841"/>
            <a:ext cx="7404196" cy="118950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Структура издержек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Закупка комплектующих, производство деталей корпуса, сборка роботов, отправка их клиентам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3758" y="1291044"/>
            <a:ext cx="1746596" cy="391087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Ценностное предложение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Безопасное нахождение места обрыва линии связи с анализом местности на</a:t>
            </a:r>
          </a:p>
          <a:p>
            <a:pPr algn="just"/>
            <a:endParaRPr lang="ru-RU" sz="14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Быстрая и удобная установка специальных меток в труднодоступных местах земельного участка</a:t>
            </a:r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90451" y="3530147"/>
            <a:ext cx="2353477" cy="16716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Каналы</a:t>
            </a: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Тендеры</a:t>
            </a: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Маркетплейсы</a:t>
            </a:r>
            <a:endParaRPr lang="ru-RU" sz="14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7801336" y="5323708"/>
            <a:ext cx="4155311" cy="118963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Потоки доходов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Продажа роботов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11159" y="1290912"/>
            <a:ext cx="2239252" cy="391087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Взаимодействие с клиентами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Различные военные форумы и выставки</a:t>
            </a:r>
          </a:p>
          <a:p>
            <a:pPr algn="just"/>
            <a:endParaRPr lang="ru-RU" sz="14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Непосредственное присутствие на рабочих заданиях с целью демонстрации работы продукта</a:t>
            </a: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90451" y="1291043"/>
            <a:ext cx="2358663" cy="211731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r>
              <a:rPr lang="ru-RU" sz="1600" dirty="0" smtClean="0">
                <a:latin typeface="Arial Nova" panose="020B0504020202020204" pitchFamily="34" charset="0"/>
              </a:rPr>
              <a:t>Сегменты клиентов</a:t>
            </a:r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Военные-связисты</a:t>
            </a:r>
          </a:p>
          <a:p>
            <a:pPr algn="just"/>
            <a:endParaRPr lang="ru-RU" sz="1400" dirty="0">
              <a:latin typeface="Arial Nova" panose="020B0504020202020204" pitchFamily="34" charset="0"/>
            </a:endParaRPr>
          </a:p>
          <a:p>
            <a:pPr algn="just"/>
            <a:r>
              <a:rPr lang="ru-RU" sz="1400" dirty="0" smtClean="0">
                <a:latin typeface="Arial Nova" panose="020B0504020202020204" pitchFamily="34" charset="0"/>
              </a:rPr>
              <a:t>Кадастровые инженеры</a:t>
            </a:r>
            <a:endParaRPr lang="ru-RU" sz="14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  <a:p>
            <a:pPr algn="ctr"/>
            <a:endParaRPr lang="ru-RU" sz="1600" dirty="0">
              <a:latin typeface="Arial Nova" panose="020B0504020202020204" pitchFamily="34" charset="0"/>
            </a:endParaRPr>
          </a:p>
          <a:p>
            <a:pPr algn="ctr"/>
            <a:endParaRPr lang="ru-RU" sz="1600" dirty="0" smtClean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33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733716" y="326745"/>
            <a:ext cx="678076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Дорожная</a:t>
            </a:r>
            <a:r>
              <a:rPr kumimoji="0" lang="ru-RU" altLang="ru-RU" b="1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 </a:t>
            </a:r>
            <a:r>
              <a:rPr kumimoji="0" lang="ru-RU" altLang="ru-RU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карта проекта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55174" y="2579447"/>
            <a:ext cx="190830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П</a:t>
            </a:r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оиск </a:t>
            </a:r>
            <a:r>
              <a:rPr lang="ru-RU" alt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средств </a:t>
            </a:r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для развития проекта</a:t>
            </a:r>
            <a:endParaRPr lang="ru-RU" altLang="ru-RU" sz="1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9808" y="1857980"/>
            <a:ext cx="967610" cy="604151"/>
          </a:xfrm>
          <a:prstGeom prst="rect">
            <a:avLst/>
          </a:prstGeom>
          <a:noFill/>
          <a:ln w="88900">
            <a:solidFill>
              <a:srgbClr val="00B0F0">
                <a:alpha val="9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293297" y="5732536"/>
            <a:ext cx="9096192" cy="26859"/>
          </a:xfrm>
          <a:prstGeom prst="line">
            <a:avLst/>
          </a:prstGeom>
          <a:ln w="889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2334213" y="1425934"/>
            <a:ext cx="25857" cy="4375264"/>
          </a:xfrm>
          <a:prstGeom prst="line">
            <a:avLst/>
          </a:prstGeom>
          <a:ln w="889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08083" y="1963875"/>
            <a:ext cx="1995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Создание прототипов всех модулей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136309" y="5827824"/>
            <a:ext cx="842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Через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1 </a:t>
            </a: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месяц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752009" y="2436386"/>
            <a:ext cx="526768" cy="604151"/>
          </a:xfrm>
          <a:prstGeom prst="rect">
            <a:avLst/>
          </a:prstGeom>
          <a:noFill/>
          <a:ln w="88900">
            <a:solidFill>
              <a:srgbClr val="00B0F0">
                <a:alpha val="9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742232" y="5841512"/>
            <a:ext cx="1073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Через  1,5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 месяца</a:t>
            </a:r>
            <a:endParaRPr lang="ru-RU" sz="1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557418" y="1823267"/>
            <a:ext cx="0" cy="396984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4278777" y="2460686"/>
            <a:ext cx="0" cy="33324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456851" y="3149917"/>
            <a:ext cx="1692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Создание корпуса </a:t>
            </a:r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продукта</a:t>
            </a:r>
            <a:endParaRPr lang="ru-RU" sz="14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10460733" y="4301321"/>
            <a:ext cx="0" cy="144464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284438" y="3752864"/>
            <a:ext cx="21150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Создание </a:t>
            </a:r>
            <a:r>
              <a:rPr lang="ru-RU" alt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аппаратной части продукта</a:t>
            </a:r>
            <a:endParaRPr lang="ru-RU" sz="14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5973893" y="3635412"/>
            <a:ext cx="2404315" cy="604151"/>
          </a:xfrm>
          <a:prstGeom prst="rect">
            <a:avLst/>
          </a:prstGeom>
          <a:noFill/>
          <a:ln w="88900">
            <a:solidFill>
              <a:srgbClr val="00B0F0">
                <a:alpha val="9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457523" y="3040537"/>
            <a:ext cx="1337581" cy="604151"/>
          </a:xfrm>
          <a:prstGeom prst="rect">
            <a:avLst/>
          </a:prstGeom>
          <a:noFill/>
          <a:ln w="88900">
            <a:solidFill>
              <a:srgbClr val="00B0F0">
                <a:alpha val="9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8378208" y="3826121"/>
            <a:ext cx="0" cy="188797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5190963" y="5841512"/>
            <a:ext cx="1178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Через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3</a:t>
            </a: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 месяца</a:t>
            </a:r>
            <a:endParaRPr lang="ru-RU" sz="1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88928" y="5820704"/>
            <a:ext cx="1178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Через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5</a:t>
            </a: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,5 месяцев</a:t>
            </a:r>
            <a:endParaRPr lang="ru-RU" sz="1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76843" y="4363728"/>
            <a:ext cx="1738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И</a:t>
            </a:r>
            <a:r>
              <a:rPr lang="ru-RU" alt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спытания и модернизация</a:t>
            </a:r>
            <a:endParaRPr lang="ru-RU" sz="1400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5780243" y="3122654"/>
            <a:ext cx="0" cy="259143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8568233" y="4239563"/>
            <a:ext cx="1892500" cy="604151"/>
          </a:xfrm>
          <a:prstGeom prst="rect">
            <a:avLst/>
          </a:prstGeom>
          <a:noFill/>
          <a:ln w="88900">
            <a:solidFill>
              <a:srgbClr val="00B0F0">
                <a:alpha val="9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9871453" y="5820704"/>
            <a:ext cx="1178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>
                <a:solidFill>
                  <a:schemeClr val="bg1"/>
                </a:solidFill>
                <a:latin typeface="Arial Nova" panose="020B0504020202020204" pitchFamily="34" charset="0"/>
              </a:rPr>
              <a:t>Через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sz="14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7,5 месяцев</a:t>
            </a:r>
            <a:endParaRPr lang="ru-RU" sz="14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-203200" y="4858501"/>
            <a:ext cx="1066393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-1616165" y="4255553"/>
            <a:ext cx="999437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-1950946" y="3644688"/>
            <a:ext cx="773118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-58868" y="3040537"/>
            <a:ext cx="423462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-802640" y="2460686"/>
            <a:ext cx="393894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376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24189" y="567433"/>
            <a:ext cx="936743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B0F0"/>
                </a:solidFill>
                <a:latin typeface="Arial Nova" panose="020B0504020202020204" pitchFamily="34" charset="0"/>
              </a:rPr>
              <a:t>Ключевые особенности продукта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Nova" panose="020B0504020202020204" pitchFamily="34" charset="0"/>
              </a:rPr>
              <a:t>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08274" y="2310867"/>
            <a:ext cx="6745471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Использование для передвижения паучих лап с целью лучшей проходимости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Возможность перехода в режим шара для более быстрого перемещения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Малые</a:t>
            </a:r>
            <a:r>
              <a:rPr kumimoji="0" lang="ru-RU" altLang="ru-RU" sz="24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 габариты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</a:pPr>
            <a:r>
              <a:rPr lang="ru-RU" altLang="ru-RU" sz="2400" dirty="0">
                <a:solidFill>
                  <a:schemeClr val="bg1"/>
                </a:solidFill>
                <a:latin typeface="Arial Nova" panose="020B0504020202020204" pitchFamily="34" charset="0"/>
              </a:rPr>
              <a:t>Адаптивная маскировка под любую местность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29116" y="4508437"/>
            <a:ext cx="1260000" cy="1800000"/>
          </a:xfrm>
          <a:prstGeom prst="rect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531625" y="3418863"/>
            <a:ext cx="1260000" cy="2880000"/>
          </a:xfrm>
          <a:prstGeom prst="rect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134134" y="2158863"/>
            <a:ext cx="1260000" cy="4140000"/>
          </a:xfrm>
          <a:prstGeom prst="rect">
            <a:avLst/>
          </a:prstGeom>
          <a:solidFill>
            <a:schemeClr val="accent1">
              <a:alpha val="0"/>
            </a:schemeClr>
          </a:solidFill>
          <a:ln w="889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11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76916"/>
            <a:ext cx="10965873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Предполагаемый вид продукта</a:t>
            </a:r>
            <a:endParaRPr kumimoji="0" lang="ru-RU" altLang="ru-RU" b="1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38200" y="3194180"/>
            <a:ext cx="815339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None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2" name="eed56060a3545279f2959b74d9a9be1d_720w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2592" y="1301725"/>
            <a:ext cx="8260772" cy="464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3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9132000" y="-2859892"/>
            <a:ext cx="6120000" cy="612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0817" y="2565626"/>
            <a:ext cx="9144000" cy="1075783"/>
          </a:xfrm>
        </p:spPr>
        <p:txBody>
          <a:bodyPr>
            <a:normAutofit/>
          </a:bodyPr>
          <a:lstStyle/>
          <a:p>
            <a:r>
              <a:rPr lang="ru-RU" sz="6700" b="1" dirty="0">
                <a:solidFill>
                  <a:srgbClr val="00B0F0"/>
                </a:solidFill>
                <a:latin typeface="Arial Nova" panose="020B0504020202020204" pitchFamily="34" charset="0"/>
                <a:cs typeface="Aharoni" panose="02010803020104030203" pitchFamily="2" charset="-79"/>
              </a:rPr>
              <a:t>Спасибо за внимание</a:t>
            </a:r>
          </a:p>
        </p:txBody>
      </p:sp>
      <p:sp>
        <p:nvSpPr>
          <p:cNvPr id="10" name="Овал 9"/>
          <p:cNvSpPr>
            <a:spLocks/>
          </p:cNvSpPr>
          <p:nvPr/>
        </p:nvSpPr>
        <p:spPr>
          <a:xfrm>
            <a:off x="-540368" y="5799535"/>
            <a:ext cx="1800000" cy="180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158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393060" y="4409955"/>
            <a:ext cx="74874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6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Наши контакты:</a:t>
            </a:r>
          </a:p>
          <a:p>
            <a:pPr marL="571500" indent="-5715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Воробьев А.А. (</a:t>
            </a:r>
            <a:r>
              <a:rPr lang="en-US" sz="3600" dirty="0" err="1" smtClean="0">
                <a:solidFill>
                  <a:srgbClr val="00B0F0"/>
                </a:solidFill>
                <a:latin typeface="Arial Nova" panose="020B0504020202020204" pitchFamily="34" charset="0"/>
              </a:rPr>
              <a:t>tg</a:t>
            </a:r>
            <a:r>
              <a:rPr lang="en-US" sz="3600" dirty="0" smtClean="0">
                <a:solidFill>
                  <a:srgbClr val="00B0F0"/>
                </a:solidFill>
                <a:latin typeface="Arial Nova" panose="020B0504020202020204" pitchFamily="34" charset="0"/>
              </a:rPr>
              <a:t>: @ARt5inc</a:t>
            </a:r>
            <a:r>
              <a:rPr lang="en-US" sz="36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)</a:t>
            </a:r>
          </a:p>
          <a:p>
            <a:pPr marL="571500" indent="-571500" algn="jus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Петров М.Е. (</a:t>
            </a:r>
            <a:r>
              <a:rPr lang="en-US" sz="3600" dirty="0" err="1" smtClean="0">
                <a:solidFill>
                  <a:srgbClr val="00B0F0"/>
                </a:solidFill>
                <a:latin typeface="Arial Nova" panose="020B0504020202020204" pitchFamily="34" charset="0"/>
              </a:rPr>
              <a:t>tg</a:t>
            </a:r>
            <a:r>
              <a:rPr lang="en-US" sz="3600" dirty="0">
                <a:solidFill>
                  <a:srgbClr val="00B0F0"/>
                </a:solidFill>
                <a:latin typeface="Arial Nova" panose="020B0504020202020204" pitchFamily="34" charset="0"/>
              </a:rPr>
              <a:t>: @Mine_x_2007</a:t>
            </a:r>
            <a:r>
              <a:rPr lang="ru-RU" sz="3600" dirty="0" smtClean="0">
                <a:solidFill>
                  <a:schemeClr val="bg1"/>
                </a:solidFill>
                <a:latin typeface="Arial Nova" panose="020B0504020202020204" pitchFamily="34" charset="0"/>
              </a:rPr>
              <a:t>)</a:t>
            </a:r>
            <a:endParaRPr lang="ru-RU" sz="36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00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429</Words>
  <Application>Microsoft Office PowerPoint</Application>
  <PresentationFormat>Широкоэкранный</PresentationFormat>
  <Paragraphs>242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Aharoni</vt:lpstr>
      <vt:lpstr>Arial</vt:lpstr>
      <vt:lpstr>Arial Nova</vt:lpstr>
      <vt:lpstr>Calibri</vt:lpstr>
      <vt:lpstr>Calibri Light</vt:lpstr>
      <vt:lpstr>Тема Office</vt:lpstr>
      <vt:lpstr>Разведывательный робот трансформер паук «Пузырёк»</vt:lpstr>
      <vt:lpstr>Основная проблема целевой аудитории </vt:lpstr>
      <vt:lpstr>Предлагаемые решения проблемы ЦА</vt:lpstr>
      <vt:lpstr>Основные конкуренты</vt:lpstr>
      <vt:lpstr>Рынок</vt:lpstr>
      <vt:lpstr>Бизнес модель</vt:lpstr>
      <vt:lpstr>Дорожная карта проекта</vt:lpstr>
      <vt:lpstr>Ключевые особенности продукта </vt:lpstr>
      <vt:lpstr>Предполагаемый вид продукта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Многофункциональный робот трансформер «Пузырёк»</dc:title>
  <dc:creator>Воробьев Артем Анатольевич</dc:creator>
  <cp:lastModifiedBy>Воробьев Артем Анатольевич</cp:lastModifiedBy>
  <cp:revision>56</cp:revision>
  <dcterms:created xsi:type="dcterms:W3CDTF">2025-10-21T14:34:02Z</dcterms:created>
  <dcterms:modified xsi:type="dcterms:W3CDTF">2025-12-08T17:13:15Z</dcterms:modified>
</cp:coreProperties>
</file>