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8229600" cx="14630400"/>
  <p:notesSz cx="8229600" cy="14630400"/>
  <p:embeddedFontLst>
    <p:embeddedFont>
      <p:font typeface="Lato"/>
      <p:regular r:id="rId12"/>
      <p:bold r:id="rId13"/>
      <p:italic r:id="rId14"/>
      <p:boldItalic r:id="rId15"/>
    </p:embeddedFont>
    <p:embeddedFont>
      <p:font typeface="Gelasi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hkZXjGe66iHlK8/+2pkiM6y4Ka2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Lato-bold.fntdata"/><Relationship Id="rId12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Lato-boldItalic.fntdata"/><Relationship Id="rId14" Type="http://schemas.openxmlformats.org/officeDocument/2006/relationships/font" Target="fonts/Lato-italic.fntdata"/><Relationship Id="rId17" Type="http://schemas.openxmlformats.org/officeDocument/2006/relationships/font" Target="fonts/Gelasio-bold.fntdata"/><Relationship Id="rId16" Type="http://schemas.openxmlformats.org/officeDocument/2006/relationships/font" Target="fonts/Gelasio-regular.fntdata"/><Relationship Id="rId5" Type="http://schemas.openxmlformats.org/officeDocument/2006/relationships/slide" Target="slides/slide1.xml"/><Relationship Id="rId19" Type="http://schemas.openxmlformats.org/officeDocument/2006/relationships/font" Target="fonts/Gelasio-boldItalic.fntdata"/><Relationship Id="rId6" Type="http://schemas.openxmlformats.org/officeDocument/2006/relationships/slide" Target="slides/slide2.xml"/><Relationship Id="rId18" Type="http://schemas.openxmlformats.org/officeDocument/2006/relationships/font" Target="fonts/Gelasi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" name="Google Shape;8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" name="Google Shape;10;p1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" name="Google Shape;1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" name="Google Shape;14;p1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" name="Google Shape;18;p1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" name="Google Shape;20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2" name="Google Shape;22;p1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4" name="Google Shape;2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" name="Google Shape;26;p1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8" name="Google Shape;2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" name="Google Shape;30;p1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2" name="Google Shape;3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" name="Google Shape;34;p1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0" name="Google Shape;4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931125"/>
            <a:ext cx="15472825" cy="23209227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"/>
          <p:cNvSpPr/>
          <p:nvPr/>
        </p:nvSpPr>
        <p:spPr>
          <a:xfrm>
            <a:off x="391000" y="607250"/>
            <a:ext cx="12097200" cy="43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203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6150"/>
              <a:buFont typeface="Gelasio"/>
              <a:buNone/>
            </a:pPr>
            <a:r>
              <a:rPr b="1" i="0" lang="en-US" sz="6150" u="none" cap="none" strike="noStrike">
                <a:solidFill>
                  <a:schemeClr val="dk1"/>
                </a:solidFill>
                <a:highlight>
                  <a:srgbClr val="B9A79C"/>
                </a:highlight>
              </a:rPr>
              <a:t>FoodFlow: Решение Проблемы Пищевых Отходов и Неэффективных Закупок</a:t>
            </a:r>
            <a:endParaRPr b="1" i="0" sz="6150" u="none" cap="none" strike="noStrike">
              <a:solidFill>
                <a:schemeClr val="dk1"/>
              </a:solidFill>
              <a:highlight>
                <a:srgbClr val="B9A79C"/>
              </a:highlight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6036350" y="6562487"/>
            <a:ext cx="8044101" cy="2514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200"/>
              <a:buFont typeface="Lato"/>
              <a:buNone/>
            </a:pPr>
            <a:r>
              <a:rPr b="0" i="0" lang="en-US" sz="1200" u="none" cap="none" strike="noStrike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Презентация для инвесторов и партнёров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"/>
          <p:cNvSpPr/>
          <p:nvPr/>
        </p:nvSpPr>
        <p:spPr>
          <a:xfrm>
            <a:off x="793790" y="805696"/>
            <a:ext cx="13042821" cy="141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4450"/>
              <a:buFont typeface="Gelasio"/>
              <a:buNone/>
            </a:pPr>
            <a:r>
              <a:rPr b="1" lang="en-US" sz="44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Проблема: Неэффективность и Избыточное Потребление</a:t>
            </a:r>
            <a:endParaRPr b="1"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793790" y="2676882"/>
            <a:ext cx="13042821" cy="2773799"/>
          </a:xfrm>
          <a:prstGeom prst="roundRect">
            <a:avLst>
              <a:gd fmla="val 3435" name="adj"/>
            </a:avLst>
          </a:prstGeom>
          <a:solidFill>
            <a:srgbClr val="E8E8E3"/>
          </a:solidFill>
          <a:ln cap="flat" cmpd="sng" w="9525">
            <a:solidFill>
              <a:srgbClr val="CECE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801410" y="2684502"/>
            <a:ext cx="4342448" cy="2758559"/>
          </a:xfrm>
          <a:prstGeom prst="roundRect">
            <a:avLst>
              <a:gd fmla="val 3454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1028224" y="2911316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000000"/>
                </a:solidFill>
                <a:latin typeface="Gelasio"/>
                <a:ea typeface="Gelasio"/>
                <a:cs typeface="Gelasio"/>
                <a:sym typeface="Gelasio"/>
              </a:rPr>
              <a:t>Забытые Продукты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028224" y="3401735"/>
            <a:ext cx="3548658" cy="1814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Студенты и молодые специалисты часто </a:t>
            </a:r>
            <a:r>
              <a:rPr b="1"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не отслеживают запасы</a:t>
            </a:r>
            <a:r>
              <a:rPr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в холодильнике, что приводит к просрочке и порче еды.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5143857" y="2684502"/>
            <a:ext cx="4342567" cy="2758559"/>
          </a:xfrm>
          <a:prstGeom prst="rect">
            <a:avLst/>
          </a:prstGeom>
          <a:solidFill>
            <a:srgbClr val="D3C1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5143857" y="2684502"/>
            <a:ext cx="30480" cy="2758559"/>
          </a:xfrm>
          <a:prstGeom prst="roundRect">
            <a:avLst>
              <a:gd fmla="val 312558" name="adj"/>
            </a:avLst>
          </a:prstGeom>
          <a:solidFill>
            <a:srgbClr val="B9A79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5710833" y="2911316"/>
            <a:ext cx="2997756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000000"/>
                </a:solidFill>
                <a:latin typeface="Gelasio"/>
                <a:ea typeface="Gelasio"/>
                <a:cs typeface="Gelasio"/>
                <a:sym typeface="Gelasio"/>
              </a:rPr>
              <a:t>Импульсные Покупки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710833" y="3401735"/>
            <a:ext cx="3208615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Позднее составление списков или их отсутствие ведёт к покупкам "на бегу" и </a:t>
            </a:r>
            <a:r>
              <a:rPr b="1"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перерасходу бюджета</a:t>
            </a:r>
            <a:r>
              <a:rPr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4860369" y="3780234"/>
            <a:ext cx="566976" cy="566976"/>
          </a:xfrm>
          <a:prstGeom prst="roundRect">
            <a:avLst>
              <a:gd fmla="val 16803" name="adj"/>
            </a:avLst>
          </a:prstGeom>
          <a:solidFill>
            <a:srgbClr val="FFFFFF">
              <a:alpha val="94901"/>
            </a:srgbClr>
          </a:solidFill>
          <a:ln cap="flat" cmpd="sng" w="30475">
            <a:solidFill>
              <a:srgbClr val="B9A79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486424" y="2684502"/>
            <a:ext cx="4342567" cy="2758559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9486424" y="2684502"/>
            <a:ext cx="30480" cy="2758559"/>
          </a:xfrm>
          <a:prstGeom prst="roundRect">
            <a:avLst>
              <a:gd fmla="val 312558" name="adj"/>
            </a:avLst>
          </a:prstGeom>
          <a:solidFill>
            <a:srgbClr val="CBCB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10053399" y="2911316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000000"/>
                </a:solidFill>
                <a:latin typeface="Gelasio"/>
                <a:ea typeface="Gelasio"/>
                <a:cs typeface="Gelasio"/>
                <a:sym typeface="Gelasio"/>
              </a:rPr>
              <a:t>Пищевые Отходы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0053399" y="3401735"/>
            <a:ext cx="3548777" cy="1814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Неэффективное планирование — основная причина, по которой значительная часть купленных продуктов </a:t>
            </a:r>
            <a:r>
              <a:rPr b="1"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отправляется в мусор</a:t>
            </a:r>
            <a:r>
              <a:rPr lang="en-US" sz="175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9202936" y="3780234"/>
            <a:ext cx="566976" cy="566976"/>
          </a:xfrm>
          <a:prstGeom prst="roundRect">
            <a:avLst>
              <a:gd fmla="val 16803" name="adj"/>
            </a:avLst>
          </a:prstGeom>
          <a:solidFill>
            <a:srgbClr val="FFFFFF">
              <a:alpha val="94901"/>
            </a:srgbClr>
          </a:solidFill>
          <a:ln cap="flat" cmpd="sng" w="30475">
            <a:solidFill>
              <a:srgbClr val="CBCB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793790" y="5790843"/>
            <a:ext cx="12816364" cy="566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3550"/>
              <a:buFont typeface="Gelasio"/>
              <a:buNone/>
            </a:pPr>
            <a:r>
              <a:rPr lang="en-US" sz="35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Наше Решение: Интеллектуальное Управление Запасами</a:t>
            </a:r>
            <a:endParaRPr sz="3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793790" y="6697980"/>
            <a:ext cx="130428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FoodFlow — это система, которая превращает ваш холодильник в "умный склад" и автоматизирует процесс составления списка покупок.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/>
          <p:nvPr/>
        </p:nvSpPr>
        <p:spPr>
          <a:xfrm>
            <a:off x="738188" y="598051"/>
            <a:ext cx="11397853" cy="6591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096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4150"/>
              <a:buFont typeface="Gelasio"/>
              <a:buNone/>
            </a:pPr>
            <a:r>
              <a:rPr lang="en-US" sz="41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Продукт: FoodFlow — Ваш Умный Помощник</a:t>
            </a:r>
            <a:endParaRPr sz="4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1" name="Google Shape;7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188" y="1810703"/>
            <a:ext cx="4952762" cy="4952762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"/>
          <p:cNvSpPr/>
          <p:nvPr/>
        </p:nvSpPr>
        <p:spPr>
          <a:xfrm>
            <a:off x="6213157" y="1810703"/>
            <a:ext cx="3737848" cy="2686407"/>
          </a:xfrm>
          <a:prstGeom prst="roundRect">
            <a:avLst>
              <a:gd fmla="val 4085" name="adj"/>
            </a:avLst>
          </a:prstGeom>
          <a:solidFill>
            <a:srgbClr val="FFFFFF">
              <a:alpha val="94901"/>
            </a:srgbClr>
          </a:solidFill>
          <a:ln cap="flat" cmpd="sng" w="22850">
            <a:solidFill>
              <a:srgbClr val="CECE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"/>
          <p:cNvSpPr/>
          <p:nvPr/>
        </p:nvSpPr>
        <p:spPr>
          <a:xfrm>
            <a:off x="6190298" y="1810703"/>
            <a:ext cx="91440" cy="2686407"/>
          </a:xfrm>
          <a:prstGeom prst="roundRect">
            <a:avLst>
              <a:gd fmla="val 96878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6515457" y="2044422"/>
            <a:ext cx="3201829" cy="658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50"/>
              <a:buFont typeface="Gelasio"/>
              <a:buNone/>
            </a:pPr>
            <a:r>
              <a:rPr lang="en-US" sz="20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Автоматический Инвентарь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6515457" y="2914174"/>
            <a:ext cx="3201829" cy="1349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50"/>
              <a:buFont typeface="Lato"/>
              <a:buNone/>
            </a:pP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Интерфейс для быстрого добавления продуктов и отслеживания сроков годности.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10161865" y="1810703"/>
            <a:ext cx="3737848" cy="2686407"/>
          </a:xfrm>
          <a:prstGeom prst="roundRect">
            <a:avLst>
              <a:gd fmla="val 4085" name="adj"/>
            </a:avLst>
          </a:prstGeom>
          <a:solidFill>
            <a:srgbClr val="FFFFFF">
              <a:alpha val="94901"/>
            </a:srgbClr>
          </a:solidFill>
          <a:ln cap="flat" cmpd="sng" w="22850">
            <a:solidFill>
              <a:srgbClr val="CECE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10139005" y="1810703"/>
            <a:ext cx="91440" cy="2686407"/>
          </a:xfrm>
          <a:prstGeom prst="roundRect">
            <a:avLst>
              <a:gd fmla="val 96878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10464165" y="2044422"/>
            <a:ext cx="3013948" cy="329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50"/>
              <a:buFont typeface="Gelasio"/>
              <a:buNone/>
            </a:pPr>
            <a:r>
              <a:rPr lang="en-US" sz="20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Умный Список Покупок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10464165" y="2584728"/>
            <a:ext cx="3201829" cy="1011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50"/>
              <a:buFont typeface="Lato"/>
              <a:buNone/>
            </a:pP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Генерация списка на основе текущих запасов и планируемых блюд.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6213157" y="4707969"/>
            <a:ext cx="3737848" cy="2686407"/>
          </a:xfrm>
          <a:prstGeom prst="roundRect">
            <a:avLst>
              <a:gd fmla="val 4085" name="adj"/>
            </a:avLst>
          </a:prstGeom>
          <a:solidFill>
            <a:srgbClr val="FFFFFF">
              <a:alpha val="94901"/>
            </a:srgbClr>
          </a:solidFill>
          <a:ln cap="flat" cmpd="sng" w="22850">
            <a:solidFill>
              <a:srgbClr val="CECE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6190298" y="4707969"/>
            <a:ext cx="91440" cy="2686407"/>
          </a:xfrm>
          <a:prstGeom prst="roundRect">
            <a:avLst>
              <a:gd fmla="val 96878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"/>
          <p:cNvSpPr/>
          <p:nvPr/>
        </p:nvSpPr>
        <p:spPr>
          <a:xfrm>
            <a:off x="6515457" y="4941689"/>
            <a:ext cx="3201829" cy="658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50"/>
              <a:buFont typeface="Gelasio"/>
              <a:buNone/>
            </a:pPr>
            <a:r>
              <a:rPr lang="en-US" sz="20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Рецепты на Основе Остатков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6515457" y="5811441"/>
            <a:ext cx="3201829" cy="1349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50"/>
              <a:buFont typeface="Lato"/>
              <a:buNone/>
            </a:pP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Предложения рецептов, использующих продукты, срок которых скоро истечёт, минимизируя отходы.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/>
          <p:nvPr/>
        </p:nvSpPr>
        <p:spPr>
          <a:xfrm>
            <a:off x="793790" y="1818323"/>
            <a:ext cx="12540496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4450"/>
              <a:buFont typeface="Gelasio"/>
              <a:buNone/>
            </a:pPr>
            <a:r>
              <a:rPr lang="en-US" sz="44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Видение на Год Вперёд: От Идеи к Лидерству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93790" y="2980730"/>
            <a:ext cx="4196358" cy="680442"/>
          </a:xfrm>
          <a:prstGeom prst="roundRect">
            <a:avLst>
              <a:gd fmla="val 480029" name="adj"/>
            </a:avLst>
          </a:prstGeom>
          <a:solidFill>
            <a:srgbClr val="BAB6AA"/>
          </a:solidFill>
          <a:ln cap="flat" cmpd="sng" w="9525">
            <a:solidFill>
              <a:srgbClr val="A09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4"/>
          <p:cNvSpPr/>
          <p:nvPr/>
        </p:nvSpPr>
        <p:spPr>
          <a:xfrm>
            <a:off x="1020604" y="3887986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Этап 1: MVP и Пилот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1020604" y="4378404"/>
            <a:ext cx="3742730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Запуск бета-версии для 500 студентов. Сбор обратной связи и ключевых метрик.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5216962" y="2980730"/>
            <a:ext cx="4196358" cy="680442"/>
          </a:xfrm>
          <a:prstGeom prst="roundRect">
            <a:avLst>
              <a:gd fmla="val 480029" name="adj"/>
            </a:avLst>
          </a:prstGeom>
          <a:solidFill>
            <a:srgbClr val="D3C1B6"/>
          </a:solidFill>
          <a:ln cap="flat" cmpd="sng" w="9525">
            <a:solidFill>
              <a:srgbClr val="B9A79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5443776" y="3887986"/>
            <a:ext cx="3742730" cy="708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Этап 2: Расширение Функционала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5443776" y="4732734"/>
            <a:ext cx="3742730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Интеграция с локальными супермаркетами и службами доставки. Добавление B2B-модуля.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9640133" y="2980730"/>
            <a:ext cx="4196358" cy="680442"/>
          </a:xfrm>
          <a:prstGeom prst="roundRect">
            <a:avLst>
              <a:gd fmla="val 480029" name="adj"/>
            </a:avLst>
          </a:prstGeom>
          <a:solidFill>
            <a:srgbClr val="E5E5E0"/>
          </a:solidFill>
          <a:ln cap="flat" cmpd="sng" w="9525">
            <a:solidFill>
              <a:srgbClr val="CBCB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9866948" y="3887986"/>
            <a:ext cx="3649147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Этап 3: Масштабирование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9866948" y="4378404"/>
            <a:ext cx="3742730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Достижение 50 000 активных пользователей. Внедрение в 5 крупных корпоративных партнёрств (B2B).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5"/>
          <p:cNvSpPr/>
          <p:nvPr/>
        </p:nvSpPr>
        <p:spPr>
          <a:xfrm>
            <a:off x="6221730" y="911900"/>
            <a:ext cx="7673340" cy="13132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09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4100"/>
              <a:buFont typeface="Gelasio"/>
              <a:buNone/>
            </a:pPr>
            <a:r>
              <a:rPr lang="en-US" sz="410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Анализ Рынка: Потенциал Роста</a:t>
            </a:r>
            <a:endParaRPr sz="4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6221730" y="2540198"/>
            <a:ext cx="7673340" cy="672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575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50"/>
              <a:buFont typeface="Lato"/>
              <a:buNone/>
            </a:pP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Мы нацелены на многомиллиардный рынок, где </a:t>
            </a:r>
            <a:r>
              <a:rPr b="1"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сокращение отходов</a:t>
            </a: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 и </a:t>
            </a:r>
            <a:r>
              <a:rPr b="1"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оптимизация закупок</a:t>
            </a: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 становятся критически важными.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6221730" y="3554016"/>
            <a:ext cx="2382679" cy="693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5450"/>
              <a:buFont typeface="Gelasio"/>
              <a:buNone/>
            </a:pPr>
            <a:r>
              <a:rPr lang="en-US" sz="54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$1.5T</a:t>
            </a:r>
            <a:endParaRPr sz="5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6221730" y="4509849"/>
            <a:ext cx="2382679" cy="328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50"/>
              <a:buFont typeface="Gelasio"/>
              <a:buNone/>
            </a:pPr>
            <a:r>
              <a:rPr lang="en-US" sz="20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TAM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6221730" y="4964073"/>
            <a:ext cx="2382679" cy="1681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7575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50"/>
              <a:buFont typeface="Lato"/>
              <a:buNone/>
            </a:pP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Общий адресный рынок: Мировой рынок пищевых продуктов и связанных с ними технологий.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8866942" y="3554016"/>
            <a:ext cx="2382798" cy="693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5450"/>
              <a:buFont typeface="Gelasio"/>
              <a:buNone/>
            </a:pPr>
            <a:r>
              <a:rPr lang="en-US" sz="54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$50B</a:t>
            </a:r>
            <a:endParaRPr sz="5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8866942" y="4509849"/>
            <a:ext cx="2382798" cy="328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50"/>
              <a:buFont typeface="Gelasio"/>
              <a:buNone/>
            </a:pPr>
            <a:r>
              <a:rPr lang="en-US" sz="20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SAM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8866942" y="4964073"/>
            <a:ext cx="2382798" cy="23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7575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50"/>
              <a:buFont typeface="Lato"/>
              <a:buNone/>
            </a:pP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Доступный сегмент рынка: Рынок приложений для управления запасами и планирования покупок в Северной Америке и Европе.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11512272" y="3554016"/>
            <a:ext cx="2382798" cy="693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5450"/>
              <a:buFont typeface="Gelasio"/>
              <a:buNone/>
            </a:pPr>
            <a:r>
              <a:rPr lang="en-US" sz="54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$5M</a:t>
            </a:r>
            <a:endParaRPr sz="5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11512272" y="4509849"/>
            <a:ext cx="2382798" cy="328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3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050"/>
              <a:buFont typeface="Gelasio"/>
              <a:buNone/>
            </a:pPr>
            <a:r>
              <a:rPr lang="en-US" sz="205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SOM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11512272" y="4964073"/>
            <a:ext cx="2382798" cy="2017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7575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650"/>
              <a:buFont typeface="Lato"/>
              <a:buNone/>
            </a:pPr>
            <a:r>
              <a:rPr lang="en-US" sz="16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Реально достижимый рынок (1 год): Наша целевая доля среди студентов и B2B-клиентов в пилотных регионах.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/>
          <p:nvPr/>
        </p:nvSpPr>
        <p:spPr>
          <a:xfrm>
            <a:off x="595670" y="468035"/>
            <a:ext cx="9024699" cy="5318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880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3350"/>
              <a:buFont typeface="Gelasio"/>
              <a:buNone/>
            </a:pPr>
            <a:r>
              <a:rPr lang="en-US" sz="33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Фокус на B2B: Корпоративное Партнёрство</a:t>
            </a:r>
            <a:endParaRPr sz="3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595670" y="1340168"/>
            <a:ext cx="13439061" cy="2721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00"/>
              <a:buFont typeface="Lato"/>
              <a:buNone/>
            </a:pPr>
            <a:r>
              <a:rPr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Хотя наш продукт начинается с нужд студентов (B2C), наибольший потенциал роста — в сегменте B2B.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3" name="Google Shape;12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670" y="1995249"/>
            <a:ext cx="6512004" cy="651200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6"/>
          <p:cNvSpPr/>
          <p:nvPr/>
        </p:nvSpPr>
        <p:spPr>
          <a:xfrm>
            <a:off x="7530346" y="1973937"/>
            <a:ext cx="2791658" cy="319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2000"/>
              <a:buFont typeface="Gelasio"/>
              <a:buNone/>
            </a:pPr>
            <a:r>
              <a:rPr lang="en-US" sz="200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Целевые B2B Клиенты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7530346" y="2578060"/>
            <a:ext cx="85011" cy="85011"/>
          </a:xfrm>
          <a:prstGeom prst="roundRect">
            <a:avLst>
              <a:gd fmla="val 537813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7785497" y="2484477"/>
            <a:ext cx="6256853" cy="544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00"/>
              <a:buFont typeface="Lato"/>
              <a:buNone/>
            </a:pPr>
            <a:r>
              <a:rPr b="1"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Корпоративные Столовые</a:t>
            </a:r>
            <a:r>
              <a:rPr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: Оптимизация закупок для снижения издержек.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7530346" y="3462695"/>
            <a:ext cx="85011" cy="85011"/>
          </a:xfrm>
          <a:prstGeom prst="roundRect">
            <a:avLst>
              <a:gd fmla="val 537813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6"/>
          <p:cNvSpPr/>
          <p:nvPr/>
        </p:nvSpPr>
        <p:spPr>
          <a:xfrm>
            <a:off x="7785497" y="3369112"/>
            <a:ext cx="6256853" cy="544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00"/>
              <a:buFont typeface="Lato"/>
              <a:buNone/>
            </a:pPr>
            <a:r>
              <a:rPr b="1"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Гостиничный Бизнес</a:t>
            </a:r>
            <a:r>
              <a:rPr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: Управление запасами мини-баров и ресторанных кухонь.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7530346" y="4347329"/>
            <a:ext cx="85011" cy="85011"/>
          </a:xfrm>
          <a:prstGeom prst="roundRect">
            <a:avLst>
              <a:gd fmla="val 537813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7785497" y="4253746"/>
            <a:ext cx="6256853" cy="544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00"/>
              <a:buFont typeface="Lato"/>
              <a:buNone/>
            </a:pPr>
            <a:r>
              <a:rPr b="1"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Офисы и Коворкинги</a:t>
            </a:r>
            <a:r>
              <a:rPr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: Контроль запасов снэков и напитков для сотрудников.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530346" y="5231963"/>
            <a:ext cx="85011" cy="85011"/>
          </a:xfrm>
          <a:prstGeom prst="roundRect">
            <a:avLst>
              <a:gd fmla="val 537813" name="adj"/>
            </a:avLst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7785497" y="5138380"/>
            <a:ext cx="6256853" cy="544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00"/>
              <a:buFont typeface="Lato"/>
              <a:buNone/>
            </a:pPr>
            <a:r>
              <a:rPr b="1"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Поставщики Продуктов</a:t>
            </a:r>
            <a:r>
              <a:rPr lang="en-US" sz="130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: Использование данных FoodFlow для прогнозирования спроса.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7530346" y="5874187"/>
            <a:ext cx="6512004" cy="995124"/>
          </a:xfrm>
          <a:prstGeom prst="roundRect">
            <a:avLst>
              <a:gd fmla="val 7183" name="adj"/>
            </a:avLst>
          </a:prstGeom>
          <a:solidFill>
            <a:srgbClr val="DCDC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4" name="Google Shape;13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0486" y="6136005"/>
            <a:ext cx="212646" cy="17014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/>
          <p:nvPr/>
        </p:nvSpPr>
        <p:spPr>
          <a:xfrm>
            <a:off x="8083272" y="6086832"/>
            <a:ext cx="5788938" cy="544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None/>
            </a:pPr>
            <a:r>
              <a:rPr lang="en-US" sz="13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Корпорации заинтересованы в решениях, которые не только экономят деньги, но и улучшают </a:t>
            </a:r>
            <a:r>
              <a:rPr b="1" lang="en-US" sz="13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устойчивость и ESG-показатели</a:t>
            </a:r>
            <a:r>
              <a:rPr lang="en-US" sz="13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/>
          <p:nvPr/>
        </p:nvSpPr>
        <p:spPr>
          <a:xfrm>
            <a:off x="793790" y="804863"/>
            <a:ext cx="11343680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4450"/>
              <a:buFont typeface="Gelasio"/>
              <a:buNone/>
            </a:pPr>
            <a:r>
              <a:rPr lang="en-US" sz="44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Монетизация: Чёткий Финансовый План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/>
          <p:nvPr/>
        </p:nvSpPr>
        <p:spPr>
          <a:xfrm>
            <a:off x="793790" y="281773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Подписка (B2C)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793790" y="3308152"/>
            <a:ext cx="4158615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Ежемесячная/годовая плата за премиальный функционал (семейный доступ, продвинутая аналитика).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5235893" y="2817733"/>
            <a:ext cx="3927753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Корпоративный Пакет (B2B)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5235893" y="3308152"/>
            <a:ext cx="4158615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Лицензионные отчисления за внедрение системы FoodFlow для управления крупными запасами.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9677995" y="2817733"/>
            <a:ext cx="2879288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2200"/>
              <a:buFont typeface="Gelasio"/>
              <a:buNone/>
            </a:pPr>
            <a:r>
              <a:rPr lang="en-US" sz="2200">
                <a:solidFill>
                  <a:srgbClr val="272525"/>
                </a:solidFill>
                <a:latin typeface="Gelasio"/>
                <a:ea typeface="Gelasio"/>
                <a:cs typeface="Gelasio"/>
                <a:sym typeface="Gelasio"/>
              </a:rPr>
              <a:t>Аналитика и Данные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9677995" y="3308152"/>
            <a:ext cx="4158615" cy="145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750"/>
              <a:buFont typeface="Lato"/>
              <a:buNone/>
            </a:pPr>
            <a:r>
              <a:rPr lang="en-US" sz="1750">
                <a:solidFill>
                  <a:srgbClr val="272525"/>
                </a:solidFill>
                <a:latin typeface="Lato"/>
                <a:ea typeface="Lato"/>
                <a:cs typeface="Lato"/>
                <a:sym typeface="Lato"/>
              </a:rPr>
              <a:t>Продажа агрегированных, анонимных данных о потребительском спросе ритейлерам и брендам.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1133951" y="5355074"/>
            <a:ext cx="12702659" cy="850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28"/>
              </a:lnSpc>
              <a:spcBef>
                <a:spcPts val="0"/>
              </a:spcBef>
              <a:spcAft>
                <a:spcPts val="0"/>
              </a:spcAft>
              <a:buClr>
                <a:srgbClr val="312F2B"/>
              </a:buClr>
              <a:buSzPts val="2650"/>
              <a:buFont typeface="Gelasio"/>
              <a:buNone/>
            </a:pPr>
            <a:r>
              <a:rPr lang="en-US" sz="26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Инвестируя в FoodFlow, Вы Инвестируете в </a:t>
            </a:r>
            <a:r>
              <a:rPr lang="en-US" sz="2650">
                <a:solidFill>
                  <a:srgbClr val="E5E5E0"/>
                </a:solidFill>
                <a:latin typeface="Gelasio"/>
                <a:ea typeface="Gelasio"/>
                <a:cs typeface="Gelasio"/>
                <a:sym typeface="Gelasio"/>
              </a:rPr>
              <a:t>Эффективность</a:t>
            </a:r>
            <a:r>
              <a:rPr lang="en-US" sz="26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 и </a:t>
            </a:r>
            <a:r>
              <a:rPr lang="en-US" sz="2650">
                <a:solidFill>
                  <a:srgbClr val="D3C1B6"/>
                </a:solidFill>
                <a:latin typeface="Gelasio"/>
                <a:ea typeface="Gelasio"/>
                <a:cs typeface="Gelasio"/>
                <a:sym typeface="Gelasio"/>
              </a:rPr>
              <a:t>Устойчивое Будущее</a:t>
            </a:r>
            <a:r>
              <a:rPr lang="en-US" sz="2650">
                <a:solidFill>
                  <a:srgbClr val="312F2B"/>
                </a:solidFill>
                <a:latin typeface="Gelasio"/>
                <a:ea typeface="Gelasio"/>
                <a:cs typeface="Gelasio"/>
                <a:sym typeface="Gelasio"/>
              </a:rPr>
              <a:t>.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793790" y="5014913"/>
            <a:ext cx="30480" cy="1530906"/>
          </a:xfrm>
          <a:prstGeom prst="rect">
            <a:avLst/>
          </a:prstGeom>
          <a:solidFill>
            <a:srgbClr val="E5E5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2025-11-06T03:45:34Z</dcterms:created>
</cp:coreProperties>
</file>