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</p:sldMasterIdLst>
  <p:notesMasterIdLst>
    <p:notesMasterId r:id="rId13"/>
  </p:notesMasterIdLst>
  <p:sldIdLst>
    <p:sldId id="432" r:id="rId3"/>
    <p:sldId id="274" r:id="rId4"/>
    <p:sldId id="257" r:id="rId5"/>
    <p:sldId id="258" r:id="rId6"/>
    <p:sldId id="260" r:id="rId7"/>
    <p:sldId id="266" r:id="rId8"/>
    <p:sldId id="268" r:id="rId9"/>
    <p:sldId id="273" r:id="rId10"/>
    <p:sldId id="271" r:id="rId11"/>
    <p:sldId id="275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2C5BE0-F142-3FF0-348E-7F2DDE1537D5}" v="253" dt="2025-10-21T16:35:10.353"/>
    <p1510:client id="{CA1C6C1F-E8B5-9CF3-A343-E2CFFE4E368B}" v="302" dt="2025-10-21T17:19:09.3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8" autoAdjust="0"/>
    <p:restoredTop sz="94660"/>
  </p:normalViewPr>
  <p:slideViewPr>
    <p:cSldViewPr snapToGrid="0">
      <p:cViewPr varScale="1">
        <p:scale>
          <a:sx n="81" d="100"/>
          <a:sy n="81" d="100"/>
        </p:scale>
        <p:origin x="76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Google Shape;22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imes New Roman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32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2"/>
          </p:nvPr>
        </p:nvSpPr>
        <p:spPr>
          <a:xfrm>
            <a:off x="913794" y="4304353"/>
            <a:ext cx="10353763" cy="148949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Sorts Mill Goudy"/>
              <a:buNone/>
            </a:pPr>
            <a:r>
              <a:rPr lang="ru-RU" sz="8000" b="0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«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Sorts Mill Goudy"/>
              <a:buNone/>
            </a:pPr>
            <a:r>
              <a:rPr lang="ru-RU" sz="8000" b="0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»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с именем">
  <p:cSld name="Карточка с именем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913784" y="4650556"/>
            <a:ext cx="10352199" cy="11406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 столбца">
  <p:cSld name="3 столбца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2"/>
          </p:nvPr>
        </p:nvSpPr>
        <p:spPr>
          <a:xfrm>
            <a:off x="913795" y="2768112"/>
            <a:ext cx="3300984" cy="302308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3"/>
          </p:nvPr>
        </p:nvSpPr>
        <p:spPr>
          <a:xfrm>
            <a:off x="4446711" y="1885949"/>
            <a:ext cx="3300984" cy="76478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4"/>
          </p:nvPr>
        </p:nvSpPr>
        <p:spPr>
          <a:xfrm>
            <a:off x="4441435" y="2768112"/>
            <a:ext cx="3300984" cy="302308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5"/>
          </p:nvPr>
        </p:nvSpPr>
        <p:spPr>
          <a:xfrm>
            <a:off x="7966572" y="1885950"/>
            <a:ext cx="3300984" cy="76478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6"/>
          </p:nvPr>
        </p:nvSpPr>
        <p:spPr>
          <a:xfrm>
            <a:off x="7966572" y="2768110"/>
            <a:ext cx="3300984" cy="302308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толбец с тремя рисунками">
  <p:cSld name="Столбец с тремя рисунками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962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3800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36051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16"/>
          <p:cNvSpPr>
            <a:spLocks noGrp="1"/>
          </p:cNvSpPr>
          <p:nvPr>
            <p:ph type="pic" idx="2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122" name="Google Shape;122;p16"/>
          <p:cNvSpPr txBox="1">
            <a:spLocks noGrp="1"/>
          </p:cNvSpPr>
          <p:nvPr>
            <p:ph type="body" idx="3"/>
          </p:nvPr>
        </p:nvSpPr>
        <p:spPr>
          <a:xfrm>
            <a:off x="913795" y="4572443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4"/>
          </p:nvPr>
        </p:nvSpPr>
        <p:spPr>
          <a:xfrm>
            <a:off x="4442788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6"/>
          <p:cNvSpPr>
            <a:spLocks noGrp="1"/>
          </p:cNvSpPr>
          <p:nvPr>
            <p:ph type="pic" idx="5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125" name="Google Shape;125;p16"/>
          <p:cNvSpPr txBox="1">
            <a:spLocks noGrp="1"/>
          </p:cNvSpPr>
          <p:nvPr>
            <p:ph type="body" idx="6"/>
          </p:nvPr>
        </p:nvSpPr>
        <p:spPr>
          <a:xfrm>
            <a:off x="4441435" y="4572442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7"/>
          </p:nvPr>
        </p:nvSpPr>
        <p:spPr>
          <a:xfrm>
            <a:off x="7966697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16"/>
          <p:cNvSpPr>
            <a:spLocks noGrp="1"/>
          </p:cNvSpPr>
          <p:nvPr>
            <p:ph type="pic" idx="8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128" name="Google Shape;128;p16"/>
          <p:cNvSpPr txBox="1">
            <a:spLocks noGrp="1"/>
          </p:cNvSpPr>
          <p:nvPr>
            <p:ph type="body" idx="9"/>
          </p:nvPr>
        </p:nvSpPr>
        <p:spPr>
          <a:xfrm>
            <a:off x="7966572" y="4572442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 rot="5400000">
            <a:off x="4233302" y="-1243057"/>
            <a:ext cx="3714749" cy="103537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 rot="5400000">
            <a:off x="7534511" y="2058156"/>
            <a:ext cx="5181601" cy="228448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 rot="5400000">
            <a:off x="2281431" y="-758036"/>
            <a:ext cx="5181601" cy="79168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488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0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494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57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imes New Roman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8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26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580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52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11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6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77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24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4856841" cy="362267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6410716" y="2076451"/>
            <a:ext cx="4856841" cy="36226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7" descr="Slate-V2-HD-comp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3795" y="1734506"/>
            <a:ext cx="5029200" cy="4099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 descr="Slate-V2-HD-comp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357" y="1734506"/>
            <a:ext cx="5029200" cy="409995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sz="22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1046013" y="2702103"/>
            <a:ext cx="4764764" cy="30435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marL="914400" lvl="1" indent="-299719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marL="1371600" lvl="2" indent="-29083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marL="1828800" lvl="3" indent="-281939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3"/>
          </p:nvPr>
        </p:nvSpPr>
        <p:spPr>
          <a:xfrm>
            <a:off x="6363166" y="1855152"/>
            <a:ext cx="4779582" cy="69249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sz="22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4"/>
          </p:nvPr>
        </p:nvSpPr>
        <p:spPr>
          <a:xfrm>
            <a:off x="6363167" y="2702103"/>
            <a:ext cx="4779581" cy="30435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marL="914400" lvl="1" indent="-299719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marL="1371600" lvl="2" indent="-29083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marL="1828800" lvl="3" indent="-281939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imes New Roman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4855633" y="609600"/>
            <a:ext cx="6411924" cy="50800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913795" y="2673351"/>
            <a:ext cx="3706889" cy="30162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анорамный рисунок с подписью">
  <p:cSld name="Панорамный рисунок с подписью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1" descr="Slate-V2-HD-pano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3883" y="547807"/>
            <a:ext cx="10141799" cy="381680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imes New Roman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>
            <a:spLocks noGrp="1"/>
          </p:cNvSpPr>
          <p:nvPr>
            <p:ph type="pic" idx="2"/>
          </p:nvPr>
        </p:nvSpPr>
        <p:spPr>
          <a:xfrm>
            <a:off x="1169349" y="695009"/>
            <a:ext cx="9845346" cy="3525671"/>
          </a:xfrm>
          <a:prstGeom prst="rect">
            <a:avLst/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913795" y="5247728"/>
            <a:ext cx="10353762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imes New Roman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913794" y="4295180"/>
            <a:ext cx="10353763" cy="150182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Times New Roman"/>
              <a:buNone/>
              <a:defRPr sz="4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835" algn="l" rtl="0">
              <a:lnSpc>
                <a:spcPct val="110000"/>
              </a:lnSpc>
              <a:spcBef>
                <a:spcPts val="460"/>
              </a:spcBef>
              <a:spcAft>
                <a:spcPts val="0"/>
              </a:spcAft>
              <a:buClr>
                <a:schemeClr val="lt2"/>
              </a:buClr>
              <a:buSzPts val="1610"/>
              <a:buFont typeface="Noto Sans Symbols"/>
              <a:buChar char="◈"/>
              <a:defRPr sz="23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21944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70"/>
              <a:buFont typeface="Noto Sans Symbols"/>
              <a:buChar char="🞚"/>
              <a:defRPr sz="21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0861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◈"/>
              <a:defRPr sz="1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🞚"/>
              <a:defRPr sz="1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◈"/>
              <a:defRPr sz="1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marL="3200400" marR="0" lvl="6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marL="3657600" marR="0" lvl="7" indent="-290829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marL="4114800" marR="0" lvl="8" indent="-290829" algn="l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6967-96B6-47F9-BEF7-899C0338F779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86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A84CC106-46B7-4E20-AD7A-EAFA9EEBE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122046"/>
            <a:ext cx="8229600" cy="238887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5123" name="Подзаголовок 2">
            <a:extLst>
              <a:ext uri="{FF2B5EF4-FFF2-40B4-BE49-F238E27FC236}">
                <a16:creationId xmlns:a16="http://schemas.microsoft.com/office/drawing/2014/main" id="{CCD9D303-B7FF-4995-B1CF-8302FAEFC8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1200" y="3602356"/>
            <a:ext cx="8229600" cy="1655444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5124" name="AutoShape 2">
            <a:extLst>
              <a:ext uri="{FF2B5EF4-FFF2-40B4-BE49-F238E27FC236}">
                <a16:creationId xmlns:a16="http://schemas.microsoft.com/office/drawing/2014/main" id="{4C5C571A-A00F-4F49-9C14-5147E9C686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13120" y="3246120"/>
            <a:ext cx="36576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z="1680"/>
          </a:p>
        </p:txBody>
      </p:sp>
      <p:pic>
        <p:nvPicPr>
          <p:cNvPr id="5125" name="Рисунок 4">
            <a:extLst>
              <a:ext uri="{FF2B5EF4-FFF2-40B4-BE49-F238E27FC236}">
                <a16:creationId xmlns:a16="http://schemas.microsoft.com/office/drawing/2014/main" id="{73B57756-5138-4886-B605-33272DF66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0506"/>
            <a:ext cx="10936606" cy="639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>
            <a:extLst>
              <a:ext uri="{FF2B5EF4-FFF2-40B4-BE49-F238E27FC236}">
                <a16:creationId xmlns:a16="http://schemas.microsoft.com/office/drawing/2014/main" id="{47A56869-EEFA-4259-9C16-98ACC0F6EE6B}"/>
              </a:ext>
            </a:extLst>
          </p:cNvPr>
          <p:cNvSpPr/>
          <p:nvPr/>
        </p:nvSpPr>
        <p:spPr>
          <a:xfrm>
            <a:off x="4547236" y="-24766"/>
            <a:ext cx="6120764" cy="1800226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364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1800">
              <a:solidFill>
                <a:srgbClr val="FFFFFF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7" name="Прямоугольник 9">
            <a:extLst>
              <a:ext uri="{FF2B5EF4-FFF2-40B4-BE49-F238E27FC236}">
                <a16:creationId xmlns:a16="http://schemas.microsoft.com/office/drawing/2014/main" id="{216EF20D-7878-46F5-8350-779561566B44}"/>
              </a:ext>
            </a:extLst>
          </p:cNvPr>
          <p:cNvSpPr/>
          <p:nvPr/>
        </p:nvSpPr>
        <p:spPr>
          <a:xfrm>
            <a:off x="6798946" y="-24765"/>
            <a:ext cx="3869054" cy="1811656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364">
              <a:defRPr>
                <a:solidFill>
                  <a:srgbClr val="ADDAE3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1800">
              <a:solidFill>
                <a:srgbClr val="ADDAE3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C641E1C-8F27-4669-9DE4-AC4898A70D91}"/>
              </a:ext>
            </a:extLst>
          </p:cNvPr>
          <p:cNvSpPr/>
          <p:nvPr/>
        </p:nvSpPr>
        <p:spPr>
          <a:xfrm>
            <a:off x="4547236" y="1725931"/>
            <a:ext cx="6120764" cy="5132070"/>
          </a:xfrm>
          <a:prstGeom prst="rect">
            <a:avLst/>
          </a:prstGeom>
          <a:solidFill>
            <a:srgbClr val="B5D8E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364">
              <a:defRPr>
                <a:solidFill>
                  <a:srgbClr val="9F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1800">
              <a:solidFill>
                <a:srgbClr val="9F00FF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10" name="Квадрат">
            <a:extLst>
              <a:ext uri="{FF2B5EF4-FFF2-40B4-BE49-F238E27FC236}">
                <a16:creationId xmlns:a16="http://schemas.microsoft.com/office/drawing/2014/main" id="{E934655F-149B-48ED-80D8-767785EA73AF}"/>
              </a:ext>
            </a:extLst>
          </p:cNvPr>
          <p:cNvSpPr/>
          <p:nvPr/>
        </p:nvSpPr>
        <p:spPr>
          <a:xfrm>
            <a:off x="6804660" y="1725931"/>
            <a:ext cx="3869056" cy="5170170"/>
          </a:xfrm>
          <a:prstGeom prst="rect">
            <a:avLst/>
          </a:prstGeom>
          <a:solidFill>
            <a:srgbClr val="8F00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914364">
              <a:defRPr>
                <a:latin typeface="+mj-lt"/>
                <a:ea typeface="+mj-ea"/>
                <a:cs typeface="+mj-cs"/>
                <a:sym typeface="Calibri"/>
              </a:defRPr>
            </a:pPr>
            <a:endParaRPr sz="1800">
              <a:solidFill>
                <a:prstClr val="black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18438" name="Прямоугольник 13">
            <a:extLst>
              <a:ext uri="{FF2B5EF4-FFF2-40B4-BE49-F238E27FC236}">
                <a16:creationId xmlns:a16="http://schemas.microsoft.com/office/drawing/2014/main" id="{1736F6E7-7E5B-401A-8E9F-28354CC49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7236" y="5339716"/>
            <a:ext cx="2257424" cy="1516380"/>
          </a:xfrm>
          <a:prstGeom prst="rect">
            <a:avLst/>
          </a:prstGeom>
          <a:solidFill>
            <a:srgbClr val="FBB3C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 anchor="ctr"/>
          <a:lstStyle>
            <a:lvl1pPr defTabSz="760413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0413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04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041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0413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B4F00E-73C6-4454-92F7-A54169852EAF}"/>
              </a:ext>
            </a:extLst>
          </p:cNvPr>
          <p:cNvSpPr txBox="1"/>
          <p:nvPr/>
        </p:nvSpPr>
        <p:spPr>
          <a:xfrm>
            <a:off x="7031356" y="1988821"/>
            <a:ext cx="3672840" cy="27392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64">
              <a:defRPr/>
            </a:pPr>
            <a:endParaRPr lang="ru-RU" sz="16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defTabSz="914364">
              <a:defRPr/>
            </a:pPr>
            <a:endParaRPr lang="ru-RU" sz="16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defTabSz="914364">
              <a:defRPr/>
            </a:pPr>
            <a:r>
              <a:rPr lang="ru-RU" sz="18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Телефон</a:t>
            </a:r>
          </a:p>
          <a:p>
            <a:pPr defTabSz="914364">
              <a:defRPr/>
            </a:pPr>
            <a:r>
              <a:rPr lang="ru-RU" sz="18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+7 953 901 21 39</a:t>
            </a:r>
          </a:p>
          <a:p>
            <a:pPr defTabSz="914364">
              <a:defRPr/>
            </a:pPr>
            <a:endParaRPr lang="ru-RU" sz="1800" b="1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defTabSz="914364">
              <a:defRPr/>
            </a:pPr>
            <a:endParaRPr lang="ru-RU" sz="1800" b="1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defTabSz="914364">
              <a:defRPr/>
            </a:pPr>
            <a:r>
              <a:rPr lang="ru-RU" sz="18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Почта</a:t>
            </a: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defTabSz="914364">
              <a:defRPr/>
            </a:pPr>
            <a:r>
              <a:rPr lang="en-US" sz="18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s257041@std.novsu.ru</a:t>
            </a: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defTabSz="914364">
              <a:defRPr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defTabSz="914364">
              <a:defRPr/>
            </a:pP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602FB294-0852-49B9-BBA4-1DEA44D0F0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7747" t="34896" r="19769" b="32552"/>
          <a:stretch/>
        </p:blipFill>
        <p:spPr bwMode="auto">
          <a:xfrm>
            <a:off x="5877041" y="5757817"/>
            <a:ext cx="936106" cy="1100185"/>
          </a:xfrm>
          <a:prstGeom prst="rect">
            <a:avLst/>
          </a:prstGeom>
          <a:solidFill>
            <a:srgbClr val="ADDAE3"/>
          </a:solidFill>
          <a:ln>
            <a:noFill/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526CB2A-AED4-4ACE-8875-7DA962A5A799}"/>
              </a:ext>
            </a:extLst>
          </p:cNvPr>
          <p:cNvSpPr/>
          <p:nvPr/>
        </p:nvSpPr>
        <p:spPr>
          <a:xfrm>
            <a:off x="7387185" y="280036"/>
            <a:ext cx="2545890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887" indent="-342887" algn="ctr" defTabSz="914364">
              <a:spcBef>
                <a:spcPct val="20000"/>
              </a:spcBef>
              <a:defRPr/>
            </a:pPr>
            <a:r>
              <a:rPr lang="ru-RU" sz="28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Спасибо </a:t>
            </a:r>
          </a:p>
          <a:p>
            <a:pPr marL="342887" indent="-342887" algn="ctr" defTabSz="914364">
              <a:spcBef>
                <a:spcPct val="20000"/>
              </a:spcBef>
              <a:defRPr/>
            </a:pPr>
            <a:r>
              <a:rPr lang="ru-RU" sz="28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 внимание!</a:t>
            </a:r>
          </a:p>
        </p:txBody>
      </p:sp>
      <p:pic>
        <p:nvPicPr>
          <p:cNvPr id="18442" name="Рисунок 16">
            <a:extLst>
              <a:ext uri="{FF2B5EF4-FFF2-40B4-BE49-F238E27FC236}">
                <a16:creationId xmlns:a16="http://schemas.microsoft.com/office/drawing/2014/main" id="{8844F65C-BBB7-4015-8B81-BEF3C7031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466" y="4794886"/>
            <a:ext cx="1857374" cy="172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AutoShape 2" descr="data:image/png;base64,iVBORw0KGgoAAAANSUhEUgAAB9AAAAfQCAYAAACaOMR5AAAACXBIWXMAAA7EAAAOxAGVKw4bAAAgAElEQVR4nOzbi23EIBBAwUd0/be8aSGfu5CDmQrWsgFLT6yZmQAAAAAAAADgch+7BwAAAAAAAACA/0B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rF7AOD11lq7RwCAZmb3CH/K+Qvvy37FSW77njmb/QqA/8D/FZzPDX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oeuwcAeLaZ2T0CwJestXaPwAs5jzjJbfvVbc97G/vz2W5bv77ns3m/wLu47fwFzucG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Y/dAwDwO2ut3SPA08zM7hGAH7rtPLJfne2293vb+r3teQHehf2Zk9z2PwlwGjf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CqeuweAAAAeH8zs3uEP7XW2j0CPM1t6/c29isAAIDvcQM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gE/27q3HrvMgwPC77XGaJk6apKGpKEICUSpVoojSIuAOccm/4Q80bgMUUBWhluaCwyUSdxAUUQQqUAGC4kPi1Kl7iLBzaJrE8XHG9hwXN0FJaDx2kpnZe6/1PHeRljPf9lrft5bn1bc2UAnoAAAAAAAAAFAJ6AAAAAAAAABQCegAAAAAAAAAUAnoAAAAAAAAAFAJ6AAAAAAAAABQCegAAAAAAAAAUAnoAAAAAAAAAFAJ6AAAAAAAAABQCegAAAAAAAAAUNXKvAcAAAAAi2Q2m817COyjYRjmPYQDNbXPa/4CAAAflB3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rcx7AAB8MMMwzHsIANBsNpv3EA7U1O6/zu+4Te38Tu3zTu16ntrnhTExfwGARWEH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SvzHgDAXpvNZvMeAgBM7n40DMO8h3CgnN9xc37HbWrnd2qmdn6nNn+nZmrXMwDAorAD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kwDMO8BwEAAGMzm83mPQT2kX9GjZv5O25Tm79Tu56ndn4BAIC9Zwc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K/MeALD/ZrPZvIfAPhqGYd5DOFCu53FzPY/b1M7v1D7v1K5nGBPrFbAspjZ/p7Y+A8vL+gyMjR3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fU0NmIAACAASURBVIAOAAAAAAAAAJWADgAAAAAAAACVgA4AAAAAAAAAlYAOAAAAAAAAAJWADgAAAAAAAACVgA4AAAAAAAAAlYAOAAAAAAAAAJWADgAAAAAAAACVgA4AAAAAAAAAlYAOAAAAAAAAAJWADgAAAAAAAACVgA4AAAAAAAAAlYAOAAAAAAAAAJWADgAAAAAAAABVrcx7AMD+G4Zh3kMA3qepzd/ZbDbvIRyoqZ1fxm1q17P1atym9nkBloX1edym9nwFY2J9BsbGDn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W5j0AYP/NZrN5DwH2zDAM8x7CgZra/HV+gWUxtfUKxmRq83dqzxtT+7xTu56B5WW9Gjf3X2Bs7EAH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amXeAwAAAABYFkP16vWdXl7b7rUbO71+c6fzq9td3djpULOGhn7+/pV+4f7Dffyew/3iA4e769Bs3sMGAADgDgnoAAAAALewM9TzV7f67qWt/vr5m528sHkHf2r9Hf/1Sw+t9LufOdqvP3JkfwYJAADAnpkNwzDMexDA/prN7HZgPKZ225ra/HV+gWUxtfUKpmZ1c+i/XtvoL87e6NQdBfM788iHD/WFz93Xb/30XXv2/7wdzxvj5n7EmFivxs16NW5Tm7+uZxg/AR0mYGoPMIzb1G5bU5u/zi+wLKa2XsEUXN7Y6d9e2ezPz17ve5e33uOf/v9rwu73+E9+ZKUvfO5ov/rw/u9I97wxbu5HjIn1atysV+M2tfnreobxE9BhAqb2AMO4Te22NbX56/wCy2Jq6xWM1ZWNoX99Zb0/++6NfnjlTqL5+537P3nP/8S9h/vS54/2G4/s7250zxvj5n7EmFivxs16NW5Tm7+uZxg/AR0mYGoPMIzb1G5bU5u/zi+wLKa2XsGYrG4O/cerG33tO9f7wW2j+V7P9Xfe+3/m3sN95Tfv7zMPrezxz3nbT/S8MWruR4yJ9WrcrFfjNrX563qG8RPQYQKm9gDDuE3ttjW1+ev8AstiausVLLudob792kZffnrtDl7PfhDz+61ngE8/uNLv/9p9feqB/YnonjfGzf2IMbFejZv1atymNn9dzzB+AjpMwNQeYBi3qd22pjZ/nV9gWUxtvYJldfbyVl88sdqpC5u3OXIec/qt54BfefhIf/XbD+zPT/G8MWruR4yJ9WrcrFfjNrX563qG8du/d4QBAAAAHLArG0PfeHG9J86s9eqNnV2OXJxffJ66sNnOUIem9btnAACAhSSgAwAAAEvvP1/d6LGTqz1/dfs2Ry5KOB96+y70127s9PF7Ds1vOAAAAFQCOgAAALCk/ufadt98eb0nzlxvbWu3ML4o0fzWTlzY7Hd+9kPzHgYAAMDkCegAAADA0hiqv39hva9+Z61z13bbbb740fztu9D/8ux1AR0AAGABCOgAAADAwvv+la2OHV/t5IXN2xy5DOH8Jz13aaub20N3H/ZF6AAAAPMkoAMAAAALaXuop1642dfPXO/80u82v721TQEdAABg3gR0AAAAYKGcvbzVo8dXe+aN3XabjyOav921zaGP3j3vUQAAAEybgA4AAADM3eZO/cOL633tzNokdpu/m7Wt8X42AACAZSGgAwAAAHPz3KWtjh2/1umLW7scNY2wfHVjZ95DAAAAmDwBHRidYZjGL9f+z2zmOxLHzPU8bs7vuE3t/AK8Fxs7Q//00kZ/8uxaL6xOc7f5u3lpbe8D+tTuR1N73pja53U9j5vzO25T+7wALDcBHQAAADgQZ97cbf6s3eYAAAAsKAEdAAAA2DebO/UvP1rvj59Z60W7zQEAAFhwAjoAAACw53y3+Xu3468DAABg7gR0AAAAYM9865WNHju5arf5+3D/Ed8PCwAAMG8COgAAAPCBXFzf6e/Orff159a6unGrOC6a384njh6e9xAAAAAmT0AHAAAA3pf/fn2zL59a7blLXtO+F+7RzwEAAOZOQAcAAADu2I2tob85d7M/PXO9N27u3OIo0fz9OHrk0LyHAAAAMHkCOgAAAHBbpy9u9XsnrnX6ot3m++Ve34EOAAAwdwI6AAAA8K62h/rmy+v9wanVXrl+q93mJZzvDRvQAQAA5k9ABwAAAN7he5e3OnZitVMXNnc5SjTfS59+cKW7D9uBDgAAMG8COgAAAFDVv/94oy+dXO38te1djhLO98NnHz4y7yEAAACQgA4AAACTdnVj6MnzN3vizPUurt/qNe2i+f54a8f5T33Y+9sBAAAWgYAOAAAAE3Ti9c0ePbHaD69s7XKUcH5Q7l3x+nYAAIBFIKADAADARGwP9bfnbvb46bUu3LTbfJH83H2H5z0EAAAAEtABAABg9L5/Zatjx1c7eWFzl6OE83n6mFe4AwAALAQBHQAAAEbqH19a7yun1zp/bXuXo4TzRXDfXQI6AADAIhDQAQAAYEQub+z05Ln1Hj+91s3tW8Vx0XzR3OM70AEAABaCgA4AAAAjcOLCZseOr/aDK1u7HCWcL6qjRwR0AACARSCgAwAAwJLaHuqpF2721Wev99LarV7TLpovus8+fCT5HAAAYDEI6AAAALBkzl7e6tHjqz3zxuYuRwnny+LzHzsy7yEAAADwJgEdAAAAlsS3X9vssZNe0z4Ob+05f+hDh+Y4DgAAAN5OQAcAAIAFdnN76Knz6/3h06td27xVHBfNl9knP3J43kMAAADgTQI6AAAALKBnL2517Pi1zlyy23zsHrQDHQAAYGEI6AAAALBAvvXKRn/09GrPX93e5SjhfEweuEtABwAAWBQCOgAAAMzZpfWdvvHieo+fXvOa9gk6emR2+4MAAAA4EAI6AAAAzMnpN1/T/pzXtE/Wpx5YEdABAAAWiIAOAAAAB+yff7TRF09c68fXd25xhGg+Fb/8Ub+aAQAAWCT+lQYAAAAH4PLGTk+eW/9f9u48SI+7sPPwd26NNKc0tmzLV3zKBluyJAgYsAGZK1lIKlmqNrW5s6kKtWzYsAkkIRtpIBdsDkjMFVgCCQmQrQo5lkqF3YQUgeDAjC3Lt40xGIMtLMmS5h0dM6OZ/UN459Ktmbfft/t5/vM7r2d+ervffrv78/66c/u9LtPOrMEu9z8HAABoJAI6AAAALKN7905leHQs9+51mXaeNXvJ9otWthU4DgAAABYS0AEAAGCJzST53Lcm8o47Xaadk7uyX0AHAABoJAI6AAAALJGH909leKSWO3dPnuRZwjmzBjtdwh0AAKCRCOgAAABwju57ZirDI2O5x2XaOUP9nS2nfhIAAAB1I6ADAADAWTg6k3z+yYm8Y3QsT7pMO2fhst62rFlhBjoAAEAjEdABAADgDDy479hl2nfscZl2zs0Nq52WAQAAaDSO1AAAAOA0uEw7S211l9nnAAAAjUZABwAAgBOYnkm+8NRE3jFayxPjR0/wLNGcMzF7z/Mr+5yWAQAAaDSO1AAAAGCBh/ZNZXi0lrt2u0w7y+fSHjPQAQAAGo2ADgAAAN/1wDNT2T5ay073N6cOVq8Q0AEAABqNgA4AAEDlffGpiQyP1vLNmsu0Uz+r2ltO/SQAAADqSkAHAACgkg4fncmnHzuc9953MHsOT5/gWcL50ns2GnttL1jZVvQQAAAAWEBABwAAoFLc37wIx5tp3ZIqv84b1nSkzQR0AACAhiOgAwAAUAl37JrI9tFavjHmMu31c6pCXN2Ift2AUzIAAACNyNEaAAAApTU1nfzN1w/nPfeO5+lDLtNeX4vj+Y9e3Z1rBtrzZw8fyiP7pwoYU9FmX5Mr+ly+HQAAoBEJ6AAAAJSOy7QXaXE4f85ge7Zt6c0Nq4+dhvhfjx6q96AazlX9AjoAAEAjEtABAAAoja88PZnhkbE8euBEl2lPhPPlND+en9/dmm2be/PydZ3//7GPP3Io9+yt4uzz+Qa7WoseAgAAAMchoAMAAND0Pv3Y4bz7nvF8x2XaC7J41vmbb1yVn71u5bzHPvftifzmnbV6DaqhXbjSDHQAAIBGJKADAADQlL5ZO5rPPnEkv3v3+EmeJZwvr8Xh/Mq+tmzb0pvnndcx7/Ev7ZrIW+44sODZ1V0+fZ2LXzsAAACKJ6ADAADQVEaensx2l2lvAIsD8Ns29eRHr+5e9PiXvzOZX/tKLbXJuculusto01DHcV49AAAAGoGADgAAQFP4zONH8u6d43li/EThvLpBtr4Wp9/nDLZn25be3LB68WmG0d2TGR4dy7fnLbdqL6sNa5yOAQAAaFSO2AAAAGhY+ydm8unHDuf3dtYydaLbm1c8xtbX/Hg+0NmabVt68upLuo777Lt2T2Z4pJavHRDP57526wecjgEAAGhUjtgAAABoOHftnszwaC0P7Zs6ybOqGmKLsHjW+YY1Hdm+peeEMfjZZfjI/rnL0DJLkvO724oeAgAAACcgoAMAANAwPvvEkfze3eN5vOYy7Y1jfjwfWtGa7Vt6snXd8WedJ8mOPcf7AoRl96zBLndABwAAaFQCOgAAAIXaNzGdv3/8SN61YzyHj54osoqv9bc48m4a6si2LT25pv/EpxPuf2YqwyPi+clc0mMGOgAAQKMS0AEAACjEzj2T2T5aywPPuEx745kfzy9Y2Zrtm3tz60Wdp/w/h0fG8qB4flLd7WagAwAANCoBHQAAgLr64lMT+e27ann0gMu0N57FYfdNN6zKz12/8rT+7zd+4UB27hXPT2bTUMdxXmUAAAAahYAOAADAsjt8dCaf+caRvHNHLWOTLtPemOZn3YtXtWXblp68+IJTzzpPjsXzf/zWkTmPWJ6zZl/bm0/z9QQAAKAYAjoAAADLZufeqQyPjOV+l2lvYIvnQ/+3G1flP113erPO79o9meFR9zw/XVf1uf85AABAIxPQAQAAWHJf2jWR375rPI/sP1E4F1gbw/x4fllvW7Zv7skL1p7eLGnx/MytWdFa9BAAAAA4CQEdAACAJfO33zicd941nr1Hpk/wDHG1MSyedf6WjT35qWu7T/s3iOdn59IeM9ABAAAamYAOFTAz4yRWmVm+lEnV1ueWlsXxgvKwfMutaturU9l1aDp/8/XDuf3e8UyeqJsLqw1k/vbpir62bNvcm+ef33Hav+HO3ZMZHqnl4f3i+Zka7KrvDHSfR+VWtc+jqq3PVVu+VWP5UiZV2z4D5SegAwAAcFZ27DkWUR/c5zLtzWHxic1f3tiTnziDWeeJeH4ublzdng5XcAcAAGhoAjoAAABn5LNPHMlv3FnL04dcpr15zI/nV/a1ZfuW3mw57/RnnSfJ6Hfj+SPi+Vm5fvDMXm8AAADqT0AHAADglPZNTOfTjx3J7feO5+DUiYKpkNp4Fs86f+vGnvzkGc46T5KRpyezfWQsjx44OudRy/zUZpfB+kGnYQAAABqdIzcAAABO6L5npjI8MpZ79p7oMu2JiNqo5sfzq/rbs31zTzaf4azzJPnydyYzPDqWr4nn5+T8btdvBwAAaHQCOgAAAIt8/smJvGtHbcFs47nE08a1eNb5Wzb25KfOYtZ5ktyxazL//StjeWJcPD9Xl6wS0AEAABqdgA4AAECSZHxqJv/wzSN5545aDky4THtzmh/Pr+5vz7YtPdk8dHb33v7Sron8yr+NZde8+91bB87Whavaih4CAAAApyCgAwAAVNz9371M+06XaW9iSzvrPEm+8NRE3nLHWJ45Ip4vle62xcsJAACAxiKgAwAAVNS/fWcywyNjeWzMZdqb2/woe2VfW7Zt6c3zzuJe58/6/JMTefO/Hsj41Nx1wPpwLm4a6kirfg4AANDwBHQAAIAKOTqT/P3jR/Kuu2t5et5luecSSpvD4hr7SxtW5afXrzyn3/rP357Im754IBPT4vm5m11GL7+os8BxAAAAcLoEdAAAgAp4cN9Uto/UcveeyZM8SyRtHvPj+ff0Hpt1/r3nn/2s8yT5x28dyRu/cGDBo9aLpeD+5wAAAM1BQAcAACixHXsm8xujtdz3jPubl8PiWee/uGFVfuYcZ50nyccfOZTfvLO24FHrxlK5YGVr0UMAAADgNAjoAAAAJTOT5J++dSS/cWctTx10mfbymB/PL+9ty7bNvXnB2nObdZ4kH3voUH5nh3i+nC7vMQMdAACgGQjoAAAAJfHw/qkMj9Ry526XaS+XxbPO37qxJz95bfeS/PYPPXAwv79zfMGj1pOl1tu5eDkCAADQeAR0AACAJvfgvmPhfIf7m5fQ/Oh6WW9btm/uyQvWdi7Jb3/ffQfzR/eK5/XQ0SqgAwAANAMBHQAAoEl98amJDI/W8s3a0RM8QwhtXotj6y9v7MlPLNGs8yR5zz3j+cD9Bxc8ap1ZDpuGOo6zRAEAAGhEAjoAAEATqU3O5O++cTjvve9g9hx2f/Nymp9aL+1py/YtPXnhEs06T5J37ajlTx46tOBR683Sml2Or7t8RYHjAAAA4EwI6AAAAE3ggWemsn20lp0u015ii+co/8pNPfnxa5Zu1nmSvH20lk98VTyvp/O7W4seAgAAAKdJQAcAAGhgd+yayPbRWr4x5jLt5ba89zp/1tu+PJa/euzwgketQ8vt6v62oocAAADAaRLQAQAAGtC/fvf+5o+7v3nJLf+9zpPk7j2T2T5Sy4P7phb8xHpUD4NdZqADAAA0CwEdAACggZhxXiXz4/nlvW3Ztrk3L1jbsaR/ZceeyQyL54Va0bb4ixIAAAA0JgEdAACgATy4byrDI7XsOOE9zsXO8lgcU9+6sSc/ucSzzpPkrt2TGR6t5aF58dy6VE8b1nREPwcAAGgeAjoAAEDB/vrrhzM8Usvho8cLm2JnucwvqVf0HZt1/vzzl3bWeZKM7j428/yR/eJ5/c0u5++7tKvAcQAAAHCmBHQAAICCPLRvKsOjtdy1+3izzoXOclk8BfmXNqzKT69fuSx/7cvfmcx//8pYHq/NvRWAdaoI7n8OAADQXAR0AACAAnzxqYkMj9byzdrCe52LnOVTv1nnSfKlXRN567+N5elD03MetV4V5bqBtqKHAAAAwBkQ0AEAAOrsX56cyK+PjOWpg9MLfiJylsviWedvvnFVfva65Zl1nhxbt978pQOpTc5dl6xXRTqvW0AHAABoJgI6AABAHT343cu2z4/nAmf51HfWeZJ8+rHD2TYylsl538uwbhVthX4OAADQVAR0AACAOto+Usu3xt2XurwWzzr/+RtW5Q3XL9+s8yT5i0cO5R131hY8at0q2nNXt6erbfE6AQAAQOMS0AEAAOrkc9+eyN17Juc8InCWy/xQennvsVnnL1i7fLPOk+SjDx3KO3eI541jdj3Yuq6rwHEAAABwNgR0AACAOhkeGSt6CCyLxTOM//NzVuaNz1217H/5g/cfzLvvGV/wqHjeKC5Y2Vr0EAAAADhDAjoAAEAdPLx/KrsOue95+cyP55f2tGX7lp68cG3nsv/lP7xnPO+//+CCR61XjeS6AaddAAAAmo0jOQAAgDoYfXry1E+iiSyedf5z16/Mm25Y/lnnSfLOHbV89KFDCx4VzxvNmhVmoAMAADQbAR0AAKAOduyemvNfQmdzmx/Pz+9uzbbNvXn5uuWfdZ4kbx+t5RNfFc+bQU/H4i9aAAAA0NgEdAAAgDo4OiNwNr/FMfTGNR3Zvrkn1w0u/+H1vXunMjw6lnv3Ti34iXWrEV0/2J4VbQI6AABAsxHQAQAA6mDtyraih8A5KXbW+c69UxkeGcv9z4jnzeKlF9Vn3QAAAGBpuRkXAABAHWwamvv9ZbNSm0dLFi6vjWs68sFb+usWz+/eM5ltX1kYz2cinjei2XXlsh5fmgEAAGhGZqADAADUwaahjqKHwBmbH87P627Nts092bquq24jGN09meGRWh7ZvzCe0+iu7nfKBQAAoBmZgQ4AAFAHg12tuaJv7oxUs9Ab1+JZ55uGOvLhW/vrGs+/8vRkfvmOMfG8SQ12OeUCAADQjBzNAQAA1Mm2zb0LHhHRG8/8ZTLY1Zp339yXP986kGvqOKP4jl0T+YV/PZAnxo/OeVQ8byaDXd7fAAAAzUhABwAAqJPnn9+RN9+4asGjIltjWDzr/KahjvzJS/vzqkvqN+s8Sf7664fzhn85kD2Hp+c8Kp43k+eubk9Xm/c2AABAM3JDLgAAgDr62etW5pkj0/mThw7NebQlAmmR5ofO3o6WbN/Sm++7tL7hPEn+8tHD2TYytuBR60azecHazqKHAAAAwFkS0AEAAOrsLRt70tvRmj+8d3zOo89GXLG0fhbPEL5pqCPbNvfk2oH6Hy5//JFD+c07awsetT40j9n16YJuF/wDAABoVgI6AABAAd7wnJW5ZqAtw6O1PH1o7qW6hfT6mB/PV7W3ZNuW3rz2svrPOk+Sjzx4MP/j7vEFj1oHmtUNazqKHgIAAABnyVeiAQAACrJ1XVc+/7o1+a3n9x7nfsktOd59uTlXi1/TDWs68vGtA4XF8/ffJ56XzZou71sAAIBm1TIzM+OoHACgAC0tTq5Ds1quw6hPPXo479xRy6Gpk/1+h3Bnb/52d0VbS7Zv6ckPXL6ioPEkf7BzPH/8wMEFj1rGzWl2/fryDw2lt6MxPuftb5Rb1U7rVW19rtryBZqX7TNQNgI6AEBBqnaACWWy3IdRn33iSN5zz3i+duDoqUayrOMol/nb3BtXt2fblt5cP1jcnc1++65a/vThQwsetUyb17F17Or+9vztqwcLHsss+xvlVrXTelVbn6u2fIHmZfsMlI17oAMAADSYV17clVde3JWH909leKSWO3dPnuCZc09UOYlzfPNP5rW1JNu29Ob1VxQ36/z+Z6YyPDKWnXunFvzEMiyDmy9w/3MAAIBmJqADAAA0qGv62/PnWwcyk+ShfVN5x6iYfmbmx/P1A+3ZvqUnG9YUFzjF87KaXde+p9epFgAAgGbmEu4AAAWp2iXOoEyKPIx6NqZ/7tsT+ehDB3Ng4lRjqeIh3+Lt669v7smPXNVdwFhmiedlNrvO/eUrBnPD6saJ6PY3yq1qp/Wqtj5XbfkCzcv2GSgbAR0AoCBVO8CEMmmkw6iv7p/KHd+ZzMceOpQnxqt+z/TF29X1A+3ZtqUnGwucdZ6cKJ6XfXlUyey69w/fvzqX9rQVOJb57G+UWyN9HtVD1dbnqi1foHnZPgNlI6ADABSkageYUCaNehi169B0/uXJiXzogYN5vHaqmJ6UK+Au3qb+2qae/Meri511nojn1TC7/t35w0Ppbm+cz3j7G+XWqJ9Hy6Vq63PVli/QvGyfgbIR0AEAClK1A0wok2Y4jNp9eDpf2jWZ9983nsfGyhzTF29Lrxtsz/bNPbmx4FnnSXLfd+P5PeJ5yR1bD68bbM9fvXKw4LHMZ3+j3Jrh82gpVW19rtryBZqX7TNQNo1zUy4AAACWzNCK1rz2sq689rKu7D0ynXv2TOX2+8Zz76L7bz9r4UmvRj8ptPgk3WBXa7Zt7smrLukqYDyLiefVs2mo+C9tAAAAcG4EdAAAgJJb3dWaWy/qzK0XdebI0Zncu3cq77p7PDv3TJ7k/5obqBsp+h5/dssvbViVn16/ss5jObF7905leHRswRcWGul1ZOnMrpPXDzrNAgAA0Oxcwh0AoCBVu8QZlElZDqOmppMnDx7N6O7JfPiBg3n0wOlc6j0pJgQfrj4rkQAAIABJREFUf5t5w+r2bNvSm+c0ULgUz6tmdt385G0D2dAAtw6Yy/5GuZXl8+h0VW19rtryBZqX7TNQNo1zhgEAAIC6am9NLulpyyU9bfnBy1dk38R0Htl/NL+7o5adJ7zUe3L8mL0cJ5FOfCKuEcN5Ip5XXV9na9FDAAAA4ByZgQ4AUJCqfUMbyqQKh1GT08neI9O58+nJfPShg6cI6idyJq/TqbeJvR0t+YUbV+X7L12Rvs7G24bes/fYPc/ve0Y8r5bZdfHu1w+ls7Wx1k37G+VWhc+juaq2Pldt+QLNy/YZKBsBHQCgIFU7wIQyqeJh1OR08tTBo9m5dyoff/hQdpz0/ulL6/rB9rzphlW55cLOuv3NMyWeV9mxz/MbVrfnL18xWPBYFrO/UW5V+zyq2vpcteULNC/bZ6BsGutadwAAADSkjjmXe//+S7tydCbZd2Q6D+ybytcOHM1nHj+SnUsY1Tes6ch/ee7KbD6vIyvaGvuE3L3iOUluvqBxv+ABAADA6TMDHQCgIFX7hjaUicOo45uaTvYcmc6j+6ey69B0vj52NA/vn8ruw9ML7gk+6/rB9qxb1ZbnDLbnyr62XDvQnotWtaXBm/k8r/8/z7jneWXNrqjvvrkvr7qkq8CxHJ/9jXKr2udR1dbnqi1foHnZPgNlYwY6VIAdGMqkausz5Va17VXV3r9VW76QJO2tydru1qztXjwT98jRmUxOJ0dnktaWY9mxvTUNP7v8VN5zz7h4TpLk/O7WoocApWf/qtwcL1Am1meA5iagAwAAsOy62lrS1Vb0KJbWnz18KB+4/2DRw6BBXLyqZCs4AABARfl6NAAAAJyhO3ZN5rfuqi141MybKhsyAx0AAKAUHN0BAADAGXh4/1SGR8cWPCqeV9mmoY5U60KtAAAA5SWgAwAAwBkYHqnl62NH5zwinlfTbDK/+YLOAscBAADAUhLQAQAA4DQ9uG8qd+6enPOIeE5ydb/7nwMAAJSFgA4AAACnaXhk4X3PITlvhdMrAAAAZeEIDwAAAE7D0Zlkxx6zz1nssl4z0AEAAMpCQAcAAIDT8LlvHSl6CDSogU6nVwAAAMrCER4AAACcho88dGjOf5l9zjE3DXWktaXoUQAAALBUBHQAAAA4hemZ5K7dk6d+IhUxW8y3russcBwAAAAsNQEdAAAATuHglBnnHN9lPe5/DgAAUCYCOgAAAJzC1IyAzvENdTu1AgAAUCaO8gAAAOAUOtzkmhO4sq+96CEAAACwhAR0AAAAOIWV7QI6x9fTYd0AAAAoEwEdAAAATqElyaahjqKHQYPZNNQR+RwAAKBcBHQAAAA4DW987so5/yWbVtfssv93l3UVOA4AAACWg4AOAAAAp+GFazvT7VLuzLG2u63oIQAAALDEBHQAAAA4TW+7qWfOf4npVXdVv4AOAABQNgI6AAAAnKYfvmJFBrvmHkqL6FV23gqnVQAAAMrGkR4AAACcgW2be079JCphhUv6AwAAlI6ADgAAAGfgVZd0ZeOajjmPiKhVtGmow5IHAAAoIQEdAAAAztC2LT3ZIKJX0Oxy/sHvWVHgOAAAAFguAjoAAACcofUD7dm+pSc3iuiVtbbbKRUAAIAycrQHAAAAZ2H9QHu2bz5eRBfSq+Ca/vaihwAAAMAyENABAADgLF032J7hLT0L7omeiOjlN9BlGQMAAJSRgA4AAADnYP1Aez5x20B++IqF98QWWMusq83yBQAAKCMBHQAAAJbAbzyvN2/b1LPgUZd0L4/Z5bhpqMNSBQAAKCkBHQAAAJbIj17dndtf3JehFQsPt+XWMvn3i642AAAAQFkI6AAAALCEtq7ryv98aX82DR3vvuhCehlcO9Be9BAAAABYJgI6AAAALLFr+tvz51sH8vsv7Etf58JoLqI3uwtXOp0CAABQVo74AAAAYJm85tKufOxlA9m4xmz0MlnZbtkBAACUlYAOAAAAy2j9QHs+cdtA3n1zXwa73Bu92T13dXu62iw3AACAshLQAQAAoA5edUlXPvLS/mwwG70JzS6fV1/SVeA4AAAAWG4COgAAANTJ+oH2fPK2gbznRX1ZbTZ6U7qyr73oIQAAALCMBHQAAACos1de3JUP39qfG81GbzpX9LUVPQQAAACWkYAOAAAABbhusD2fum0gf/SivqxZYTZ6sxjodCoFAACgzBz1AQAAQIFuu7grf3xLf25cvfDS4GajN6JVHZYJAABAmQnoAAAAULDrB9vzqVcMmo3e4Dau6UibxQEAAFBqAjoAAAA0CLPRG9Hs6/6aS7sKHAcAAAD1IKADAABAA3l2Nvp7XtSX1V1mozeS5yz6YgMAAABlI6ADAABAA3rlxV350K1mozeSdSvbih4CAAAAy0xABwAAgAb17Gz037+5L/2dC6O5iF5vA11ecwAAgLIT0AEAAKDBveaSrrzvJf25pt9s9KJcP9ieFW1eawAAgLIT0AEAAKAJbBrqyN+8ejBvf15vFndcYXe53XphZ9FDAAAAoA4EdAAAAGgir79iRT76soFc2bfwftwi+tKbfU2vGVg4+x8AAIAyEtABAACgyWw5ryP/+zWr8+ubexb8xCXdl8vViy6fDwAAQBkJ6AAAANCkfuSq7vzpy81Gr4fVXV5TAACAKhDQAQAAoIk977uz0X/1JrPRl8sVfW0Z7HIKBQAAoAoc/QEAAEAJ/Ng13fnYywZyhdnoS+7mtZ1FDwEAAIA6EdABAACgJJ5/fkc+85rVectGs9HP3ezrdWnPwi8lAAAAUFYCOgAAAJTMT13bnfe9pD9ruxce9ovoZ2PDmvaihwAAAECdCOgAAABQQi+7qDP//Lo1ecP1Kxf8xGz0M7VmhdMnAAAAVeEIEAAAAErs529Yldtf3JehRRFYRD9dF6x0CXcAAICqENABAACg5Lau68qHb+3PTUMdC35iNvqpbFjTkTYvEQAAQGUI6AAAAFAB1w605y+2DuQPX9R3nEuSK8Qn8oK1C790AAAAQJkJ6AAAAFAhr7j42Gz0DWvMRj+x2ddh06JZ+wAAAJSZgA4AAAAVs36gPZ+8zWz003HhSqdOAAAAqsRRIAAAAFTUKy7uyodu6c+NZqOf0LpVbUUPAQAAgDoS0AEAAKDCrhtsz6duG8jtL+7Led1mo8+1fqA9K9ur/RoAAABUTXvRAwBYai0tTnBBs5qZmSl6CHVle1VuVVu+VXv/QhltXdeVi1a2ZftoLTv3TM75ybPbs+q9z7eu6yx6CHBS9jegeVXt/Uu5VW199nkE5WcGOgAAAJBkdjb6e1/cn/MrOxt99t+5+byFl7YHAACg7AR0AAAAYJ6Xr+vMB2/pz4aK3xv9ij4X7gMAAKgaAR0AAABYZP1Aez5520De/5L+XLCyerPRL17VlrWLZuEDAABQdo4EAQAAgBN66UWd+cBL+nPTUBVmo8/+e/7DVSsKHAcAAABFEdABAACAk7p2oD1/sXUgH7ylPxdWZDb688/vLHoIAAAAFEBABwAAAE7LLRd25p9euyY/s37lgp+Ubzb69YPufw4AAFBFAjoAAABwRn5xw6q87yX9x7lHeDNH9Nmxb1jTkbZm/qcAAABw1gR0AAAA4Iy97KLOfO51a/Jj13Qv+Enzz0b/1ZtWFT0EAAAACiKgAwAAAGelJcmv3tSTd9/cl8GucsxG7+1oyY1rOooeBgAAAAUR0AEAAIBz8qpLuvLeF/fl2oGF9w1vlog+O87/eoPZ5wAAAFXWMjMzM1P0IIDl1dLSLCetgKqr2m6J7TNlUrX3L3Bin/jqobx9tHacnzTydmL2M/nLPzSU3o7yfEbb36BM7G+Um+0V0Cx8HkH5mYEOAAAALJkfuao7H7ylPxeubJZLus+O67rB9lLFcwAAAM6cGehQAb7BCzSLqu2W2D5TJlV7/wKn5z33jOcD9x88zk8aaZsx+3n8qdsGSnf/c/sblIn9jXKzvQKahc8jKD8z0AEAAIBl8aYbVuWPXtSXNSsadTb67Dieu7q9dPEcAACAMyegAwAAAMvmtou78pGX9mfT0MI43ZJiQ/rs317R1pJtm3sLHAsAAACNwiXcoQJcAgtoFlXbLbF9pkyq9v4Fzs7ff/NIhkfGsn9i4TajiG3I7Ofw73xvb37g8hUFjGH52d+gTOxvlJvtFdAsfB5B+ZmBDgAAANTFay7pykdfNpCNiy6VXu/Z6LN/68bV7aWN5wAAAJw5M9ChAnyDF2gWVdstsX2mTKr2/gXO3T9/eyLDo2N56uD0cX66nNuU2c/fC1e25vYX9+f6wfZl/HvFsr9BmdjfKDfbK6BZ+DyC8hPQoQIcgADNomq7JbbPlEnV3r/A0vm7bxy7rPv41PG2I0u9bZn97B3sas3vfG9vbrmwc4n/RmOxv0GZ2N8oN9sroFn4PILyE9ChAhyAAM2iarslts+USdXev8DSenDfVLaP1HL3nsmTPOtctjPzP3PXrGjN8JaebF3XdQ6/sznY36BM7G+Um+0V0Cx8HkH5CehQAQ5AgGZRtd0S22fKpGrvX2B5PPDMVLaP1rLzpCH9Wafa7hz/c/aKvrZs29yb55+/8D7s5WR/gzKxv1FutldAs/B5BOUnoEMFOAABmkXVdktsnymTqr1/geU1NZ38328dyR/sHM/jtaNL9nt/5aae/Pg13Uv2+5qB/Q3KxP5GudleAc3C5xGUn4AOFeAABGgWVdstsX2mTKr2/gXq59vjR/OFpybzpw8fzKMHzi6mbxrqyLYtPbmmv32JR9f47G9QJvY3ys32CmgWPo+g/AR0qAAHIECzqNpuie0zZVK19y9QjP0TM/nq/qk8uG8quw5N54na0Tx5cDpjk9NpaWnJzMxMhla0Zt2qtlzR15aNazqy6byOE1zMvRrsb1Am9jfKzfYKaBY+j6D8BHSoAAcgQLOo2m6J7TNlUrX3L0CzsL9BmdjfKDfbK6BZ+DyC8mstegAAAAAAAAAA0AgEdAAAAAAAAACI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EnSXvQAAJbazMxM0UOAJdPS0lL0EOqqav/eqm2vLF+gWdheQfOq2vpcte1V1f69VeP9S5lYnwGamxnoAAAAAAAAABA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JGkvegAAnJuWlpaih1BXMzMzRQ+BZVS15ev9C82rau9fyq1q67PPo3Kr2voMZVK192/VPo+qtnyr9u+t2voMlJ8Z6AAAAAAAAAAQ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CRpL3oAwPKbmZkpeggsI8u33CzfcrN8y62lpaXoIdSV9ZkysT6Xm+1zuVm+0Lyq9v4FABqXGegAAAAAAAAAEA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8P/Yt6MTyWEggIJP4PxT1iVwHws7O5pRV0XQRrJseAgqAR0AAAAAAAAAKgEdAAAAAAAAACoBHQAAAAAAAAAqAR0AAAAAAAAAKgEdAAAAAAAAACoBHQAAAAAAAAAqAR0AAAAAAAAAKgEdAAAAAAAAACoBHQAAAAAAAAAqAR0AAAAAAAAAKgEdAAAAAAAAACoBHQAAAAAAAAAqAR0AAAAAAAAAKgEdAAAAAAAAACoBHQAAAAAAAAAqAR0AAAAAAAAAKgEdAAAAAAAAACoBHQAAAAAAAAAqAR0AAAAAAAAAKgEdAAAAAAAAAKp6Tg8A/L211ukRAKC99+kR3mra83K3afvZ//Pdpu1nuMm089l5xU3s57s5n4Hbu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c3oAgFfbe58eAeBH1lqnRwD4kWnn1bT/yWnrO+154SbTzmeAb+F8Bm7jBj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P6QEA+J211ukR4GX23qdHgJdxPt9t2nllP3MT7y83sb4An8n5fLdp/5MwkRv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PacHAAAA4LPtvU+P8FZrrdMj8Ies792cV9xk2n4GAPgUbqADAAAAAAAAQAI6AAAAAAAAAFQCOgAAAAAAAABUAjoAAAAAAAAAVAI6AAAAAAAAAFQCOgAAAAAAAABUAjoAAAAAAAAAVAI6AAAAAAAAAFQCOgAAAAAAAABUAjoAAAAAAAAAVAI6AAAAAAAAAFQCOgAAAAAAAABUAjoAAAAAAAAAVAI6AAAAAAAAAFQCOgAAAAAAAABUAjoAAAAAAAAAVAI6AAAAAAB2ma1rAAAS2ElEQVQ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nB4AAAButPc+PcJbrbVOj/BW0553Gu/v3aat7zTT9vM03t+7eX8BgE/hBj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P6QEA+J299+kRAPiPtdbpEd5q2vdo2vpOY33he037Hk3jfOYm084r7y8A38QN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p7TAwC82lrr9AgAwOX23qdHeCv/V/C9vL93m/Y9msb63m3a+Ww/323afgbu5wY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a++9Tw8BAAAAAAAAAKe5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P/aswMBAAAAAEH7Uy9SGkE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1U2YiWbGMxu7AAAAAElFTkSuQmCC">
            <a:extLst>
              <a:ext uri="{FF2B5EF4-FFF2-40B4-BE49-F238E27FC236}">
                <a16:creationId xmlns:a16="http://schemas.microsoft.com/office/drawing/2014/main" id="{69C955CA-669C-4111-827F-3FF4460275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0210" y="-14478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760413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0413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04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041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0413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4324EA0-E8EC-4CE0-8FBB-BBF018875940}"/>
              </a:ext>
            </a:extLst>
          </p:cNvPr>
          <p:cNvSpPr/>
          <p:nvPr/>
        </p:nvSpPr>
        <p:spPr>
          <a:xfrm>
            <a:off x="2640330" y="1725930"/>
            <a:ext cx="3670936" cy="984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4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15EE8AA-EE81-47A5-BA12-62CD84AC9106}"/>
              </a:ext>
            </a:extLst>
          </p:cNvPr>
          <p:cNvSpPr/>
          <p:nvPr/>
        </p:nvSpPr>
        <p:spPr>
          <a:xfrm>
            <a:off x="2135506" y="2710816"/>
            <a:ext cx="3385184" cy="30232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364">
              <a:defRPr/>
            </a:pPr>
            <a:endParaRPr lang="ru-RU" sz="1800">
              <a:solidFill>
                <a:prstClr val="black"/>
              </a:solidFill>
            </a:endParaRPr>
          </a:p>
        </p:txBody>
      </p:sp>
      <p:pic>
        <p:nvPicPr>
          <p:cNvPr id="18447" name="Рисунок 14">
            <a:extLst>
              <a:ext uri="{FF2B5EF4-FFF2-40B4-BE49-F238E27FC236}">
                <a16:creationId xmlns:a16="http://schemas.microsoft.com/office/drawing/2014/main" id="{CBB60E97-85A5-465E-BCB0-6D7FEE75C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t="1675" r="3922" b="3061"/>
          <a:stretch>
            <a:fillRect/>
          </a:stretch>
        </p:blipFill>
        <p:spPr bwMode="auto">
          <a:xfrm>
            <a:off x="2177416" y="2926080"/>
            <a:ext cx="3299460" cy="262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"/>
          <p:cNvSpPr/>
          <p:nvPr/>
        </p:nvSpPr>
        <p:spPr>
          <a:xfrm>
            <a:off x="6100741" y="2616286"/>
            <a:ext cx="4591757" cy="3397000"/>
          </a:xfrm>
          <a:prstGeom prst="rect">
            <a:avLst/>
          </a:prstGeom>
          <a:solidFill>
            <a:srgbClr val="FFAC0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ctr">
              <a:buClr>
                <a:srgbClr val="FCAF17"/>
              </a:buClr>
              <a:buSzPts val="1800"/>
            </a:pPr>
            <a:endParaRPr sz="1350" kern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Google Shape;224;p1"/>
          <p:cNvSpPr/>
          <p:nvPr/>
        </p:nvSpPr>
        <p:spPr>
          <a:xfrm>
            <a:off x="6101354" y="857249"/>
            <a:ext cx="4591145" cy="1759038"/>
          </a:xfrm>
          <a:prstGeom prst="rect">
            <a:avLst/>
          </a:prstGeom>
          <a:solidFill>
            <a:srgbClr val="9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ctr">
              <a:buClr>
                <a:srgbClr val="8F00FF"/>
              </a:buClr>
              <a:buSzPts val="1800"/>
            </a:pPr>
            <a:endParaRPr sz="1350" kern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1"/>
          <p:cNvSpPr/>
          <p:nvPr/>
        </p:nvSpPr>
        <p:spPr>
          <a:xfrm>
            <a:off x="6099830" y="4876753"/>
            <a:ext cx="4591146" cy="1135819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>
              <a:buClr>
                <a:srgbClr val="FD493D"/>
              </a:buClr>
              <a:buSzPts val="1800"/>
            </a:pPr>
            <a:endParaRPr sz="1350" kern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1"/>
          <p:cNvSpPr txBox="1"/>
          <p:nvPr/>
        </p:nvSpPr>
        <p:spPr>
          <a:xfrm>
            <a:off x="1300900" y="1779802"/>
            <a:ext cx="4789750" cy="3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/>
          <a:p>
            <a:pPr algn="ctr">
              <a:lnSpc>
                <a:spcPct val="120000"/>
              </a:lnSpc>
              <a:spcBef>
                <a:spcPts val="1350"/>
              </a:spcBef>
              <a:buClr>
                <a:prstClr val="black"/>
              </a:buClr>
              <a:buSzPct val="36666"/>
            </a:pPr>
            <a:r>
              <a:rPr lang="ru-RU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Инновационные подходы к производству правых стаканов с улучшенными эксплуатационными характеристиками</a:t>
            </a:r>
            <a:endParaRPr lang="en-US" sz="2400" b="1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27" name="Google Shape;227;p1"/>
          <p:cNvSpPr/>
          <p:nvPr/>
        </p:nvSpPr>
        <p:spPr>
          <a:xfrm>
            <a:off x="8137897" y="857250"/>
            <a:ext cx="2554598" cy="3206211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ctr">
              <a:buClr>
                <a:srgbClr val="B5D8E1"/>
              </a:buClr>
              <a:buSzPts val="1800"/>
            </a:pPr>
            <a:endParaRPr sz="1350" kern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8" name="Google Shape;228;p1"/>
          <p:cNvSpPr/>
          <p:nvPr/>
        </p:nvSpPr>
        <p:spPr>
          <a:xfrm>
            <a:off x="8137895" y="2619034"/>
            <a:ext cx="2553082" cy="3397000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>
              <a:buClr>
                <a:srgbClr val="FBB3C1"/>
              </a:buClr>
              <a:buSzPts val="1800"/>
            </a:pPr>
            <a:endParaRPr sz="1350" kern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9" name="Google Shape;229;p1" descr="Изображение выглядит как небо, человек, оранжевый, проигрыватель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l="1404" t="160" b="6860"/>
          <a:stretch/>
        </p:blipFill>
        <p:spPr>
          <a:xfrm>
            <a:off x="8137895" y="2619688"/>
            <a:ext cx="2554637" cy="338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9427" y="950120"/>
            <a:ext cx="2009136" cy="1535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919119" y="252086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Sorts Mill Goudy"/>
              <a:buNone/>
            </a:pPr>
            <a:r>
              <a:rPr lang="ru-RU" sz="4800" b="1" dirty="0">
                <a:solidFill>
                  <a:schemeClr val="bg2">
                    <a:lumMod val="75000"/>
                  </a:schemeClr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Члены команды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790" y="1713609"/>
            <a:ext cx="4230210" cy="4279364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CCF7B20-2FE3-560B-A75D-764583C1F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263939"/>
              </p:ext>
            </p:extLst>
          </p:nvPr>
        </p:nvGraphicFramePr>
        <p:xfrm>
          <a:off x="152399" y="1717964"/>
          <a:ext cx="7956176" cy="4643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5588">
                  <a:extLst>
                    <a:ext uri="{9D8B030D-6E8A-4147-A177-3AD203B41FA5}">
                      <a16:colId xmlns:a16="http://schemas.microsoft.com/office/drawing/2014/main" val="699436239"/>
                    </a:ext>
                  </a:extLst>
                </a:gridCol>
                <a:gridCol w="2390588">
                  <a:extLst>
                    <a:ext uri="{9D8B030D-6E8A-4147-A177-3AD203B41FA5}">
                      <a16:colId xmlns:a16="http://schemas.microsoft.com/office/drawing/2014/main" val="2281013027"/>
                    </a:ext>
                  </a:extLst>
                </a:gridCol>
              </a:tblGrid>
              <a:tr h="52294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800" b="0" i="0" u="none" strike="noStrike" cap="none" noProof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Кучумов Тимур Русланович</a:t>
                      </a:r>
                      <a:endParaRPr lang="ru-RU" sz="2800" b="0" i="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Спикер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891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800" b="0" i="0" u="none" strike="noStrike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Федоров Никита Александрович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400" b="0" i="0" u="none" strike="noStrike" cap="none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Координатор</a:t>
                      </a:r>
                      <a:endParaRPr lang="ru-RU" dirty="0"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786633"/>
                  </a:ext>
                </a:extLst>
              </a:tr>
              <a:tr h="560294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0" i="0" u="none" strike="noStrike" cap="none" noProof="0" dirty="0" err="1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Лапиныш</a:t>
                      </a:r>
                      <a:r>
                        <a:rPr lang="ru-RU" sz="2800" b="0" i="0" u="none" strike="noStrike" cap="none" noProof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 Герман Игоревич</a:t>
                      </a:r>
                      <a:endParaRPr lang="en-US" sz="2800" b="0" i="0" u="none" strike="noStrike" cap="none" noProof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Спичрайтер</a:t>
                      </a:r>
                      <a:endParaRPr lang="ru-RU" sz="2400" b="0" i="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867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0" i="0" u="none" strike="noStrike" cap="none" noProof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Григорьева Ирина Алексеевна</a:t>
                      </a:r>
                      <a:endParaRPr lang="en-US" sz="2800" b="0" i="0" u="none" strike="noStrike" cap="none" noProof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400" b="0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Исследователь</a:t>
                      </a:r>
                      <a:endParaRPr lang="ru-RU" sz="2400" b="0" i="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87929"/>
                  </a:ext>
                </a:extLst>
              </a:tr>
              <a:tr h="57897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0" i="0" u="none" strike="noStrike" cap="none" noProof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Сергеев Илья Александрович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Движитель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29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0" i="0" u="none" strike="noStrike" cap="none" noProof="0" dirty="0" err="1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Ёкубзода</a:t>
                      </a:r>
                      <a:r>
                        <a:rPr lang="ru-RU" sz="2800" b="0" i="0" u="none" strike="noStrike" cap="none" noProof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2800" b="0" i="0" u="none" strike="noStrike" cap="none" noProof="0" dirty="0" err="1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Яхё</a:t>
                      </a:r>
                      <a:r>
                        <a:rPr lang="ru-RU" sz="2800" b="0" i="0" u="none" strike="noStrike" cap="none" noProof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2800" b="0" i="0" u="none" strike="noStrike" cap="none" noProof="0" dirty="0" err="1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Махмадюнус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Генератор</a:t>
                      </a:r>
                      <a:r>
                        <a:rPr lang="ru-RU" dirty="0"/>
                        <a:t> </a:t>
                      </a:r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идей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775709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0" i="0" u="none" strike="noStrike" cap="none" noProof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Каныгин Сергей Русланович</a:t>
                      </a:r>
                      <a:endParaRPr lang="en-US" sz="2800" b="0" i="0" u="none" strike="noStrike" cap="none" noProof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Оценщик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475128"/>
                  </a:ext>
                </a:extLst>
              </a:tr>
              <a:tr h="765735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0" i="0" u="none" strike="noStrike" cap="none" noProof="0" err="1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Махмадиев</a:t>
                      </a:r>
                      <a:r>
                        <a:rPr lang="ru-RU" sz="2800" b="0" i="0" u="none" strike="noStrike" cap="none" noProof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2800" b="0" i="0" u="none" strike="noStrike" cap="none" noProof="0" err="1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Голибшох</a:t>
                      </a:r>
                      <a:r>
                        <a:rPr lang="ru-RU" sz="2800" b="0" i="0" u="none" strike="noStrike" cap="none" noProof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2800" b="0" i="0" u="none" strike="noStrike" cap="none" noProof="0" err="1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Толибович</a:t>
                      </a:r>
                      <a:r>
                        <a:rPr lang="ru-RU" sz="2800" b="0" i="0" u="none" strike="noStrike" cap="none" noProof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en-US" sz="2800" b="0" i="0" u="none" strike="noStrike" cap="none" noProof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  <a:sym typeface="Arial"/>
                      </a:endParaRPr>
                    </a:p>
                    <a:p>
                      <a:pPr lvl="0"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Специалист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0927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913795" y="278921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Sorts Mill Goudy"/>
              <a:buNone/>
            </a:pPr>
            <a:r>
              <a:rPr lang="ru-RU" sz="4800" b="1" dirty="0">
                <a:solidFill>
                  <a:schemeClr val="bg2">
                    <a:lumMod val="75000"/>
                  </a:schemeClr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Проблема. </a:t>
            </a:r>
            <a:endParaRPr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8" name="Google Shape;168;p21"/>
          <p:cNvSpPr txBox="1">
            <a:spLocks noGrp="1"/>
          </p:cNvSpPr>
          <p:nvPr>
            <p:ph type="body" idx="1"/>
          </p:nvPr>
        </p:nvSpPr>
        <p:spPr>
          <a:xfrm>
            <a:off x="30552" y="1302334"/>
            <a:ext cx="6062463" cy="556167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indent="-210820">
              <a:spcBef>
                <a:spcPts val="1025"/>
              </a:spcBef>
              <a:buNone/>
            </a:pPr>
            <a:r>
              <a:rPr lang="ru-RU" sz="2600" dirty="0">
                <a:solidFill>
                  <a:schemeClr val="tx1"/>
                </a:solidFill>
              </a:rPr>
              <a:t>      Отсутствие оптимизированного технологического процесса для изготовления правого стакана, что ведет к повышенным затратам времени и ресурсов, а также к возможным погрешностям в производстве.</a:t>
            </a:r>
            <a:endParaRPr lang="ru-RU" dirty="0">
              <a:solidFill>
                <a:schemeClr val="tx1"/>
              </a:solidFill>
            </a:endParaRPr>
          </a:p>
          <a:p>
            <a:pPr marL="342900" lvl="0" indent="-210820" algn="l" rtl="0">
              <a:lnSpc>
                <a:spcPct val="110000"/>
              </a:lnSpc>
              <a:spcBef>
                <a:spcPts val="1025"/>
              </a:spcBef>
              <a:spcAft>
                <a:spcPts val="0"/>
              </a:spcAft>
              <a:buSzPct val="70000"/>
              <a:buNone/>
            </a:pPr>
            <a:endParaRPr dirty="0"/>
          </a:p>
          <a:p>
            <a:pPr marL="342900" indent="-210820">
              <a:spcBef>
                <a:spcPts val="1025"/>
              </a:spcBef>
              <a:buNone/>
            </a:pPr>
            <a:r>
              <a:rPr lang="ru-RU" dirty="0"/>
              <a:t>     </a:t>
            </a:r>
            <a:r>
              <a:rPr lang="ru-RU" sz="2800" b="1" dirty="0"/>
              <a:t>   </a:t>
            </a:r>
            <a:r>
              <a:rPr lang="ru-RU" sz="2800" b="1" dirty="0">
                <a:solidFill>
                  <a:schemeClr val="tx1"/>
                </a:solidFill>
              </a:rPr>
              <a:t>Ожидаемый результат</a:t>
            </a:r>
          </a:p>
          <a:p>
            <a:pPr marL="342900" indent="-210820">
              <a:spcBef>
                <a:spcPts val="1025"/>
              </a:spcBef>
              <a:buNone/>
            </a:pPr>
            <a:r>
              <a:rPr lang="ru-RU" sz="2600" dirty="0">
                <a:solidFill>
                  <a:schemeClr val="tx1"/>
                </a:solidFill>
              </a:rPr>
              <a:t>      Технологический процесс изготовления детали правого стакана, базирующийся на прогрессивных достижениях в области станкостроения и инструментального производства.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7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6" y="1299439"/>
            <a:ext cx="5375564" cy="5217886"/>
          </a:xfrm>
          <a:prstGeom prst="rect">
            <a:avLst/>
          </a:prstGeom>
        </p:spPr>
      </p:pic>
      <p:sp>
        <p:nvSpPr>
          <p:cNvPr id="4" name="Google Shape;168;p21">
            <a:extLst>
              <a:ext uri="{FF2B5EF4-FFF2-40B4-BE49-F238E27FC236}">
                <a16:creationId xmlns:a16="http://schemas.microsoft.com/office/drawing/2014/main" id="{6A386D1A-130F-2541-C4BD-2E0BD17761F3}"/>
              </a:ext>
            </a:extLst>
          </p:cNvPr>
          <p:cNvSpPr txBox="1">
            <a:spLocks/>
          </p:cNvSpPr>
          <p:nvPr/>
        </p:nvSpPr>
        <p:spPr>
          <a:xfrm>
            <a:off x="341103" y="4243941"/>
            <a:ext cx="6004954" cy="45552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8610" algn="l" rtl="0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◈"/>
              <a:defRPr sz="23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086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🞚"/>
              <a:defRPr sz="21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086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◈"/>
              <a:defRPr sz="1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086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🞚"/>
              <a:defRPr sz="1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086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◈"/>
              <a:defRPr sz="16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086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marL="3200400" marR="0" lvl="6" indent="-3086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marL="3657600" marR="0" lvl="7" indent="-30860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marL="4114800" marR="0" lvl="8" indent="-308609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26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marL="342900" indent="-210820">
              <a:spcBef>
                <a:spcPts val="1025"/>
              </a:spcBef>
              <a:buFont typeface="Noto Sans Symbols"/>
              <a:buNone/>
            </a:pPr>
            <a:r>
              <a:rPr lang="ru-RU" sz="2600" dirty="0">
                <a:solidFill>
                  <a:schemeClr val="tx1"/>
                </a:solidFill>
              </a:rPr>
              <a:t> </a:t>
            </a:r>
          </a:p>
          <a:p>
            <a:pPr marL="342900" indent="-210820">
              <a:spcBef>
                <a:spcPts val="1025"/>
              </a:spcBef>
              <a:buSzPct val="70000"/>
              <a:buFont typeface="Noto Sans Symbols"/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>
            <a:spLocks noGrp="1"/>
          </p:cNvSpPr>
          <p:nvPr>
            <p:ph type="title"/>
          </p:nvPr>
        </p:nvSpPr>
        <p:spPr>
          <a:xfrm>
            <a:off x="913795" y="-166254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Sorts Mill Goudy"/>
              <a:buNone/>
            </a:pPr>
            <a:r>
              <a:rPr lang="ru-RU" sz="4800" b="1" dirty="0">
                <a:solidFill>
                  <a:schemeClr val="bg2">
                    <a:lumMod val="75000"/>
                  </a:schemeClr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Цель. Задача. </a:t>
            </a:r>
            <a:endParaRPr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2" name="Google Shape;182;p23"/>
          <p:cNvSpPr txBox="1">
            <a:spLocks noGrp="1"/>
          </p:cNvSpPr>
          <p:nvPr>
            <p:ph type="body" idx="1"/>
          </p:nvPr>
        </p:nvSpPr>
        <p:spPr>
          <a:xfrm>
            <a:off x="0" y="800522"/>
            <a:ext cx="11170575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8590" indent="0">
              <a:buNone/>
            </a:pPr>
            <a:r>
              <a:rPr lang="ru-RU" sz="2400" dirty="0">
                <a:solidFill>
                  <a:schemeClr val="tx1"/>
                </a:solidFill>
                <a:cs typeface="Calibri"/>
              </a:rPr>
              <a:t>        Цель</a:t>
            </a:r>
          </a:p>
          <a:p>
            <a:r>
              <a:rPr lang="ru-RU" sz="2400" dirty="0">
                <a:solidFill>
                  <a:schemeClr val="tx1"/>
                </a:solidFill>
              </a:rPr>
              <a:t>Разработать технологический процесс изготовления правого стакана, включая выбор оборудования, режимов резания и приспособлений, а также создание технологической документации, обеспечивающей экономичное и качественное производство.</a:t>
            </a:r>
            <a:br>
              <a:rPr lang="ru-RU" sz="2400" dirty="0">
                <a:solidFill>
                  <a:schemeClr val="tx1"/>
                </a:solidFill>
                <a:cs typeface="Calibri"/>
              </a:rPr>
            </a:br>
            <a:endParaRPr lang="ru-RU" sz="2400" dirty="0">
              <a:solidFill>
                <a:schemeClr val="tx1"/>
              </a:solidFill>
              <a:cs typeface="Calibri"/>
            </a:endParaRPr>
          </a:p>
          <a:p>
            <a:pPr marL="148590" indent="0">
              <a:buNone/>
            </a:pPr>
            <a:r>
              <a:rPr lang="ru-RU" sz="2400" dirty="0">
                <a:solidFill>
                  <a:schemeClr val="tx1"/>
                </a:solidFill>
                <a:cs typeface="Calibri"/>
              </a:rPr>
              <a:t>       Задачи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</a:rPr>
              <a:t>1. Проанализировать конструкцию и размеры правого стакана.  </a:t>
            </a:r>
            <a:endParaRPr lang="ru-RU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</a:rPr>
              <a:t>2. Определить необходимые припуски и технологические операции.  </a:t>
            </a:r>
            <a:endParaRPr lang="ru-RU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</a:rPr>
              <a:t>3. Разработать маршрут обработки и обработки и выбрать оптимальные режимы резания и виды инструментов</a:t>
            </a:r>
            <a:endParaRPr lang="ru-RU" dirty="0">
              <a:solidFill>
                <a:schemeClr val="tx1"/>
              </a:solidFill>
            </a:endParaRPr>
          </a:p>
          <a:p>
            <a:pPr marL="14859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4. Спроектировать приспособление для сверлильной операции и других этапов, обеспечить его эффективность.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33" l="9367" r="98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50" y="1735776"/>
            <a:ext cx="4891315" cy="46373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ct val="100000"/>
            </a:pPr>
            <a:r>
              <a:rPr lang="ru-RU" sz="5400" b="1" dirty="0">
                <a:solidFill>
                  <a:schemeClr val="tx1"/>
                </a:solidFill>
              </a:rPr>
              <a:t>Решение проблемы</a:t>
            </a:r>
            <a:endParaRPr sz="5400" b="1" dirty="0">
              <a:solidFill>
                <a:schemeClr val="tx1"/>
              </a:solidFill>
            </a:endParaRPr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203200">
              <a:spcBef>
                <a:spcPts val="1060"/>
              </a:spcBef>
              <a:buSzPts val="1610"/>
              <a:buNone/>
            </a:pPr>
            <a:r>
              <a:rPr lang="ru-RU" sz="3600" dirty="0">
                <a:solidFill>
                  <a:schemeClr val="tx1"/>
                </a:solidFill>
              </a:rPr>
              <a:t>Решением проблемы является разработка технологии изготовления правого стакана, которая бы позволила создать технологию, обеспечивающую экономичное и качественное производство.</a:t>
            </a:r>
            <a:endParaRPr lang="ru-RU" dirty="0">
              <a:solidFill>
                <a:schemeClr val="tx1"/>
              </a:solidFill>
            </a:endParaRPr>
          </a:p>
          <a:p>
            <a:pPr marL="342900" lvl="0" indent="-203200" algn="l" rtl="0">
              <a:lnSpc>
                <a:spcPct val="110000"/>
              </a:lnSpc>
              <a:spcBef>
                <a:spcPts val="1060"/>
              </a:spcBef>
              <a:spcAft>
                <a:spcPts val="0"/>
              </a:spcAft>
              <a:buSzPts val="1610"/>
              <a:buNone/>
            </a:pPr>
            <a:endParaRPr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9EA65-4AB2-BBF2-6190-CAF468D08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97305"/>
            <a:ext cx="10353762" cy="1257300"/>
          </a:xfrm>
        </p:spPr>
        <p:txBody>
          <a:bodyPr/>
          <a:lstStyle/>
          <a:p>
            <a:r>
              <a:rPr lang="ru-RU" dirty="0"/>
              <a:t>Чертежи правого стакана</a:t>
            </a:r>
          </a:p>
        </p:txBody>
      </p:sp>
      <p:pic>
        <p:nvPicPr>
          <p:cNvPr id="3" name="Рисунок 2" descr="Изображение выглядит как круг, объектив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BE8EC52-7469-7C47-1128-2A9D8E559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798" y="1870363"/>
            <a:ext cx="4845605" cy="444731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диаграмма, круг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48E8A14-4C4C-2F20-35A6-E59DE85E8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181" y="1861278"/>
            <a:ext cx="3384232" cy="444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44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F1643-9613-0A5E-92FE-E9AAB8801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Напряжённое состояние детали</a:t>
            </a:r>
          </a:p>
        </p:txBody>
      </p:sp>
      <p:pic>
        <p:nvPicPr>
          <p:cNvPr id="5" name="Рисунок 4" descr="Изображение выглядит как Красочность, круг, Цвет электрик, сини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A710415-AF02-7A63-62C5-A362FE05B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186" y="2189018"/>
            <a:ext cx="3573846" cy="3796145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руг, Красочность, творческий подход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89FAA69-E9CB-6D21-0FB6-F83CFD501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110" y="2189018"/>
            <a:ext cx="3362291" cy="379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4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11F14-6F4E-BD54-761F-C30BC00AD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Предварительный маршрут обработки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4EC3D6D-0FF0-E7E4-41B2-A43FAC904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577721"/>
              </p:ext>
            </p:extLst>
          </p:nvPr>
        </p:nvGraphicFramePr>
        <p:xfrm>
          <a:off x="1220535" y="2496422"/>
          <a:ext cx="9734684" cy="249582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734684">
                  <a:extLst>
                    <a:ext uri="{9D8B030D-6E8A-4147-A177-3AD203B41FA5}">
                      <a16:colId xmlns:a16="http://schemas.microsoft.com/office/drawing/2014/main" val="3435071709"/>
                    </a:ext>
                  </a:extLst>
                </a:gridCol>
              </a:tblGrid>
              <a:tr h="46844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57"/>
                        </a:lnSpc>
                      </a:pP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001 Заготовительная операция  </a:t>
                      </a:r>
                      <a:endParaRPr lang="ru-RU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675" marR="66675" marT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901322"/>
                  </a:ext>
                </a:extLst>
              </a:tr>
              <a:tr h="50403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57"/>
                        </a:lnSpc>
                      </a:pP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005 Токарная операция c ЧПУ  </a:t>
                      </a:r>
                      <a:endParaRPr lang="ru-RU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marT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512271"/>
                  </a:ext>
                </a:extLst>
              </a:tr>
              <a:tr h="504033">
                <a:tc>
                  <a:txBody>
                    <a:bodyPr/>
                    <a:lstStyle/>
                    <a:p>
                      <a:pPr lvl="0" algn="l">
                        <a:lnSpc>
                          <a:spcPts val="1457"/>
                        </a:lnSpc>
                        <a:buNone/>
                      </a:pPr>
                      <a:r>
                        <a:rPr lang="ru-RU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010 Токарная операция c ЧПУ  </a:t>
                      </a:r>
                      <a:endParaRPr lang="ru-RU" u="none" strike="noStrike" noProof="0" dirty="0"/>
                    </a:p>
                  </a:txBody>
                  <a:tcPr marL="66675" marR="66675" marT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647413"/>
                  </a:ext>
                </a:extLst>
              </a:tr>
              <a:tr h="504033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57"/>
                        </a:lnSpc>
                      </a:pP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015 Сверлильная  </a:t>
                      </a:r>
                      <a:endParaRPr lang="ru-RU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marT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128137"/>
                  </a:ext>
                </a:extLst>
              </a:tr>
              <a:tr h="515286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57"/>
                        </a:lnSpc>
                      </a:pP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020 Контроль</a:t>
                      </a:r>
                      <a:endParaRPr lang="ru-RU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marT="285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836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611214"/>
      </p:ext>
    </p:extLst>
  </p:cSld>
  <p:clrMapOvr>
    <a:masterClrMapping/>
  </p:clrMapOvr>
</p:sld>
</file>

<file path=ppt/theme/theme1.xml><?xml version="1.0" encoding="utf-8"?>
<a:theme xmlns:a="http://schemas.openxmlformats.org/drawingml/2006/main" name="СланецVTI">
  <a:themeElements>
    <a:clrScheme name="Coffee">
      <a:dk1>
        <a:srgbClr val="000000"/>
      </a:dk1>
      <a:lt1>
        <a:srgbClr val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250</Words>
  <Application>Microsoft Office PowerPoint</Application>
  <PresentationFormat>Широкоэкранный</PresentationFormat>
  <Paragraphs>52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Helvetica Neue</vt:lpstr>
      <vt:lpstr>Noto Sans Symbols</vt:lpstr>
      <vt:lpstr>Sorts Mill Goudy</vt:lpstr>
      <vt:lpstr>Times New Roman</vt:lpstr>
      <vt:lpstr>СланецVTI</vt:lpstr>
      <vt:lpstr>Тема Office</vt:lpstr>
      <vt:lpstr>Презентация PowerPoint</vt:lpstr>
      <vt:lpstr>Презентация PowerPoint</vt:lpstr>
      <vt:lpstr>Члены команды</vt:lpstr>
      <vt:lpstr>Проблема. </vt:lpstr>
      <vt:lpstr>Цель. Задача. </vt:lpstr>
      <vt:lpstr>Решение проблемы</vt:lpstr>
      <vt:lpstr>Чертежи правого стакана</vt:lpstr>
      <vt:lpstr>Напряжённое состояние детали</vt:lpstr>
      <vt:lpstr>Предварительный маршрут обработки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корректирующему воздействию миграционных установок в Великом Новгороде </dc:title>
  <cp:lastModifiedBy>dnk_novsu@novsu.ru</cp:lastModifiedBy>
  <cp:revision>406</cp:revision>
  <dcterms:modified xsi:type="dcterms:W3CDTF">2025-11-16T18:35:13Z</dcterms:modified>
</cp:coreProperties>
</file>